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2" r:id="rId1"/>
  </p:sldMasterIdLst>
  <p:notesMasterIdLst>
    <p:notesMasterId r:id="rId15"/>
  </p:notesMasterIdLst>
  <p:handoutMasterIdLst>
    <p:handoutMasterId r:id="rId16"/>
  </p:handoutMasterIdLst>
  <p:sldIdLst>
    <p:sldId id="2145706341" r:id="rId2"/>
    <p:sldId id="677" r:id="rId3"/>
    <p:sldId id="678" r:id="rId4"/>
    <p:sldId id="296" r:id="rId5"/>
    <p:sldId id="297" r:id="rId6"/>
    <p:sldId id="680" r:id="rId7"/>
    <p:sldId id="2145706335" r:id="rId8"/>
    <p:sldId id="671" r:id="rId9"/>
    <p:sldId id="672" r:id="rId10"/>
    <p:sldId id="679" r:id="rId11"/>
    <p:sldId id="2145706336" r:id="rId12"/>
    <p:sldId id="2145706340" r:id="rId13"/>
    <p:sldId id="276" r:id="rId14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ekavicius" initials="I" lastIdx="3" clrIdx="0">
    <p:extLst>
      <p:ext uri="{19B8F6BF-5375-455C-9EA6-DF929625EA0E}">
        <p15:presenceInfo xmlns:p15="http://schemas.microsoft.com/office/powerpoint/2012/main" userId="ILekavici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339933"/>
    <a:srgbClr val="00CC00"/>
    <a:srgbClr val="170256"/>
    <a:srgbClr val="000000"/>
    <a:srgbClr val="FBB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5833" autoAdjust="0"/>
  </p:normalViewPr>
  <p:slideViewPr>
    <p:cSldViewPr snapToGrid="0" snapToObjects="1">
      <p:cViewPr>
        <p:scale>
          <a:sx n="79" d="100"/>
          <a:sy n="79" d="100"/>
        </p:scale>
        <p:origin x="1008" y="1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344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93A85EA-449B-43CC-A0C6-BB615F202DAA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4CD273D-546D-4D9C-AF25-96A01C4ED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65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C7269A-1678-4882-820E-0C8568B5CFBE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8256B7-4EB2-4D20-8D50-9CDD42A77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6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8256B7-4EB2-4D20-8D50-9CDD42A776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88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8256B7-4EB2-4D20-8D50-9CDD42A776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8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8256B7-4EB2-4D20-8D50-9CDD42A776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58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8256B7-4EB2-4D20-8D50-9CDD42A776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2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plug</a:t>
            </a:r>
            <a:r>
              <a:rPr lang="en-US" baseline="0" dirty="0"/>
              <a:t> to PR Applied if published by then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256B7-4EB2-4D20-8D50-9CDD42A776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17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7937CC-BB41-48D2-BC10-05E5304C3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EB5D2-D2D5-4EDB-B880-C6651F30F6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DFCFC-D944-4DEB-A18B-21F2C17247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9861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- Single Title Bar Style 1 - Fac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143000" y="0"/>
            <a:ext cx="6858000" cy="815531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5E1C2-9F8B-4524-A33E-6594BBC47ED1}"/>
              </a:ext>
            </a:extLst>
          </p:cNvPr>
          <p:cNvSpPr/>
          <p:nvPr/>
        </p:nvSpPr>
        <p:spPr>
          <a:xfrm>
            <a:off x="0" y="815531"/>
            <a:ext cx="9144000" cy="4197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91E56A2-725A-4BCA-B2F0-3FE0468E62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BA79DD-BB6F-4CF7-AE10-3D2F09EDD0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3DDD8DE-A8E1-46CD-854C-7308FDCE87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2425" y="960473"/>
            <a:ext cx="2009775" cy="4572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1500" kern="1200" dirty="0" smtClean="0">
                <a:solidFill>
                  <a:srgbClr val="2F5690"/>
                </a:solidFill>
                <a:latin typeface="+mn-lt"/>
                <a:ea typeface="+mn-ea"/>
                <a:cs typeface="+mn-cs"/>
              </a:defRPr>
            </a:lvl1pPr>
            <a:lvl2pPr marL="228595" indent="0">
              <a:buFont typeface="Arial" panose="020B0604020202020204" pitchFamily="34" charset="0"/>
              <a:buNone/>
              <a:defRPr lang="en-US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0">
              <a:buFont typeface="Arial" panose="020B0604020202020204" pitchFamily="34" charset="0"/>
              <a:buNone/>
              <a:defRPr lang="en-US" sz="1200" kern="1200" dirty="0" smtClean="0">
                <a:solidFill>
                  <a:srgbClr val="6DAAD0"/>
                </a:solidFill>
                <a:latin typeface="+mn-lt"/>
                <a:ea typeface="+mn-ea"/>
                <a:cs typeface="+mn-cs"/>
              </a:defRPr>
            </a:lvl3pPr>
            <a:lvl4pPr marL="685784" indent="0">
              <a:buFont typeface="Arial" panose="020B0604020202020204" pitchFamily="34" charset="0"/>
              <a:buNone/>
              <a:defRPr lang="en-US" sz="105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914378" indent="0">
              <a:buFont typeface="Arial" panose="020B0604020202020204" pitchFamily="34" charset="0"/>
              <a:buNone/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28349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11/29/2021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NRL_logo_4CP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14" y="342861"/>
            <a:ext cx="136857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66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11/29/2021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6690" y="153758"/>
            <a:ext cx="480851" cy="273844"/>
          </a:xfrm>
        </p:spPr>
        <p:txBody>
          <a:bodyPr/>
          <a:lstStyle>
            <a:lvl1pPr>
              <a:defRPr/>
            </a:lvl1pPr>
          </a:lstStyle>
          <a:p>
            <a:fld id="{1A7383EF-49D2-1B41-8C7D-9D347A7E21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290261" y="145531"/>
            <a:ext cx="6973975" cy="68163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000"/>
            </a:lvl1pPr>
          </a:lstStyle>
          <a:p>
            <a:pPr algn="l"/>
            <a:r>
              <a:rPr lang="en-US" sz="1400" b="1" dirty="0">
                <a:latin typeface="Arial"/>
                <a:cs typeface="Arial"/>
              </a:rPr>
              <a:t>Presentation Title Goes Here</a:t>
            </a:r>
          </a:p>
        </p:txBody>
      </p:sp>
      <p:pic>
        <p:nvPicPr>
          <p:cNvPr id="9" name="Picture 8" descr="NRL_logo_4CP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7" y="141365"/>
            <a:ext cx="1026429" cy="6858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915893"/>
            <a:ext cx="9144000" cy="0"/>
          </a:xfrm>
          <a:prstGeom prst="line">
            <a:avLst/>
          </a:prstGeom>
          <a:ln>
            <a:solidFill>
              <a:srgbClr val="FBBE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514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Single Title Bar Style 1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841248"/>
            <a:ext cx="9144000" cy="41879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0" y="841248"/>
            <a:ext cx="9144000" cy="4187952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/>
              <a:buChar char="•"/>
              <a:defRPr sz="2000">
                <a:solidFill>
                  <a:srgbClr val="2F5690"/>
                </a:solidFill>
              </a:defRPr>
            </a:lvl1pPr>
            <a:lvl2pPr marL="457200" indent="-228600">
              <a:buFont typeface="Arial"/>
              <a:buChar char="•"/>
              <a:defRPr sz="1800">
                <a:solidFill>
                  <a:srgbClr val="2F5690"/>
                </a:solidFill>
              </a:defRPr>
            </a:lvl2pPr>
            <a:lvl3pPr marL="685800" indent="-228600">
              <a:buFont typeface="Arial"/>
              <a:buChar char="•"/>
              <a:defRPr sz="1600">
                <a:solidFill>
                  <a:srgbClr val="2F5690"/>
                </a:solidFill>
              </a:defRPr>
            </a:lvl3pPr>
            <a:lvl4pPr marL="914400" indent="-228600">
              <a:buFont typeface="Arial"/>
              <a:buChar char="•"/>
              <a:defRPr sz="1400">
                <a:solidFill>
                  <a:srgbClr val="2F5690"/>
                </a:solidFill>
              </a:defRPr>
            </a:lvl4pPr>
            <a:lvl5pPr marL="1143000" indent="-228600">
              <a:buFont typeface="Arial"/>
              <a:buChar char="•"/>
              <a:defRPr sz="1200">
                <a:solidFill>
                  <a:srgbClr val="2F569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143000" y="0"/>
            <a:ext cx="6858000" cy="841248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806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34356"/>
          </a:xfrm>
          <a:prstGeom prst="rect">
            <a:avLst/>
          </a:prstGeom>
          <a:gradFill flip="none" rotWithShape="1">
            <a:gsLst>
              <a:gs pos="5000">
                <a:srgbClr val="172A56">
                  <a:alpha val="0"/>
                </a:srgbClr>
              </a:gs>
              <a:gs pos="100000">
                <a:srgbClr val="172A56"/>
              </a:gs>
              <a:gs pos="20000">
                <a:srgbClr val="172A56">
                  <a:alpha val="70000"/>
                </a:srgbClr>
              </a:gs>
              <a:gs pos="60000">
                <a:srgbClr val="0D2454">
                  <a:alpha val="90000"/>
                </a:srgbClr>
              </a:gs>
              <a:gs pos="80000">
                <a:srgbClr val="0D2454">
                  <a:alpha val="95000"/>
                </a:srgbClr>
              </a:gs>
              <a:gs pos="40000">
                <a:srgbClr val="172A56">
                  <a:alpha val="85000"/>
                </a:srgbClr>
              </a:gs>
            </a:gsLst>
            <a:lin ang="3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587" y="5029200"/>
            <a:ext cx="9144000" cy="118872"/>
          </a:xfrm>
          <a:prstGeom prst="rect">
            <a:avLst/>
          </a:prstGeom>
          <a:solidFill>
            <a:srgbClr val="1E2F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5029200"/>
            <a:ext cx="3566160" cy="109728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l">
              <a:defRPr sz="1000" b="0">
                <a:solidFill>
                  <a:srgbClr val="6DAAD0"/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5029200"/>
            <a:ext cx="685800" cy="109728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000" b="0">
                <a:solidFill>
                  <a:srgbClr val="6DAAD0"/>
                </a:solidFill>
              </a:defRPr>
            </a:lvl1pPr>
          </a:lstStyle>
          <a:p>
            <a:fld id="{1A7383EF-49D2-1B41-8C7D-9D347A7E21C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"/>
            <a:ext cx="9144000" cy="109728"/>
          </a:xfrm>
          <a:prstGeom prst="rect">
            <a:avLst/>
          </a:prstGeom>
          <a:solidFill>
            <a:srgbClr val="1E2F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 descr="NRL_logo_Revers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109728"/>
            <a:ext cx="923544" cy="617058"/>
          </a:xfrm>
          <a:prstGeom prst="rect">
            <a:avLst/>
          </a:prstGeom>
        </p:spPr>
      </p:pic>
      <p:pic>
        <p:nvPicPr>
          <p:cNvPr id="12" name="Picture 11" descr="onr-Logo.png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95" y="156710"/>
            <a:ext cx="1143000" cy="521183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3075EB7B-18E7-49EB-B770-CFDBA049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176385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95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650" r:id="rId4"/>
    <p:sldLayoutId id="2147483736" r:id="rId5"/>
  </p:sldLayoutIdLst>
  <p:hf hdr="0" ftr="0" dt="0"/>
  <p:txStyles>
    <p:titleStyle>
      <a:lvl1pPr algn="ctr" defTabSz="457189" rtl="0" eaLnBrk="1" latinLnBrk="0" hangingPunct="1"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45.jpg"/><Relationship Id="rId5" Type="http://schemas.openxmlformats.org/officeDocument/2006/relationships/image" Target="../media/image42.tiff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6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wm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3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856" y="1009981"/>
            <a:ext cx="6861914" cy="994172"/>
          </a:xfrm>
          <a:ln w="28575">
            <a:noFill/>
          </a:ln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Magnetometry based on defects in isotopically pure silicon carbide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09178" y="4659943"/>
            <a:ext cx="505048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rgbClr val="FFFF00"/>
                </a:solidFill>
              </a:rPr>
              <a:t>DISTRIBUTION STATEMENT A: Approved for public release, distribution is unlimited.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39997" y="2342365"/>
            <a:ext cx="8881781" cy="1294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Allan Bracker, Ignas Lekavicius, S. Carter, S. White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 D. Pennachio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 A. Yeats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 J. Hajzus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A. Purdy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 T. Reinecke</a:t>
            </a:r>
            <a:r>
              <a:rPr lang="en-US" baseline="30000" dirty="0">
                <a:solidFill>
                  <a:schemeClr val="bg1"/>
                </a:solidFill>
              </a:rPr>
              <a:t>1 </a:t>
            </a:r>
            <a:r>
              <a:rPr lang="en-US" dirty="0">
                <a:solidFill>
                  <a:schemeClr val="bg1"/>
                </a:solidFill>
              </a:rPr>
              <a:t>, E. Glaser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 and R. Myers-Ward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  <a:p>
            <a:pPr algn="ctr">
              <a:lnSpc>
                <a:spcPct val="107000"/>
              </a:lnSpc>
            </a:pPr>
            <a:r>
              <a:rPr lang="en-US" sz="1000" i="1" baseline="30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00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US Naval Research Laboratory, Washington, DC 20375, USA</a:t>
            </a:r>
            <a:endParaRPr lang="en-US" sz="9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1000" i="1" baseline="30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00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NRC Research Associate at the US Naval Research Laboratory, Washington, DC 20375, USA</a:t>
            </a:r>
            <a:endParaRPr lang="en-US" sz="9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1000" i="1" baseline="30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00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ASEE Research Associate at the US Naval Research Laboratory, Washington, DC 20375, USA</a:t>
            </a:r>
            <a:endParaRPr lang="en-US" sz="9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71450" algn="l"/>
              </a:tabLst>
            </a:pPr>
            <a:r>
              <a:rPr lang="en-US" sz="1000" i="1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+</a:t>
            </a:r>
            <a:r>
              <a:rPr lang="en-US" sz="1000" i="1" dirty="0">
                <a:solidFill>
                  <a:schemeClr val="bg1"/>
                </a:solidFill>
                <a:cs typeface="Times New Roman" panose="02020603050405020304" pitchFamily="18" charset="0"/>
              </a:rPr>
              <a:t>Current affiliation: Laboratory for Physical Sciences, College Park, MD, 20740, USA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0703" y="0"/>
            <a:ext cx="50197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Quantum for International Workshop, Rome, NY  June 25-27, 2024</a:t>
            </a:r>
          </a:p>
        </p:txBody>
      </p:sp>
    </p:spTree>
    <p:extLst>
      <p:ext uri="{BB962C8B-B14F-4D97-AF65-F5344CB8AC3E}">
        <p14:creationId xmlns:p14="http://schemas.microsoft.com/office/powerpoint/2010/main" val="37375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31"/>
    </mc:Choice>
    <mc:Fallback xmlns="">
      <p:transition spd="slow" advTm="1843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48" y="2292400"/>
            <a:ext cx="3015735" cy="2438160"/>
          </a:xfrm>
          <a:prstGeom prst="rect">
            <a:avLst/>
          </a:prstGeom>
        </p:spPr>
      </p:pic>
      <p:sp>
        <p:nvSpPr>
          <p:cNvPr id="9" name="Conten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defTabSz="457200">
              <a:spcBef>
                <a:spcPct val="0"/>
              </a:spcBef>
            </a:pPr>
            <a:r>
              <a:rPr lang="en-US" sz="2400" dirty="0">
                <a:latin typeface="+mj-lt"/>
                <a:ea typeface="+mj-ea"/>
                <a:cs typeface="Calibri" panose="020F0502020204030204" pitchFamily="34" charset="0"/>
              </a:rPr>
              <a:t>Magnetometry with </a:t>
            </a:r>
            <a:r>
              <a:rPr lang="en-US" sz="2400" dirty="0" err="1">
                <a:latin typeface="+mj-lt"/>
                <a:ea typeface="+mj-ea"/>
                <a:cs typeface="Calibri" panose="020F0502020204030204" pitchFamily="34" charset="0"/>
              </a:rPr>
              <a:t>SiC</a:t>
            </a:r>
            <a:r>
              <a:rPr lang="en-US" sz="2400" dirty="0">
                <a:latin typeface="+mj-lt"/>
                <a:ea typeface="+mj-ea"/>
                <a:cs typeface="Calibri" panose="020F0502020204030204" pitchFamily="34" charset="0"/>
              </a:rPr>
              <a:t> spins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3C80BFC-9BA9-BD93-2FEC-EE5C9F6D22CB}"/>
                  </a:ext>
                </a:extLst>
              </p:cNvPr>
              <p:cNvSpPr txBox="1"/>
              <p:nvPr/>
            </p:nvSpPr>
            <p:spPr>
              <a:xfrm>
                <a:off x="392792" y="1494890"/>
                <a:ext cx="3015735" cy="7265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Laser spin initialization &amp; optical detection</a:t>
                </a: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Helmholtz coil for bias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acc>
                  </m:oMath>
                </a14:m>
                <a:endParaRPr lang="en-US" sz="1000" dirty="0"/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Coplanar waveguide couples RF to </a:t>
                </a:r>
                <a:r>
                  <a:rPr lang="en-US" sz="1000" dirty="0" err="1"/>
                  <a:t>SiC</a:t>
                </a:r>
                <a:endParaRPr lang="en-US" sz="1000" dirty="0"/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Modulated RF source with Lock-in detection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3C80BFC-9BA9-BD93-2FEC-EE5C9F6D2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92" y="1494890"/>
                <a:ext cx="3015735" cy="726546"/>
              </a:xfrm>
              <a:prstGeom prst="rect">
                <a:avLst/>
              </a:prstGeom>
              <a:blipFill>
                <a:blip r:embed="rId3"/>
                <a:stretch>
                  <a:fillRect b="-5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6D2C9FD-2400-6734-DA85-8E44E8128964}"/>
              </a:ext>
            </a:extLst>
          </p:cNvPr>
          <p:cNvSpPr txBox="1"/>
          <p:nvPr/>
        </p:nvSpPr>
        <p:spPr>
          <a:xfrm>
            <a:off x="3472120" y="1449566"/>
            <a:ext cx="3540370" cy="2885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u="sng" dirty="0"/>
              <a:t>Detect DC magnetic field</a:t>
            </a:r>
          </a:p>
          <a:p>
            <a:pPr marL="228600" lvl="1">
              <a:spcBef>
                <a:spcPts val="300"/>
              </a:spcBef>
              <a:spcAft>
                <a:spcPts val="600"/>
              </a:spcAft>
            </a:pPr>
            <a:r>
              <a:rPr lang="en-US" sz="1200" b="1" dirty="0"/>
              <a:t>Frequency domain measurement</a:t>
            </a:r>
          </a:p>
          <a:p>
            <a:pPr lvl="1" indent="-11430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/>
                </a:solidFill>
              </a:rPr>
              <a:t>4nT</a:t>
            </a:r>
            <a:r>
              <a:rPr lang="en-US" sz="1200" dirty="0">
                <a:solidFill>
                  <a:schemeClr val="tx1"/>
                </a:solidFill>
              </a:rPr>
              <a:t>/</a:t>
            </a:r>
            <a:r>
              <a:rPr lang="en-US" sz="1200" dirty="0">
                <a:solidFill>
                  <a:schemeClr val="tx1"/>
                </a:solidFill>
                <a:sym typeface="Symbol" panose="05050102010706020507" pitchFamily="18" charset="2"/>
              </a:rPr>
              <a:t>Hz</a:t>
            </a:r>
            <a:r>
              <a:rPr lang="en-US" sz="1200" dirty="0">
                <a:solidFill>
                  <a:schemeClr val="tx1"/>
                </a:solidFill>
              </a:rPr>
              <a:t> sensitivity</a:t>
            </a:r>
            <a:endParaRPr lang="en-US" sz="1200" dirty="0"/>
          </a:p>
          <a:p>
            <a:pPr lvl="1" indent="-1143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Calculated shot noise limit </a:t>
            </a:r>
            <a:r>
              <a:rPr lang="en-US" sz="1200" b="1" dirty="0">
                <a:solidFill>
                  <a:schemeClr val="tx1"/>
                </a:solidFill>
              </a:rPr>
              <a:t>2 </a:t>
            </a:r>
            <a:r>
              <a:rPr lang="en-US" sz="1200" b="1" dirty="0" err="1">
                <a:solidFill>
                  <a:schemeClr val="tx1"/>
                </a:solidFill>
              </a:rPr>
              <a:t>nT</a:t>
            </a:r>
            <a:r>
              <a:rPr lang="en-US" sz="1200" b="1" dirty="0">
                <a:solidFill>
                  <a:schemeClr val="tx1"/>
                </a:solidFill>
              </a:rPr>
              <a:t>/</a:t>
            </a:r>
            <a:r>
              <a:rPr lang="en-US" sz="1200" b="1" dirty="0">
                <a:solidFill>
                  <a:schemeClr val="tx1"/>
                </a:solidFill>
                <a:sym typeface="Symbol" panose="05050102010706020507" pitchFamily="18" charset="2"/>
              </a:rPr>
              <a:t>Hz</a:t>
            </a:r>
            <a:endParaRPr lang="en-US" sz="1200" b="1" dirty="0">
              <a:solidFill>
                <a:schemeClr val="tx1"/>
              </a:solidFill>
            </a:endParaRPr>
          </a:p>
          <a:p>
            <a:pPr marL="228600" lvl="1">
              <a:spcBef>
                <a:spcPts val="600"/>
              </a:spcBef>
            </a:pPr>
            <a:r>
              <a:rPr lang="en-US" sz="1200" b="1" dirty="0"/>
              <a:t>Time</a:t>
            </a:r>
            <a:r>
              <a:rPr lang="en-US" sz="1200" b="1" dirty="0">
                <a:solidFill>
                  <a:schemeClr val="tx1"/>
                </a:solidFill>
              </a:rPr>
              <a:t> domain measurement</a:t>
            </a:r>
          </a:p>
          <a:p>
            <a:pPr marL="457200" lvl="2" indent="-114300">
              <a:buFont typeface="Arial" panose="020B0604020202020204" pitchFamily="34" charset="0"/>
              <a:buChar char="•"/>
            </a:pPr>
            <a:r>
              <a:rPr lang="en-US" sz="1200" dirty="0" err="1"/>
              <a:t>4.7nT</a:t>
            </a:r>
            <a:r>
              <a:rPr lang="en-US" sz="1200" dirty="0"/>
              <a:t>/</a:t>
            </a:r>
            <a:r>
              <a:rPr lang="en-US" sz="1200" dirty="0">
                <a:sym typeface="Symbol" panose="05050102010706020507" pitchFamily="18" charset="2"/>
              </a:rPr>
              <a:t>Hz</a:t>
            </a:r>
            <a:r>
              <a:rPr lang="en-US" sz="1200" dirty="0"/>
              <a:t> sensitivity</a:t>
            </a:r>
          </a:p>
          <a:p>
            <a:pPr marL="457200" lvl="2" indent="-1143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Calculated shot noise limit </a:t>
            </a:r>
            <a:r>
              <a:rPr lang="en-US" sz="1200" b="1" dirty="0">
                <a:solidFill>
                  <a:schemeClr val="tx1"/>
                </a:solidFill>
              </a:rPr>
              <a:t>200 </a:t>
            </a:r>
            <a:r>
              <a:rPr lang="en-US" sz="1200" b="1" dirty="0" err="1">
                <a:solidFill>
                  <a:schemeClr val="tx1"/>
                </a:solidFill>
              </a:rPr>
              <a:t>pT</a:t>
            </a:r>
            <a:r>
              <a:rPr lang="en-US" sz="1200" b="1" dirty="0">
                <a:solidFill>
                  <a:schemeClr val="tx1"/>
                </a:solidFill>
              </a:rPr>
              <a:t>/</a:t>
            </a:r>
            <a:r>
              <a:rPr lang="en-US" sz="1200" b="1" dirty="0">
                <a:solidFill>
                  <a:schemeClr val="tx1"/>
                </a:solidFill>
                <a:sym typeface="Symbol" panose="05050102010706020507" pitchFamily="18" charset="2"/>
              </a:rPr>
              <a:t>Hz</a:t>
            </a:r>
            <a:endParaRPr lang="en-US" sz="12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b="1" i="1" u="sng" dirty="0"/>
              <a:t>Detect AC magnetic field </a:t>
            </a:r>
            <a:endParaRPr lang="en-US" sz="1400" i="1" u="sng" dirty="0"/>
          </a:p>
          <a:p>
            <a:pPr marL="228600" lvl="1">
              <a:spcBef>
                <a:spcPts val="600"/>
              </a:spcBef>
            </a:pPr>
            <a:r>
              <a:rPr lang="en-US" sz="1200" dirty="0"/>
              <a:t>Sensitivity for 13 MHz, 101 MHz and 965 MHz detection is </a:t>
            </a:r>
            <a:r>
              <a:rPr lang="en-US" sz="1200" b="1" dirty="0"/>
              <a:t>16, 17 and 25 </a:t>
            </a:r>
            <a:r>
              <a:rPr lang="en-US" sz="1200" b="1" dirty="0" err="1"/>
              <a:t>nT</a:t>
            </a:r>
            <a:r>
              <a:rPr lang="en-US" sz="1200" b="1" dirty="0"/>
              <a:t>/</a:t>
            </a:r>
            <a:r>
              <a:rPr lang="en-US" sz="1200" b="1" dirty="0">
                <a:sym typeface="Symbol" panose="05050102010706020507" pitchFamily="18" charset="2"/>
              </a:rPr>
              <a:t>Hz. </a:t>
            </a:r>
            <a:br>
              <a:rPr lang="en-US" sz="1200" b="1" dirty="0">
                <a:sym typeface="Symbol" panose="05050102010706020507" pitchFamily="18" charset="2"/>
              </a:rPr>
            </a:br>
            <a:r>
              <a:rPr lang="en-US" sz="1200" dirty="0">
                <a:sym typeface="Symbol" panose="05050102010706020507" pitchFamily="18" charset="2"/>
              </a:rPr>
              <a:t>(</a:t>
            </a:r>
            <a:r>
              <a:rPr lang="en-US" sz="1200" dirty="0"/>
              <a:t>Widely tunable compared to diamond)</a:t>
            </a:r>
            <a:endParaRPr lang="en-US" sz="1200" b="1" dirty="0">
              <a:sym typeface="Symbol" panose="05050102010706020507" pitchFamily="18" charset="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D83E49-D0AE-75F2-A73D-E5FF6F8BA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053" y="3699889"/>
            <a:ext cx="1848808" cy="134219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C273B7C-D142-0229-C1C7-351B812F5E51}"/>
              </a:ext>
            </a:extLst>
          </p:cNvPr>
          <p:cNvGrpSpPr/>
          <p:nvPr/>
        </p:nvGrpSpPr>
        <p:grpSpPr>
          <a:xfrm>
            <a:off x="6550494" y="902271"/>
            <a:ext cx="1901048" cy="1444559"/>
            <a:chOff x="6370783" y="949973"/>
            <a:chExt cx="1790873" cy="138819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90CE8DB-0C0F-5D5F-FDF5-6DB31DB87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0783" y="949973"/>
              <a:ext cx="1790873" cy="138819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08DDA0-63F8-6CD6-692B-361844D793AB}"/>
                </a:ext>
              </a:extLst>
            </p:cNvPr>
            <p:cNvSpPr txBox="1"/>
            <p:nvPr/>
          </p:nvSpPr>
          <p:spPr>
            <a:xfrm>
              <a:off x="6806004" y="1702074"/>
              <a:ext cx="85632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dirty="0">
                  <a:solidFill>
                    <a:schemeClr val="bg2">
                      <a:lumMod val="50000"/>
                    </a:schemeClr>
                  </a:solidFill>
                </a:rPr>
                <a:t>Three test fields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64EC2E-9901-F37A-9FA7-D66A3DC5C24A}"/>
              </a:ext>
            </a:extLst>
          </p:cNvPr>
          <p:cNvGrpSpPr/>
          <p:nvPr/>
        </p:nvGrpSpPr>
        <p:grpSpPr>
          <a:xfrm>
            <a:off x="6881225" y="2259332"/>
            <a:ext cx="1917027" cy="1441474"/>
            <a:chOff x="7031924" y="2291494"/>
            <a:chExt cx="1805927" cy="13852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0417E65-397B-E3A1-7161-95F53FD0B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1924" y="2291494"/>
              <a:ext cx="1805927" cy="138522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CD787B-4F3D-6555-1DE6-9F05DB0D2F94}"/>
                </a:ext>
              </a:extLst>
            </p:cNvPr>
            <p:cNvSpPr txBox="1"/>
            <p:nvPr/>
          </p:nvSpPr>
          <p:spPr>
            <a:xfrm>
              <a:off x="7695823" y="3069310"/>
              <a:ext cx="931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dirty="0">
                  <a:solidFill>
                    <a:schemeClr val="bg2">
                      <a:lumMod val="50000"/>
                    </a:schemeClr>
                  </a:solidFill>
                </a:rPr>
                <a:t>detect phase shift</a:t>
              </a:r>
              <a:br>
                <a:rPr lang="en-US" sz="800" dirty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en-US" sz="800" dirty="0">
                  <a:solidFill>
                    <a:schemeClr val="bg2">
                      <a:lumMod val="50000"/>
                    </a:schemeClr>
                  </a:solidFill>
                </a:rPr>
                <a:t>at fixed time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02DC103-1EEE-37B7-2C5D-E8E9944039EE}"/>
              </a:ext>
            </a:extLst>
          </p:cNvPr>
          <p:cNvSpPr txBox="1"/>
          <p:nvPr/>
        </p:nvSpPr>
        <p:spPr>
          <a:xfrm>
            <a:off x="3505046" y="4639097"/>
            <a:ext cx="28986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PhysRevApplied.19.044086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AA2B7F-3828-E1A1-8B55-059063CC1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365" y="4969136"/>
            <a:ext cx="7925487" cy="274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536F65-A6F3-EC98-E60A-5D1C8CDDF755}"/>
              </a:ext>
            </a:extLst>
          </p:cNvPr>
          <p:cNvSpPr txBox="1"/>
          <p:nvPr/>
        </p:nvSpPr>
        <p:spPr>
          <a:xfrm>
            <a:off x="1523812" y="850475"/>
            <a:ext cx="4531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&gt;</a:t>
            </a:r>
            <a:r>
              <a:rPr lang="en-US" b="1" dirty="0" err="1">
                <a:solidFill>
                  <a:srgbClr val="0070C0"/>
                </a:solidFill>
              </a:rPr>
              <a:t>10</a:t>
            </a:r>
            <a:r>
              <a:rPr lang="en-US" b="1" dirty="0" err="1">
                <a:solidFill>
                  <a:srgbClr val="0070C0"/>
                </a:solidFill>
                <a:sym typeface="Symbol" panose="05050102010706020507" pitchFamily="18" charset="2"/>
              </a:rPr>
              <a:t>x</a:t>
            </a:r>
            <a:r>
              <a:rPr lang="en-US" b="1" dirty="0">
                <a:solidFill>
                  <a:srgbClr val="0070C0"/>
                </a:solidFill>
              </a:rPr>
              <a:t> improvement in DC magnetic sensitivity</a:t>
            </a:r>
            <a:endParaRPr lang="en-US" b="1" dirty="0">
              <a:solidFill>
                <a:srgbClr val="0070C0"/>
              </a:solidFill>
              <a:sym typeface="Symbol" panose="05050102010706020507" pitchFamily="18" charset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64656-2643-B6C9-6C6D-86D56119F7F6}"/>
              </a:ext>
            </a:extLst>
          </p:cNvPr>
          <p:cNvSpPr txBox="1"/>
          <p:nvPr/>
        </p:nvSpPr>
        <p:spPr>
          <a:xfrm>
            <a:off x="392792" y="1257414"/>
            <a:ext cx="27482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 dirty="0">
                <a:solidFill>
                  <a:srgbClr val="0070C0"/>
                </a:solidFill>
              </a:rPr>
              <a:t>Optically-detected magnetic resonance</a:t>
            </a:r>
          </a:p>
        </p:txBody>
      </p:sp>
    </p:spTree>
    <p:extLst>
      <p:ext uri="{BB962C8B-B14F-4D97-AF65-F5344CB8AC3E}">
        <p14:creationId xmlns:p14="http://schemas.microsoft.com/office/powerpoint/2010/main" val="1202756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34EFE91-7046-86E4-2C24-B5888E292FC3}"/>
              </a:ext>
            </a:extLst>
          </p:cNvPr>
          <p:cNvGrpSpPr/>
          <p:nvPr/>
        </p:nvGrpSpPr>
        <p:grpSpPr>
          <a:xfrm>
            <a:off x="2391000" y="3015549"/>
            <a:ext cx="4593893" cy="1724083"/>
            <a:chOff x="4148061" y="2984457"/>
            <a:chExt cx="4780423" cy="1794088"/>
          </a:xfrm>
        </p:grpSpPr>
        <p:sp>
          <p:nvSpPr>
            <p:cNvPr id="23" name="Rectangle 22"/>
            <p:cNvSpPr/>
            <p:nvPr/>
          </p:nvSpPr>
          <p:spPr>
            <a:xfrm>
              <a:off x="4148061" y="2984457"/>
              <a:ext cx="3335621" cy="32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u="sng" dirty="0"/>
                <a:t>Telecommunication Wavelength SPS 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6"/>
            <a:stretch/>
          </p:blipFill>
          <p:spPr>
            <a:xfrm>
              <a:off x="6991296" y="3510850"/>
              <a:ext cx="1775418" cy="125363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909077" y="3262379"/>
              <a:ext cx="2019407" cy="25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solidFill>
                    <a:srgbClr val="0000FF"/>
                  </a:solidFill>
                </a:rPr>
                <a:t>Frequency conversion in </a:t>
              </a:r>
              <a:r>
                <a:rPr lang="en-US" sz="1000" i="1" dirty="0" err="1">
                  <a:solidFill>
                    <a:srgbClr val="0000FF"/>
                  </a:solidFill>
                </a:rPr>
                <a:t>SiC</a:t>
              </a:r>
              <a:endParaRPr lang="en-US" sz="1000" i="1" dirty="0">
                <a:solidFill>
                  <a:srgbClr val="0000FF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37041" y="3254623"/>
              <a:ext cx="2359973" cy="416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solidFill>
                    <a:srgbClr val="0000FF"/>
                  </a:solidFill>
                </a:rPr>
                <a:t>Direct growth of quantum dots &amp; nanocrystals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5539859" y="3492972"/>
              <a:ext cx="1416538" cy="1285573"/>
              <a:chOff x="1092124" y="2070567"/>
              <a:chExt cx="2219668" cy="2014450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124" y="2070567"/>
                <a:ext cx="2219668" cy="2014450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1340016" y="2070569"/>
                <a:ext cx="949323" cy="3598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609585" fontAlgn="auto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b="1" dirty="0">
                    <a:solidFill>
                      <a:srgbClr val="FFFF00"/>
                    </a:solidFill>
                    <a:latin typeface="Calibri"/>
                  </a:rPr>
                  <a:t>1550 nm</a:t>
                </a: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B5CFBBD-6ED4-014F-8BF7-44ACB4E96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913" t="20937" r="66259" b="56725"/>
            <a:stretch/>
          </p:blipFill>
          <p:spPr>
            <a:xfrm>
              <a:off x="4271950" y="3650653"/>
              <a:ext cx="1194252" cy="833003"/>
            </a:xfrm>
            <a:prstGeom prst="rect">
              <a:avLst/>
            </a:prstGeom>
          </p:spPr>
        </p:pic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65" y="4969136"/>
            <a:ext cx="7925487" cy="27434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21F2A2-F18F-B941-2C7E-E68613A809FA}"/>
              </a:ext>
            </a:extLst>
          </p:cNvPr>
          <p:cNvGrpSpPr/>
          <p:nvPr/>
        </p:nvGrpSpPr>
        <p:grpSpPr>
          <a:xfrm>
            <a:off x="172628" y="869854"/>
            <a:ext cx="3479942" cy="2002138"/>
            <a:chOff x="172628" y="869854"/>
            <a:chExt cx="3479942" cy="2002138"/>
          </a:xfrm>
        </p:grpSpPr>
        <p:sp>
          <p:nvSpPr>
            <p:cNvPr id="32" name="TextBox 31"/>
            <p:cNvSpPr txBox="1"/>
            <p:nvPr/>
          </p:nvSpPr>
          <p:spPr>
            <a:xfrm>
              <a:off x="210918" y="869854"/>
              <a:ext cx="3441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/>
                <a:t>Wavelength-tunable Single Photon Source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9E951E4-977D-7641-EA7F-FBD07FC0B165}"/>
                </a:ext>
              </a:extLst>
            </p:cNvPr>
            <p:cNvGrpSpPr/>
            <p:nvPr/>
          </p:nvGrpSpPr>
          <p:grpSpPr>
            <a:xfrm>
              <a:off x="172628" y="1270782"/>
              <a:ext cx="1940743" cy="1601210"/>
              <a:chOff x="1953322" y="1146374"/>
              <a:chExt cx="2309066" cy="1908383"/>
            </a:xfrm>
          </p:grpSpPr>
          <p:pic>
            <p:nvPicPr>
              <p:cNvPr id="3" name="Picture 2" descr="C:\Users\gammon\Desktop\2014-09-12 GAmmon RAC VGs-slide 03 &amp; 09.jpg">
                <a:extLst>
                  <a:ext uri="{FF2B5EF4-FFF2-40B4-BE49-F238E27FC236}">
                    <a16:creationId xmlns:a16="http://schemas.microsoft.com/office/drawing/2014/main" id="{62ACBA80-3B04-653A-449D-999A8BAE75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953322" y="1223341"/>
                <a:ext cx="1461880" cy="1831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CDB1B13D-44B6-14D1-78CB-8090F0D7FB3E}"/>
                  </a:ext>
                </a:extLst>
              </p:cNvPr>
              <p:cNvGrpSpPr/>
              <p:nvPr/>
            </p:nvGrpSpPr>
            <p:grpSpPr>
              <a:xfrm>
                <a:off x="2930191" y="1146374"/>
                <a:ext cx="1332197" cy="757051"/>
                <a:chOff x="2055392" y="2638005"/>
                <a:chExt cx="1950470" cy="1108401"/>
              </a:xfrm>
            </p:grpSpPr>
            <p:pic>
              <p:nvPicPr>
                <p:cNvPr id="6" name="Picture 2" descr="C:\ASB\_Presentations\_2017\OSD STIx\QD images\QD model diff wl small angle.png">
                  <a:extLst>
                    <a:ext uri="{FF2B5EF4-FFF2-40B4-BE49-F238E27FC236}">
                      <a16:creationId xmlns:a16="http://schemas.microsoft.com/office/drawing/2014/main" id="{949CC879-F8A3-79B7-E0A9-315B3B1EF57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840" t="31219" r="3932" b="20291"/>
                <a:stretch/>
              </p:blipFill>
              <p:spPr bwMode="auto">
                <a:xfrm>
                  <a:off x="2325357" y="2638005"/>
                  <a:ext cx="1288498" cy="5355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C70EB69-CE0E-20A0-2DCD-9CB1E3E5C262}"/>
                    </a:ext>
                  </a:extLst>
                </p:cNvPr>
                <p:cNvSpPr txBox="1"/>
                <p:nvPr/>
              </p:nvSpPr>
              <p:spPr>
                <a:xfrm>
                  <a:off x="2055392" y="3048224"/>
                  <a:ext cx="1950470" cy="698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i="1" dirty="0" err="1"/>
                    <a:t>InAs</a:t>
                  </a:r>
                  <a:r>
                    <a:rPr lang="en-US" sz="1000" i="1" dirty="0"/>
                    <a:t> Quantum dot</a:t>
                  </a:r>
                </a:p>
              </p:txBody>
            </p:sp>
          </p:grp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98599CE1-7E94-DECE-B96F-7B8C4FC53B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65842" y="1721761"/>
                <a:ext cx="269383" cy="569635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A233CB-8319-7B7D-E4D3-18F8DAFD8FAA}"/>
                </a:ext>
              </a:extLst>
            </p:cNvPr>
            <p:cNvSpPr/>
            <p:nvPr/>
          </p:nvSpPr>
          <p:spPr>
            <a:xfrm>
              <a:off x="1550227" y="2238280"/>
              <a:ext cx="1709435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100" dirty="0"/>
                <a:t>Brightness 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100" dirty="0"/>
                <a:t>Single photon purity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100" dirty="0"/>
                <a:t>Indistinguishability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4F0DB37-2D3D-C599-722F-DAA58E289DD1}"/>
                </a:ext>
              </a:extLst>
            </p:cNvPr>
            <p:cNvGrpSpPr/>
            <p:nvPr/>
          </p:nvGrpSpPr>
          <p:grpSpPr>
            <a:xfrm>
              <a:off x="2056527" y="1191441"/>
              <a:ext cx="1494366" cy="1056232"/>
              <a:chOff x="8638360" y="4425961"/>
              <a:chExt cx="3174022" cy="214353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E4AC027-28BC-C3C5-0337-D07638AC2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8360" y="4563956"/>
                <a:ext cx="3174022" cy="2005537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4737EB3-7A92-9B45-7A0D-26B31A6C97CE}"/>
                  </a:ext>
                </a:extLst>
              </p:cNvPr>
              <p:cNvSpPr/>
              <p:nvPr/>
            </p:nvSpPr>
            <p:spPr>
              <a:xfrm>
                <a:off x="8747259" y="4425961"/>
                <a:ext cx="2853877" cy="468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14300" algn="ctr"/>
                <a:r>
                  <a:rPr lang="en-US" sz="900" dirty="0"/>
                  <a:t>2-photon interference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8AC0A7-1F40-D72B-9A9D-44D0FF8AC605}"/>
              </a:ext>
            </a:extLst>
          </p:cNvPr>
          <p:cNvGrpSpPr/>
          <p:nvPr/>
        </p:nvGrpSpPr>
        <p:grpSpPr>
          <a:xfrm>
            <a:off x="4569146" y="891675"/>
            <a:ext cx="4348676" cy="2425829"/>
            <a:chOff x="4569146" y="891675"/>
            <a:chExt cx="4348676" cy="2425829"/>
          </a:xfrm>
        </p:grpSpPr>
        <p:sp>
          <p:nvSpPr>
            <p:cNvPr id="25" name="TextBox 24"/>
            <p:cNvSpPr txBox="1"/>
            <p:nvPr/>
          </p:nvSpPr>
          <p:spPr>
            <a:xfrm>
              <a:off x="4569146" y="891675"/>
              <a:ext cx="30340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/>
                <a:t>Spin-photon interface in </a:t>
              </a:r>
              <a:r>
                <a:rPr lang="en-US" sz="1400" u="sng" dirty="0" err="1"/>
                <a:t>SiC</a:t>
              </a:r>
              <a:r>
                <a:rPr lang="en-US" sz="1400" u="sng" dirty="0"/>
                <a:t>, Si</a:t>
              </a: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5384556" y="1270782"/>
              <a:ext cx="3267581" cy="1253126"/>
              <a:chOff x="1059748" y="2438077"/>
              <a:chExt cx="3953773" cy="151628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9748" y="2456834"/>
                <a:ext cx="3949597" cy="1360842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59748" y="2438077"/>
                <a:ext cx="1361693" cy="1516282"/>
              </a:xfrm>
              <a:prstGeom prst="rect">
                <a:avLst/>
              </a:prstGeom>
            </p:spPr>
          </p:pic>
          <p:sp>
            <p:nvSpPr>
              <p:cNvPr id="49" name="Rectangle 48"/>
              <p:cNvSpPr/>
              <p:nvPr/>
            </p:nvSpPr>
            <p:spPr>
              <a:xfrm>
                <a:off x="3082994" y="3196218"/>
                <a:ext cx="1365250" cy="126317"/>
              </a:xfrm>
              <a:prstGeom prst="rect">
                <a:avLst/>
              </a:prstGeom>
              <a:solidFill>
                <a:srgbClr val="4DE4F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153025" y="3105673"/>
                <a:ext cx="1860496" cy="29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/>
                  <a:t>Optical Cavity/Waveguide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390F95-8A9B-1B4F-56FD-A15EF6E64DC6}"/>
                  </a:ext>
                </a:extLst>
              </p:cNvPr>
              <p:cNvSpPr txBox="1"/>
              <p:nvPr/>
            </p:nvSpPr>
            <p:spPr>
              <a:xfrm>
                <a:off x="3530498" y="3575580"/>
                <a:ext cx="1220417" cy="29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>
                    <a:solidFill>
                      <a:srgbClr val="3333FF"/>
                    </a:solidFill>
                  </a:rPr>
                  <a:t>Photonic crystal</a:t>
                </a:r>
              </a:p>
            </p:txBody>
          </p:sp>
        </p:grpSp>
        <p:pic>
          <p:nvPicPr>
            <p:cNvPr id="51" name="Picture 14" descr="just spins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2" t="17241" r="63956" b="33917"/>
            <a:stretch>
              <a:fillRect/>
            </a:stretch>
          </p:blipFill>
          <p:spPr bwMode="auto">
            <a:xfrm rot="1800000">
              <a:off x="4604219" y="1335198"/>
              <a:ext cx="319931" cy="63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Rectangle 51"/>
            <p:cNvSpPr/>
            <p:nvPr/>
          </p:nvSpPr>
          <p:spPr>
            <a:xfrm>
              <a:off x="4594701" y="1779065"/>
              <a:ext cx="61517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1000" i="1" dirty="0">
                  <a:latin typeface="+mj-lt"/>
                </a:rPr>
                <a:t>resident electron</a:t>
              </a:r>
            </a:p>
            <a:p>
              <a:pPr algn="ctr">
                <a:buSzPct val="100000"/>
              </a:pPr>
              <a:r>
                <a:rPr lang="en-US" sz="1000" i="1" dirty="0">
                  <a:latin typeface="+mj-lt"/>
                </a:rPr>
                <a:t>spin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H="1" flipV="1">
              <a:off x="4844231" y="1671369"/>
              <a:ext cx="832129" cy="71278"/>
            </a:xfrm>
            <a:prstGeom prst="line">
              <a:avLst/>
            </a:prstGeom>
            <a:ln w="9525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F1E192F-B809-4E42-B46F-11F6C7927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3592" y="2390009"/>
              <a:ext cx="1404230" cy="927495"/>
            </a:xfrm>
            <a:prstGeom prst="rect">
              <a:avLst/>
            </a:prstGeom>
          </p:spPr>
        </p:pic>
      </p:grp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6772BB5-554F-63F7-BFDD-B840E4B99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/>
                </a:solidFill>
                <a:cs typeface="Calibri" panose="020F0502020204030204" pitchFamily="34" charset="0"/>
              </a:rPr>
              <a:t>NRL semiconductor quantum research</a:t>
            </a:r>
          </a:p>
        </p:txBody>
      </p:sp>
    </p:spTree>
    <p:extLst>
      <p:ext uri="{BB962C8B-B14F-4D97-AF65-F5344CB8AC3E}">
        <p14:creationId xmlns:p14="http://schemas.microsoft.com/office/powerpoint/2010/main" val="4011226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FA6FFC4-186D-F191-10BF-C0905569C781}"/>
              </a:ext>
            </a:extLst>
          </p:cNvPr>
          <p:cNvGrpSpPr/>
          <p:nvPr/>
        </p:nvGrpSpPr>
        <p:grpSpPr>
          <a:xfrm>
            <a:off x="146304" y="905374"/>
            <a:ext cx="4314066" cy="2106870"/>
            <a:chOff x="4555971" y="1581963"/>
            <a:chExt cx="4314066" cy="2106870"/>
          </a:xfrm>
        </p:grpSpPr>
        <p:pic>
          <p:nvPicPr>
            <p:cNvPr id="36" name="Picture 35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A1369F46-EBD5-F704-78CB-73AD595B1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5971" y="1805095"/>
              <a:ext cx="4314066" cy="188373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366D34D-3C93-4531-F938-E196CFA46285}"/>
                </a:ext>
              </a:extLst>
            </p:cNvPr>
            <p:cNvSpPr txBox="1"/>
            <p:nvPr/>
          </p:nvSpPr>
          <p:spPr>
            <a:xfrm>
              <a:off x="4742098" y="1581963"/>
              <a:ext cx="37784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/>
                <a:t>Sensing strain with quantum dot molecule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F2CB500-FF96-B469-8AD3-E86B11BE0D64}"/>
              </a:ext>
            </a:extLst>
          </p:cNvPr>
          <p:cNvGrpSpPr/>
          <p:nvPr/>
        </p:nvGrpSpPr>
        <p:grpSpPr>
          <a:xfrm>
            <a:off x="2489969" y="3123731"/>
            <a:ext cx="4035730" cy="1936788"/>
            <a:chOff x="273963" y="3176753"/>
            <a:chExt cx="4035730" cy="1936788"/>
          </a:xfrm>
        </p:grpSpPr>
        <p:pic>
          <p:nvPicPr>
            <p:cNvPr id="39" name="Picture 38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E905D2AD-84BF-A938-AC26-A1DB9DC37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752" y="3405881"/>
              <a:ext cx="3947941" cy="170766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8BE1A81-1332-9F69-B69B-810326560C22}"/>
                </a:ext>
              </a:extLst>
            </p:cNvPr>
            <p:cNvSpPr txBox="1"/>
            <p:nvPr/>
          </p:nvSpPr>
          <p:spPr>
            <a:xfrm>
              <a:off x="273963" y="3176753"/>
              <a:ext cx="34291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/>
                <a:t>Energy fine-tuning for integration / homogeneity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0C91337-85D5-071E-1B81-D937D39E2A56}"/>
              </a:ext>
            </a:extLst>
          </p:cNvPr>
          <p:cNvGrpSpPr/>
          <p:nvPr/>
        </p:nvGrpSpPr>
        <p:grpSpPr>
          <a:xfrm>
            <a:off x="4930160" y="1063324"/>
            <a:ext cx="3876691" cy="1790969"/>
            <a:chOff x="183420" y="940654"/>
            <a:chExt cx="3876691" cy="179096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EDF0192-E10D-639D-9C20-FEBAAFBC337E}"/>
                </a:ext>
              </a:extLst>
            </p:cNvPr>
            <p:cNvGrpSpPr/>
            <p:nvPr/>
          </p:nvGrpSpPr>
          <p:grpSpPr>
            <a:xfrm>
              <a:off x="183420" y="940654"/>
              <a:ext cx="3876691" cy="1790969"/>
              <a:chOff x="183420" y="1042253"/>
              <a:chExt cx="3876691" cy="179096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0DA62C-8F64-BB74-897C-B37DFCA249B4}"/>
                  </a:ext>
                </a:extLst>
              </p:cNvPr>
              <p:cNvSpPr txBox="1"/>
              <p:nvPr/>
            </p:nvSpPr>
            <p:spPr>
              <a:xfrm>
                <a:off x="361752" y="1042253"/>
                <a:ext cx="34291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u="sng" dirty="0"/>
                  <a:t>Site-control of single photon emitters 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64B7071-8C60-368E-08C0-1BA344DF70B7}"/>
                  </a:ext>
                </a:extLst>
              </p:cNvPr>
              <p:cNvGrpSpPr/>
              <p:nvPr/>
            </p:nvGrpSpPr>
            <p:grpSpPr>
              <a:xfrm>
                <a:off x="183420" y="1400315"/>
                <a:ext cx="3876691" cy="1432907"/>
                <a:chOff x="13832" y="3724658"/>
                <a:chExt cx="3320018" cy="1227157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7DC09270-1EA9-73A0-3BD4-85CE40E75D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50000" contrast="30000"/>
                          </a14:imgEffect>
                        </a14:imgLayer>
                      </a14:imgProps>
                    </a:ext>
                  </a:extLst>
                </a:blip>
                <a:srcRect l="1" r="3926"/>
                <a:stretch/>
              </p:blipFill>
              <p:spPr>
                <a:xfrm>
                  <a:off x="1989172" y="3873543"/>
                  <a:ext cx="1255062" cy="958123"/>
                </a:xfrm>
                <a:prstGeom prst="rect">
                  <a:avLst/>
                </a:prstGeom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EE7E378-6959-0EC5-2067-A739905D3680}"/>
                    </a:ext>
                  </a:extLst>
                </p:cNvPr>
                <p:cNvSpPr txBox="1"/>
                <p:nvPr/>
              </p:nvSpPr>
              <p:spPr>
                <a:xfrm rot="16200000">
                  <a:off x="-86720" y="4499495"/>
                  <a:ext cx="438931" cy="2378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100" dirty="0">
                      <a:solidFill>
                        <a:prstClr val="black"/>
                      </a:solidFill>
                    </a:rPr>
                    <a:t>2 </a:t>
                  </a:r>
                  <a:r>
                    <a:rPr lang="en-GB" sz="1100" dirty="0">
                      <a:solidFill>
                        <a:prstClr val="black"/>
                      </a:solidFill>
                      <a:latin typeface="Symbol" panose="05050102010706020507" pitchFamily="18" charset="2"/>
                    </a:rPr>
                    <a:t>m</a:t>
                  </a:r>
                  <a:r>
                    <a:rPr lang="en-GB" sz="1100" dirty="0">
                      <a:solidFill>
                        <a:prstClr val="black"/>
                      </a:solidFill>
                    </a:rPr>
                    <a:t>m</a:t>
                  </a:r>
                  <a:endParaRPr lang="nl-NL" sz="1100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AC39FF0D-0578-4E5E-803B-2C002728AB8A}"/>
                    </a:ext>
                  </a:extLst>
                </p:cNvPr>
                <p:cNvCxnSpPr/>
                <p:nvPr/>
              </p:nvCxnSpPr>
              <p:spPr>
                <a:xfrm flipV="1">
                  <a:off x="218147" y="4436626"/>
                  <a:ext cx="0" cy="312982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headEnd type="diamond" w="sm" len="sm"/>
                  <a:tailEnd type="diamond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E170A7E-837C-3202-C01B-2FC4C97E3D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8066" y="3937266"/>
                  <a:ext cx="928398" cy="817624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A2EA07D-0BFC-0E16-DE61-8B9D471C8E23}"/>
                    </a:ext>
                  </a:extLst>
                </p:cNvPr>
                <p:cNvSpPr txBox="1"/>
                <p:nvPr/>
              </p:nvSpPr>
              <p:spPr>
                <a:xfrm>
                  <a:off x="243522" y="3748770"/>
                  <a:ext cx="1334157" cy="210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i="1" dirty="0">
                      <a:solidFill>
                        <a:srgbClr val="0000FF"/>
                      </a:solidFill>
                    </a:rPr>
                    <a:t>Quantum dots 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6882276-681C-96F4-DB64-6A7DECC81E3F}"/>
                    </a:ext>
                  </a:extLst>
                </p:cNvPr>
                <p:cNvSpPr txBox="1"/>
                <p:nvPr/>
              </p:nvSpPr>
              <p:spPr>
                <a:xfrm>
                  <a:off x="221035" y="4726743"/>
                  <a:ext cx="704156" cy="209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/>
                    <a:t>AFM image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1FC245F-996D-2629-16C3-C27E9737CF84}"/>
                    </a:ext>
                  </a:extLst>
                </p:cNvPr>
                <p:cNvSpPr txBox="1"/>
                <p:nvPr/>
              </p:nvSpPr>
              <p:spPr>
                <a:xfrm>
                  <a:off x="2189498" y="3724658"/>
                  <a:ext cx="1144352" cy="210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i="1" dirty="0">
                      <a:solidFill>
                        <a:srgbClr val="0000FF"/>
                      </a:solidFill>
                    </a:rPr>
                    <a:t>Silicon Carbide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C80F2B2-1528-1AFF-0861-8327B395CE79}"/>
                    </a:ext>
                  </a:extLst>
                </p:cNvPr>
                <p:cNvSpPr txBox="1"/>
                <p:nvPr/>
              </p:nvSpPr>
              <p:spPr>
                <a:xfrm>
                  <a:off x="1724464" y="4741967"/>
                  <a:ext cx="838225" cy="209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/>
                    <a:t>Light emission</a:t>
                  </a:r>
                </a:p>
              </p:txBody>
            </p:sp>
          </p:grpSp>
        </p:grpSp>
        <p:pic>
          <p:nvPicPr>
            <p:cNvPr id="45" name="Picture 105">
              <a:extLst>
                <a:ext uri="{FF2B5EF4-FFF2-40B4-BE49-F238E27FC236}">
                  <a16:creationId xmlns:a16="http://schemas.microsoft.com/office/drawing/2014/main" id="{39A4590A-9016-F2D6-E29C-51019ADFF4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5" t="27861" r="45502" b="20077"/>
            <a:stretch/>
          </p:blipFill>
          <p:spPr bwMode="auto">
            <a:xfrm rot="10800000" flipH="1">
              <a:off x="1634240" y="1594590"/>
              <a:ext cx="999957" cy="89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88C79B76-2B19-8099-6570-57D6C169AB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3000" y="0"/>
            <a:ext cx="6858000" cy="841248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  <a:cs typeface="Calibri" panose="020F0502020204030204" pitchFamily="34" charset="0"/>
              </a:rPr>
              <a:t>NRL semiconductor quantum research</a:t>
            </a:r>
          </a:p>
        </p:txBody>
      </p:sp>
    </p:spTree>
    <p:extLst>
      <p:ext uri="{BB962C8B-B14F-4D97-AF65-F5344CB8AC3E}">
        <p14:creationId xmlns:p14="http://schemas.microsoft.com/office/powerpoint/2010/main" val="3241689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97417" y="4196692"/>
            <a:ext cx="4246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Supported by US Office of Naval Research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75D698D-2127-4BEE-9627-1B8BF56717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36507" y="1659171"/>
            <a:ext cx="2724601" cy="1825156"/>
          </a:xfrm>
        </p:spPr>
        <p:txBody>
          <a:bodyPr/>
          <a:lstStyle/>
          <a:p>
            <a:r>
              <a:rPr lang="en-US" b="1" dirty="0"/>
              <a:t>Ignas Lekavicius</a:t>
            </a:r>
          </a:p>
          <a:p>
            <a:r>
              <a:rPr lang="en-US" b="1" dirty="0"/>
              <a:t>Rachael Myers-Ward</a:t>
            </a:r>
          </a:p>
          <a:p>
            <a:r>
              <a:rPr lang="en-US" dirty="0"/>
              <a:t>Sam Carter (currently at LPS) </a:t>
            </a:r>
          </a:p>
          <a:p>
            <a:r>
              <a:rPr lang="en-US" dirty="0"/>
              <a:t>Sam White (NRC Postdoc)</a:t>
            </a:r>
          </a:p>
          <a:p>
            <a:r>
              <a:rPr lang="en-US" dirty="0"/>
              <a:t>Daniel </a:t>
            </a:r>
            <a:r>
              <a:rPr lang="en-US" dirty="0" err="1"/>
              <a:t>Pennachio</a:t>
            </a:r>
            <a:r>
              <a:rPr lang="en-US" dirty="0"/>
              <a:t> </a:t>
            </a:r>
          </a:p>
          <a:p>
            <a:r>
              <a:rPr lang="en-US" dirty="0"/>
              <a:t>Andrew Yeats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F75D01D-38B1-F80E-E3B6-07574925218C}"/>
              </a:ext>
            </a:extLst>
          </p:cNvPr>
          <p:cNvSpPr txBox="1">
            <a:spLocks/>
          </p:cNvSpPr>
          <p:nvPr/>
        </p:nvSpPr>
        <p:spPr>
          <a:xfrm>
            <a:off x="5087784" y="1672061"/>
            <a:ext cx="2902118" cy="1546187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rgbClr val="2F5690"/>
                </a:solidFill>
                <a:latin typeface="+mn-lt"/>
                <a:ea typeface="+mn-ea"/>
                <a:cs typeface="+mn-cs"/>
              </a:defRPr>
            </a:lvl1pPr>
            <a:lvl2pPr marL="228595" indent="0" algn="l" defTabSz="45718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0" algn="l" defTabSz="45718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rgbClr val="6DAAD0"/>
                </a:solidFill>
                <a:latin typeface="+mn-lt"/>
                <a:ea typeface="+mn-ea"/>
                <a:cs typeface="+mn-cs"/>
              </a:defRPr>
            </a:lvl3pPr>
            <a:lvl4pPr marL="685784" indent="0" algn="l" defTabSz="45718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105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914378" indent="0" algn="l" defTabSz="45718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Jenifer </a:t>
            </a:r>
            <a:r>
              <a:rPr lang="en-US" dirty="0" err="1"/>
              <a:t>Hajzus</a:t>
            </a:r>
            <a:r>
              <a:rPr lang="en-US" dirty="0"/>
              <a:t> (ISEE Postdoc) </a:t>
            </a:r>
          </a:p>
          <a:p>
            <a:r>
              <a:rPr lang="en-US" dirty="0"/>
              <a:t>Andrew Purdy </a:t>
            </a:r>
          </a:p>
          <a:p>
            <a:r>
              <a:rPr lang="en-US" dirty="0"/>
              <a:t>D. Kurt Gaskill (currently at </a:t>
            </a:r>
            <a:r>
              <a:rPr lang="en-US" dirty="0" err="1"/>
              <a:t>UMd</a:t>
            </a:r>
            <a:r>
              <a:rPr lang="en-US" dirty="0"/>
              <a:t>)</a:t>
            </a:r>
          </a:p>
          <a:p>
            <a:r>
              <a:rPr lang="en-US" dirty="0"/>
              <a:t>Thomas Reinecke </a:t>
            </a:r>
          </a:p>
          <a:p>
            <a:r>
              <a:rPr lang="en-US" dirty="0"/>
              <a:t>Evan Glaser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827233-7DEE-ADBD-339C-11ED773F1EC7}"/>
              </a:ext>
            </a:extLst>
          </p:cNvPr>
          <p:cNvSpPr txBox="1"/>
          <p:nvPr/>
        </p:nvSpPr>
        <p:spPr>
          <a:xfrm>
            <a:off x="2890059" y="165361"/>
            <a:ext cx="3342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cs typeface="Calibri" panose="020F0502020204030204" pitchFamily="34" charset="0"/>
              </a:rPr>
              <a:t>SiC</a:t>
            </a:r>
            <a:r>
              <a:rPr lang="en-US" sz="2400" dirty="0">
                <a:solidFill>
                  <a:schemeClr val="bg1"/>
                </a:solidFill>
                <a:cs typeface="Calibri" panose="020F0502020204030204" pitchFamily="34" charset="0"/>
              </a:rPr>
              <a:t> quantum team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8E3FBB-2B02-314A-7667-1CF64C1D0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65" y="4969136"/>
            <a:ext cx="7925487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0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1"/>
    </mc:Choice>
    <mc:Fallback xmlns="">
      <p:transition spd="slow" advTm="199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3"/>
          <p:cNvSpPr txBox="1">
            <a:spLocks/>
          </p:cNvSpPr>
          <p:nvPr/>
        </p:nvSpPr>
        <p:spPr>
          <a:xfrm>
            <a:off x="1537338" y="196470"/>
            <a:ext cx="6286475" cy="5686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cs typeface="Calibri" panose="020F0502020204030204" pitchFamily="34" charset="0"/>
              </a:rPr>
              <a:t>Quantum systems in semiconductors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4137063" y="2993315"/>
            <a:ext cx="47957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>
                <a:latin typeface="Calibri" panose="020F0502020204030204" pitchFamily="34" charset="0"/>
                <a:ea typeface="Calibri" panose="020F0502020204030204" pitchFamily="34" charset="0"/>
              </a:rPr>
              <a:t>Advantages</a:t>
            </a:r>
            <a:endParaRPr lang="en-US" sz="1400" dirty="0"/>
          </a:p>
          <a:p>
            <a:pPr marL="342900" marR="0" lvl="0" indent="-17145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/>
              <a:t>Small size &amp; low power.</a:t>
            </a:r>
          </a:p>
          <a:p>
            <a:pPr marL="342900" marR="0" lvl="0" indent="-17145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/>
              <a:t>Leverage semiconductor industry, potential for integration.</a:t>
            </a:r>
          </a:p>
          <a:p>
            <a:pPr marL="342900" marR="0" lvl="0" indent="-17145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/>
              <a:t>Quantum state “engineering” through growth/fabrication.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37063" y="4053660"/>
            <a:ext cx="47957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>
                <a:latin typeface="Calibri" panose="020F0502020204030204" pitchFamily="34" charset="0"/>
                <a:ea typeface="Calibri" panose="020F0502020204030204" pitchFamily="34" charset="0"/>
              </a:rPr>
              <a:t>Challenges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17145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/>
              <a:t>Loss of quantum coherence to environment.</a:t>
            </a:r>
          </a:p>
          <a:p>
            <a:pPr marL="342900" marR="0" lvl="0" indent="-17145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/>
              <a:t>Inhomogeneity: hard to make them identical.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3898" y="975375"/>
            <a:ext cx="30189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1600" dirty="0"/>
              <a:t>Crystal defects</a:t>
            </a:r>
          </a:p>
          <a:p>
            <a:pPr marL="51435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1600" dirty="0"/>
              <a:t>Epitaxial quantum dots</a:t>
            </a:r>
          </a:p>
          <a:p>
            <a:pPr marL="51435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1600" dirty="0"/>
              <a:t>Colloidal nanocrystals</a:t>
            </a:r>
          </a:p>
          <a:p>
            <a:pPr marL="51435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1600" dirty="0"/>
              <a:t>Defects in </a:t>
            </a:r>
            <a:r>
              <a:rPr lang="en-US" sz="1600" dirty="0" err="1"/>
              <a:t>2D</a:t>
            </a:r>
            <a:r>
              <a:rPr lang="en-US" sz="1600" dirty="0"/>
              <a:t> materials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003007" y="969397"/>
            <a:ext cx="51409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DD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“Artificial atoms”</a:t>
            </a:r>
            <a:endParaRPr lang="en-US" sz="1400" b="1" dirty="0">
              <a:solidFill>
                <a:srgbClr val="DD0000"/>
              </a:solidFill>
            </a:endParaRPr>
          </a:p>
          <a:p>
            <a:pPr marL="342900" marR="0" lvl="0" indent="-17145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/>
              <a:t>Confine electrons in the material.</a:t>
            </a:r>
          </a:p>
          <a:p>
            <a:pPr marL="342900" marR="0" lvl="0" indent="-17145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/>
              <a:t>Discrete orbital energy levels.</a:t>
            </a:r>
          </a:p>
          <a:p>
            <a:pPr marL="342900" marR="0" lvl="0" indent="-17145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dirty="0"/>
              <a:t>Light emission and absorption, optical coherent control.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3018791" y="1294240"/>
            <a:ext cx="465054" cy="272814"/>
          </a:xfrm>
          <a:prstGeom prst="rightArrow">
            <a:avLst>
              <a:gd name="adj1" fmla="val 44754"/>
              <a:gd name="adj2" fmla="val 78854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012922" y="2663349"/>
            <a:ext cx="1387427" cy="1101340"/>
            <a:chOff x="330615" y="2402338"/>
            <a:chExt cx="1387427" cy="1101340"/>
          </a:xfrm>
        </p:grpSpPr>
        <p:sp>
          <p:nvSpPr>
            <p:cNvPr id="3" name="TextBox 2"/>
            <p:cNvSpPr txBox="1"/>
            <p:nvPr/>
          </p:nvSpPr>
          <p:spPr>
            <a:xfrm>
              <a:off x="330615" y="3226679"/>
              <a:ext cx="13874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SiC</a:t>
              </a:r>
              <a:r>
                <a:rPr lang="en-US" sz="1200" dirty="0"/>
                <a:t> silicon vacancy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9878" y="2402338"/>
              <a:ext cx="1094669" cy="877427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60858" y="2821326"/>
            <a:ext cx="1597832" cy="893739"/>
            <a:chOff x="2151315" y="2581768"/>
            <a:chExt cx="1597832" cy="893739"/>
          </a:xfrm>
        </p:grpSpPr>
        <p:pic>
          <p:nvPicPr>
            <p:cNvPr id="26" name="Picture 2" descr="C:\ASB\_Presentations\_2017\OSD STIx\QD images\QD model diff wl small angle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0" t="31219" r="3932" b="20291"/>
            <a:stretch/>
          </p:blipFill>
          <p:spPr bwMode="auto">
            <a:xfrm>
              <a:off x="2190064" y="2581768"/>
              <a:ext cx="1559083" cy="648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151315" y="3198508"/>
              <a:ext cx="14899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InGaAs</a:t>
              </a:r>
              <a:r>
                <a:rPr lang="en-US" sz="1200" dirty="0"/>
                <a:t> quantum dot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05165" y="4122239"/>
            <a:ext cx="1944635" cy="702342"/>
            <a:chOff x="2138491" y="3962853"/>
            <a:chExt cx="1944635" cy="70234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78224" y="3962853"/>
              <a:ext cx="1470923" cy="441654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2138491" y="4388196"/>
              <a:ext cx="1944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2D</a:t>
              </a:r>
              <a:r>
                <a:rPr lang="en-US" sz="1200" dirty="0"/>
                <a:t> materials: </a:t>
              </a:r>
              <a:r>
                <a:rPr lang="en-US" sz="1200" dirty="0" err="1"/>
                <a:t>WSe</a:t>
              </a:r>
              <a:r>
                <a:rPr lang="en-US" sz="1200" baseline="-25000" dirty="0" err="1"/>
                <a:t>2</a:t>
              </a:r>
              <a:r>
                <a:rPr lang="en-US" sz="1200" dirty="0"/>
                <a:t>, </a:t>
              </a:r>
              <a:r>
                <a:rPr lang="en-US" sz="1200" dirty="0" err="1"/>
                <a:t>BN</a:t>
              </a:r>
              <a:r>
                <a:rPr lang="en-US" sz="1200" dirty="0"/>
                <a:t>, etc.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21405" y="1959998"/>
            <a:ext cx="4839252" cy="1144722"/>
            <a:chOff x="4441340" y="1899889"/>
            <a:chExt cx="3999382" cy="94605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5" t="16869" r="8034" b="6648"/>
            <a:stretch/>
          </p:blipFill>
          <p:spPr>
            <a:xfrm>
              <a:off x="6984147" y="1931917"/>
              <a:ext cx="1456575" cy="914024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1340" y="1899889"/>
              <a:ext cx="2487164" cy="751187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301568" y="3866022"/>
            <a:ext cx="1541384" cy="954614"/>
            <a:chOff x="331805" y="3460580"/>
            <a:chExt cx="1541384" cy="954614"/>
          </a:xfrm>
        </p:grpSpPr>
        <p:pic>
          <p:nvPicPr>
            <p:cNvPr id="52" name="Picture 14">
              <a:extLst>
                <a:ext uri="{FF2B5EF4-FFF2-40B4-BE49-F238E27FC236}">
                  <a16:creationId xmlns:a16="http://schemas.microsoft.com/office/drawing/2014/main" id="{3CFCCF2A-A19F-C840-A9F8-452D124E5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9873987" flipH="1">
              <a:off x="646236" y="3460580"/>
              <a:ext cx="788754" cy="755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TextBox 52"/>
            <p:cNvSpPr txBox="1"/>
            <p:nvPr/>
          </p:nvSpPr>
          <p:spPr>
            <a:xfrm>
              <a:off x="331805" y="4138195"/>
              <a:ext cx="15413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Colloidal nanocrystals</a:t>
              </a: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365" y="4969136"/>
            <a:ext cx="7925487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93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1537338" y="196470"/>
            <a:ext cx="6286475" cy="5686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cs typeface="Calibri" panose="020F0502020204030204" pitchFamily="34" charset="0"/>
              </a:rPr>
              <a:t>Silicon Carbide for quantum </a:t>
            </a:r>
            <a:r>
              <a:rPr lang="en-US" sz="2400" dirty="0" err="1">
                <a:solidFill>
                  <a:schemeClr val="bg1"/>
                </a:solidFill>
                <a:cs typeface="Calibri" panose="020F0502020204030204" pitchFamily="34" charset="0"/>
              </a:rPr>
              <a:t>S&amp;T</a:t>
            </a:r>
            <a:endParaRPr lang="en-US" sz="24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3022267" y="887793"/>
            <a:ext cx="43041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>
              <a:buSzPct val="100000"/>
              <a:tabLst>
                <a:tab pos="457200" algn="l"/>
              </a:tabLst>
            </a:pPr>
            <a:r>
              <a:rPr lang="en-US" sz="1400" b="1" dirty="0" err="1">
                <a:latin typeface="+mj-lt"/>
              </a:rPr>
              <a:t>SiC</a:t>
            </a:r>
            <a:r>
              <a:rPr lang="en-US" sz="1400" b="1" dirty="0">
                <a:latin typeface="+mj-lt"/>
              </a:rPr>
              <a:t> quantum-relevant research activities at NRL</a:t>
            </a:r>
          </a:p>
          <a:p>
            <a:pPr marL="457200" indent="-171450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latin typeface="+mj-lt"/>
              </a:rPr>
              <a:t>Growth of isotopically-pure </a:t>
            </a:r>
            <a:r>
              <a:rPr lang="en-US" sz="1400" dirty="0" err="1">
                <a:latin typeface="+mj-lt"/>
              </a:rPr>
              <a:t>SiC</a:t>
            </a:r>
            <a:endParaRPr lang="en-US" sz="1400" dirty="0">
              <a:latin typeface="+mj-lt"/>
            </a:endParaRPr>
          </a:p>
          <a:p>
            <a:pPr marL="457200" indent="-171450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latin typeface="+mj-lt"/>
              </a:rPr>
              <a:t>Device fabrication: electronic, photonic, acoustic</a:t>
            </a:r>
          </a:p>
          <a:p>
            <a:pPr marL="457200" indent="-171450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Sensing, spin </a:t>
            </a:r>
            <a:r>
              <a:rPr lang="en-US" sz="1400" dirty="0">
                <a:latin typeface="+mj-lt"/>
              </a:rPr>
              <a:t>control, quantum optics</a:t>
            </a:r>
          </a:p>
          <a:p>
            <a:pPr marL="457200" indent="-171450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latin typeface="+mj-lt"/>
              </a:rPr>
              <a:t>Theory &amp; Modelling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3710778"/>
            <a:ext cx="489467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>
              <a:buSzPct val="100000"/>
              <a:tabLst>
                <a:tab pos="457200" algn="l"/>
              </a:tabLst>
            </a:pPr>
            <a:r>
              <a:rPr lang="en-US" sz="1400" b="1" dirty="0">
                <a:latin typeface="+mj-lt"/>
              </a:rPr>
              <a:t>Advantages</a:t>
            </a:r>
          </a:p>
          <a:p>
            <a:pPr marL="457200" indent="-171450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Wafer scale growth &amp; advanced fab</a:t>
            </a:r>
          </a:p>
          <a:p>
            <a:pPr marL="457200" indent="-171450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/>
              <a:t>Membrane-substrates for photonic integration</a:t>
            </a:r>
            <a:endParaRPr lang="en-US" sz="1400" dirty="0">
              <a:latin typeface="+mj-lt"/>
            </a:endParaRPr>
          </a:p>
          <a:p>
            <a:pPr marL="457200" indent="-171450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latin typeface="+mj-lt"/>
              </a:rPr>
              <a:t>Optical nonlinearity</a:t>
            </a:r>
          </a:p>
          <a:p>
            <a:pPr marL="457200" indent="-171450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latin typeface="+mj-lt"/>
              </a:rPr>
              <a:t>Doping / electrical control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886102"/>
            <a:ext cx="2795278" cy="2054287"/>
            <a:chOff x="291672" y="885500"/>
            <a:chExt cx="2795278" cy="2054287"/>
          </a:xfrm>
        </p:grpSpPr>
        <p:sp>
          <p:nvSpPr>
            <p:cNvPr id="14" name="Rectangle 13"/>
            <p:cNvSpPr/>
            <p:nvPr/>
          </p:nvSpPr>
          <p:spPr>
            <a:xfrm>
              <a:off x="291672" y="885500"/>
              <a:ext cx="20193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algn="ctr">
                <a:buSzPct val="100000"/>
                <a:tabLst>
                  <a:tab pos="457200" algn="l"/>
                </a:tabLst>
              </a:pPr>
              <a:r>
                <a:rPr lang="en-US" sz="1400" b="1" dirty="0">
                  <a:latin typeface="+mj-lt"/>
                </a:rPr>
                <a:t>Silicon Vacancy</a:t>
              </a:r>
              <a:r>
                <a:rPr lang="en-US" sz="1400" dirty="0">
                  <a:latin typeface="+mj-lt"/>
                </a:rPr>
                <a:t> </a:t>
              </a:r>
            </a:p>
            <a:p>
              <a:pPr marL="171450" algn="ctr">
                <a:buSzPct val="100000"/>
                <a:tabLst>
                  <a:tab pos="457200" algn="l"/>
                </a:tabLst>
              </a:pPr>
              <a:r>
                <a:rPr lang="en-US" sz="1400" dirty="0">
                  <a:latin typeface="+mj-lt"/>
                </a:rPr>
                <a:t>atom-like defect</a:t>
              </a:r>
            </a:p>
          </p:txBody>
        </p: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820" y="1396776"/>
              <a:ext cx="1925042" cy="1543011"/>
            </a:xfrm>
            <a:prstGeom prst="rect">
              <a:avLst/>
            </a:prstGeom>
          </p:spPr>
        </p:pic>
        <p:pic>
          <p:nvPicPr>
            <p:cNvPr id="106" name="Picture 14" descr="just spi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2" t="17241" r="63956" b="33917"/>
            <a:stretch>
              <a:fillRect/>
            </a:stretch>
          </p:blipFill>
          <p:spPr bwMode="auto">
            <a:xfrm rot="1800000">
              <a:off x="2469819" y="1180782"/>
              <a:ext cx="319931" cy="63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 flipH="1">
              <a:off x="1638300" y="1583505"/>
              <a:ext cx="847725" cy="584776"/>
            </a:xfrm>
            <a:prstGeom prst="line">
              <a:avLst/>
            </a:prstGeom>
            <a:ln w="9525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1786937" y="1706616"/>
              <a:ext cx="130001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algn="ctr">
                <a:buSzPct val="100000"/>
                <a:tabLst>
                  <a:tab pos="457200" algn="l"/>
                </a:tabLst>
              </a:pPr>
              <a:r>
                <a:rPr lang="en-US" sz="1200" b="1" dirty="0">
                  <a:solidFill>
                    <a:srgbClr val="DD0000"/>
                  </a:solidFill>
                  <a:latin typeface="+mj-lt"/>
                </a:rPr>
                <a:t>optically active spin qubit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543092" y="2198129"/>
            <a:ext cx="1810537" cy="1668034"/>
            <a:chOff x="6959422" y="2265554"/>
            <a:chExt cx="1894929" cy="174578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1" t="11981" r="4165" b="5267"/>
            <a:stretch/>
          </p:blipFill>
          <p:spPr>
            <a:xfrm>
              <a:off x="7039393" y="2490901"/>
              <a:ext cx="1805289" cy="13014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6959422" y="2265554"/>
              <a:ext cx="1208295" cy="25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srgbClr val="0000FF"/>
                  </a:solidFill>
                </a:rPr>
                <a:t>SiC</a:t>
              </a:r>
              <a:r>
                <a:rPr lang="en-US" sz="1000" dirty="0">
                  <a:solidFill>
                    <a:srgbClr val="0000FF"/>
                  </a:solidFill>
                </a:rPr>
                <a:t> growth reactor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110237" y="3765118"/>
              <a:ext cx="7441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Code 6880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46214" y="2205311"/>
            <a:ext cx="1732584" cy="1658466"/>
            <a:chOff x="5073406" y="2157813"/>
            <a:chExt cx="1732584" cy="1658466"/>
          </a:xfrm>
        </p:grpSpPr>
        <p:sp>
          <p:nvSpPr>
            <p:cNvPr id="33" name="TextBox 32"/>
            <p:cNvSpPr txBox="1"/>
            <p:nvPr/>
          </p:nvSpPr>
          <p:spPr>
            <a:xfrm>
              <a:off x="5114030" y="2157813"/>
              <a:ext cx="1540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00FF"/>
                  </a:solidFill>
                </a:rPr>
                <a:t>Ring resonator waveguide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406" y="2369932"/>
              <a:ext cx="1652613" cy="124449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061876" y="3570058"/>
              <a:ext cx="7441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Code 5613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86437" y="2210011"/>
            <a:ext cx="2797995" cy="1557441"/>
            <a:chOff x="6355729" y="2414154"/>
            <a:chExt cx="2543632" cy="1415855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729" y="2488044"/>
              <a:ext cx="2543632" cy="1341965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7094152" y="2414154"/>
              <a:ext cx="15921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00FF"/>
                  </a:solidFill>
                </a:rPr>
                <a:t>Atom-like optical spectrum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84877" y="4072785"/>
            <a:ext cx="3558086" cy="972785"/>
            <a:chOff x="4313352" y="4203281"/>
            <a:chExt cx="3558086" cy="972785"/>
          </a:xfrm>
        </p:grpSpPr>
        <p:sp>
          <p:nvSpPr>
            <p:cNvPr id="60" name="TextBox 59"/>
            <p:cNvSpPr txBox="1"/>
            <p:nvPr/>
          </p:nvSpPr>
          <p:spPr>
            <a:xfrm>
              <a:off x="5789949" y="4203281"/>
              <a:ext cx="20814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00CC"/>
                  </a:solidFill>
                </a:defRPr>
              </a:lvl1pPr>
            </a:lstStyle>
            <a:p>
              <a:r>
                <a:rPr lang="en-US" sz="1000" dirty="0" err="1"/>
                <a:t>SiCoI</a:t>
              </a:r>
              <a:r>
                <a:rPr lang="en-US" sz="1000" dirty="0"/>
                <a:t>: Silicon-Carbide-on-Insulator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352" y="4214180"/>
              <a:ext cx="3201707" cy="961886"/>
            </a:xfrm>
            <a:prstGeom prst="rect">
              <a:avLst/>
            </a:prstGeom>
          </p:spPr>
        </p:pic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365" y="4969136"/>
            <a:ext cx="7925487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28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FB2484-30AF-4C96-BDE1-C18D441FF7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r>
              <a:rPr lang="en-US" sz="2400" dirty="0">
                <a:latin typeface="+mj-lt"/>
                <a:ea typeface="+mj-ea"/>
                <a:cs typeface="Calibri" panose="020F0502020204030204" pitchFamily="34" charset="0"/>
              </a:rPr>
              <a:t>Navy interest in magnetic sensing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E997E0-5357-4DE3-BFA3-8CBFF0E022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4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98914D-F9AE-BB37-BBDC-D9F789ECF7AF}"/>
              </a:ext>
            </a:extLst>
          </p:cNvPr>
          <p:cNvGrpSpPr/>
          <p:nvPr/>
        </p:nvGrpSpPr>
        <p:grpSpPr>
          <a:xfrm>
            <a:off x="737388" y="1373679"/>
            <a:ext cx="3446760" cy="2330565"/>
            <a:chOff x="737388" y="1373679"/>
            <a:chExt cx="3446760" cy="2330565"/>
          </a:xfrm>
        </p:grpSpPr>
        <p:pic>
          <p:nvPicPr>
            <p:cNvPr id="5" name="Picture 2" descr="Sensors">
              <a:extLst>
                <a:ext uri="{FF2B5EF4-FFF2-40B4-BE49-F238E27FC236}">
                  <a16:creationId xmlns:a16="http://schemas.microsoft.com/office/drawing/2014/main" id="{93C14DC6-6098-45B4-B1D9-DF8B6F44A2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411" y="2282937"/>
              <a:ext cx="2634884" cy="1421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02309C-4FB5-4466-9EDC-50C294A53670}"/>
                </a:ext>
              </a:extLst>
            </p:cNvPr>
            <p:cNvSpPr txBox="1"/>
            <p:nvPr/>
          </p:nvSpPr>
          <p:spPr>
            <a:xfrm>
              <a:off x="737388" y="1373679"/>
              <a:ext cx="32370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Magnetic Anomaly Detection (MAD)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DFA7CE-9F99-4496-94F0-5717B6CD2BEF}"/>
                </a:ext>
              </a:extLst>
            </p:cNvPr>
            <p:cNvSpPr txBox="1"/>
            <p:nvPr/>
          </p:nvSpPr>
          <p:spPr>
            <a:xfrm>
              <a:off x="737388" y="1690619"/>
              <a:ext cx="3446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Magnetic fields from  submarines, unexploded ordnance, underground anomalies, and vehicles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5B854C-F964-8C9B-160F-7CF7C430FCDD}"/>
              </a:ext>
            </a:extLst>
          </p:cNvPr>
          <p:cNvGrpSpPr/>
          <p:nvPr/>
        </p:nvGrpSpPr>
        <p:grpSpPr>
          <a:xfrm>
            <a:off x="4937551" y="1380156"/>
            <a:ext cx="2890292" cy="2269501"/>
            <a:chOff x="5275125" y="1000502"/>
            <a:chExt cx="2890292" cy="226950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C2F453B-E290-4475-97A3-B72D791F535E}"/>
                </a:ext>
              </a:extLst>
            </p:cNvPr>
            <p:cNvSpPr txBox="1"/>
            <p:nvPr/>
          </p:nvSpPr>
          <p:spPr>
            <a:xfrm>
              <a:off x="5275125" y="1000502"/>
              <a:ext cx="28902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Magnetic Navigation (</a:t>
              </a:r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MagNav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endParaRPr lang="en-US" sz="1400" b="1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F117EB-7AE2-4924-95E5-04D111916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6160" y="1927713"/>
              <a:ext cx="2192143" cy="134229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89B8FB-247C-4949-B4B8-A1D22BE1BDF0}"/>
                </a:ext>
              </a:extLst>
            </p:cNvPr>
            <p:cNvSpPr txBox="1"/>
            <p:nvPr/>
          </p:nvSpPr>
          <p:spPr>
            <a:xfrm>
              <a:off x="5714862" y="1291516"/>
              <a:ext cx="2192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Earth’s magnetic anomaly field can be used for navigation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B594117-0AB7-DC78-3ED1-3876D10E9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65" y="4969136"/>
            <a:ext cx="7925487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12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82AAE5-BA0A-4377-8C97-F7815CCFB3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r>
              <a:rPr lang="en-US" sz="2400" dirty="0">
                <a:latin typeface="+mj-lt"/>
                <a:ea typeface="+mj-ea"/>
                <a:cs typeface="Calibri" panose="020F0502020204030204" pitchFamily="34" charset="0"/>
              </a:rPr>
              <a:t>Quantum for magnetometry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334B82-8A55-4CA1-A069-7244227E1B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25367-0733-40E1-A8B8-9000271B4294}"/>
              </a:ext>
            </a:extLst>
          </p:cNvPr>
          <p:cNvSpPr txBox="1"/>
          <p:nvPr/>
        </p:nvSpPr>
        <p:spPr>
          <a:xfrm>
            <a:off x="2180158" y="891680"/>
            <a:ext cx="478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State-of-the-art magnetometers are quantum.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721608-DC3E-474C-930B-B7237D21E83F}"/>
              </a:ext>
            </a:extLst>
          </p:cNvPr>
          <p:cNvSpPr txBox="1"/>
          <p:nvPr/>
        </p:nvSpPr>
        <p:spPr>
          <a:xfrm>
            <a:off x="354467" y="1985974"/>
            <a:ext cx="2370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Very sensitive &lt; 1 </a:t>
            </a:r>
            <a:r>
              <a:rPr lang="en-US" sz="1200" dirty="0" err="1">
                <a:cs typeface="Arial" panose="020B0604020202020204" pitchFamily="34" charset="0"/>
              </a:rPr>
              <a:t>pT</a:t>
            </a:r>
            <a:r>
              <a:rPr lang="en-US" sz="1200" dirty="0">
                <a:cs typeface="Arial" panose="020B0604020202020204" pitchFamily="34" charset="0"/>
              </a:rPr>
              <a:t>/Hz</a:t>
            </a:r>
            <a:r>
              <a:rPr lang="en-US" sz="1200" baseline="30000" dirty="0">
                <a:cs typeface="Arial" panose="020B0604020202020204" pitchFamily="34" charset="0"/>
              </a:rPr>
              <a:t>½</a:t>
            </a:r>
            <a:endParaRPr lang="en-US" sz="1200" dirty="0">
              <a:cs typeface="Arial" panose="020B0604020202020204" pitchFamily="34" charset="0"/>
            </a:endParaRPr>
          </a:p>
          <a:p>
            <a:r>
              <a:rPr lang="en-US" sz="1200" dirty="0">
                <a:cs typeface="Arial" panose="020B0604020202020204" pitchFamily="34" charset="0"/>
              </a:rPr>
              <a:t>Liquid helium</a:t>
            </a:r>
          </a:p>
          <a:p>
            <a:r>
              <a:rPr lang="en-US" sz="1200" dirty="0">
                <a:cs typeface="Arial" panose="020B0604020202020204" pitchFamily="34" charset="0"/>
              </a:rPr>
              <a:t>Big, bulky</a:t>
            </a:r>
          </a:p>
          <a:p>
            <a:r>
              <a:rPr lang="en-US" sz="1200" dirty="0">
                <a:cs typeface="Arial" panose="020B0604020202020204" pitchFamily="34" charset="0"/>
              </a:rPr>
              <a:t>Limited dynamic range </a:t>
            </a:r>
            <a:endParaRPr lang="en-US" sz="1200" dirty="0"/>
          </a:p>
        </p:txBody>
      </p:sp>
      <p:pic>
        <p:nvPicPr>
          <p:cNvPr id="9" name="Picture 6" descr="https://physicsworld.com/wp-content/uploads/2013/04/PW-2013-04-24-Commissariat-cold-matter-635x318.jpg">
            <a:extLst>
              <a:ext uri="{FF2B5EF4-FFF2-40B4-BE49-F238E27FC236}">
                <a16:creationId xmlns:a16="http://schemas.microsoft.com/office/drawing/2014/main" id="{F220336F-82C2-4B97-AD7A-840FF037B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421" y="3334346"/>
            <a:ext cx="1742555" cy="87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5720D6-FB9C-4568-86C2-9A6659B8E23F}"/>
              </a:ext>
            </a:extLst>
          </p:cNvPr>
          <p:cNvSpPr txBox="1"/>
          <p:nvPr/>
        </p:nvSpPr>
        <p:spPr>
          <a:xfrm>
            <a:off x="341332" y="3457413"/>
            <a:ext cx="2460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Very sensitive &lt; 1 </a:t>
            </a:r>
            <a:r>
              <a:rPr lang="en-US" sz="1200" dirty="0" err="1">
                <a:cs typeface="Arial" panose="020B0604020202020204" pitchFamily="34" charset="0"/>
              </a:rPr>
              <a:t>pT</a:t>
            </a:r>
            <a:r>
              <a:rPr lang="en-US" sz="1200" dirty="0">
                <a:cs typeface="Arial" panose="020B0604020202020204" pitchFamily="34" charset="0"/>
              </a:rPr>
              <a:t>/Hz</a:t>
            </a:r>
            <a:r>
              <a:rPr lang="en-US" sz="1200" baseline="30000" dirty="0">
                <a:cs typeface="Arial" panose="020B0604020202020204" pitchFamily="34" charset="0"/>
              </a:rPr>
              <a:t>½</a:t>
            </a:r>
            <a:endParaRPr lang="en-US" sz="1200" dirty="0">
              <a:cs typeface="Arial" panose="020B0604020202020204" pitchFamily="34" charset="0"/>
            </a:endParaRPr>
          </a:p>
          <a:p>
            <a:r>
              <a:rPr lang="en-US" sz="1200" dirty="0">
                <a:cs typeface="Arial" panose="020B0604020202020204" pitchFamily="34" charset="0"/>
              </a:rPr>
              <a:t>Cryogen free</a:t>
            </a:r>
          </a:p>
          <a:p>
            <a:r>
              <a:rPr lang="en-US" sz="1200" dirty="0">
                <a:cs typeface="Arial" panose="020B0604020202020204" pitchFamily="34" charset="0"/>
              </a:rPr>
              <a:t>Challenging integration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640206-4736-4861-BAEB-9E4C9B078F7A}"/>
              </a:ext>
            </a:extLst>
          </p:cNvPr>
          <p:cNvSpPr txBox="1"/>
          <p:nvPr/>
        </p:nvSpPr>
        <p:spPr>
          <a:xfrm>
            <a:off x="5829378" y="1295681"/>
            <a:ext cx="31504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Defects in solid state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DC7AAD-D110-4A9C-BDB8-29BDFD931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586" y="1656092"/>
            <a:ext cx="1368171" cy="1230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660D91-1F3E-40DE-8728-4B273F2B935B}"/>
              </a:ext>
            </a:extLst>
          </p:cNvPr>
          <p:cNvSpPr txBox="1"/>
          <p:nvPr/>
        </p:nvSpPr>
        <p:spPr>
          <a:xfrm>
            <a:off x="4656387" y="1631657"/>
            <a:ext cx="2819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High dynamic range</a:t>
            </a:r>
          </a:p>
          <a:p>
            <a:r>
              <a:rPr lang="en-US" sz="1200" dirty="0">
                <a:cs typeface="Arial" panose="020B0604020202020204" pitchFamily="34" charset="0"/>
              </a:rPr>
              <a:t>Room temperature</a:t>
            </a:r>
          </a:p>
          <a:p>
            <a:r>
              <a:rPr lang="en-US" sz="1200" dirty="0">
                <a:cs typeface="Arial" panose="020B0604020202020204" pitchFamily="34" charset="0"/>
              </a:rPr>
              <a:t>Lowest </a:t>
            </a:r>
            <a:r>
              <a:rPr lang="en-US" sz="1200" dirty="0" err="1">
                <a:cs typeface="Arial" panose="020B0604020202020204" pitchFamily="34" charset="0"/>
              </a:rPr>
              <a:t>SWaP</a:t>
            </a:r>
            <a:endParaRPr lang="en-US" sz="1200" dirty="0">
              <a:cs typeface="Arial" panose="020B0604020202020204" pitchFamily="34" charset="0"/>
            </a:endParaRPr>
          </a:p>
          <a:p>
            <a:r>
              <a:rPr lang="en-US" sz="1200" dirty="0">
                <a:cs typeface="Arial" panose="020B0604020202020204" pitchFamily="34" charset="0"/>
              </a:rPr>
              <a:t>Natural vector magnetometer</a:t>
            </a:r>
          </a:p>
          <a:p>
            <a:r>
              <a:rPr lang="en-US" sz="1200" dirty="0">
                <a:cs typeface="Arial" panose="020B0604020202020204" pitchFamily="34" charset="0"/>
              </a:rPr>
              <a:t>Relative ease of integration</a:t>
            </a:r>
          </a:p>
          <a:p>
            <a:r>
              <a:rPr lang="en-US" sz="1200" dirty="0">
                <a:cs typeface="Arial" panose="020B0604020202020204" pitchFamily="34" charset="0"/>
              </a:rPr>
              <a:t>Demonstrated sensitivity </a:t>
            </a:r>
            <a:r>
              <a:rPr lang="en-US" sz="1200" dirty="0"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en-US" sz="1200" dirty="0">
                <a:cs typeface="Arial" panose="020B0604020202020204" pitchFamily="34" charset="0"/>
              </a:rPr>
              <a:t> 1 </a:t>
            </a:r>
            <a:r>
              <a:rPr lang="en-US" sz="1200" dirty="0" err="1">
                <a:cs typeface="Arial" panose="020B0604020202020204" pitchFamily="34" charset="0"/>
              </a:rPr>
              <a:t>pT</a:t>
            </a:r>
            <a:r>
              <a:rPr lang="en-US" sz="1200" dirty="0">
                <a:cs typeface="Arial" panose="020B0604020202020204" pitchFamily="34" charset="0"/>
              </a:rPr>
              <a:t>/</a:t>
            </a:r>
            <a:r>
              <a:rPr lang="en-US" sz="1200" dirty="0" err="1">
                <a:cs typeface="Arial" panose="020B0604020202020204" pitchFamily="34" charset="0"/>
              </a:rPr>
              <a:t>Hz</a:t>
            </a:r>
            <a:r>
              <a:rPr lang="en-US" sz="1200" baseline="30000" dirty="0" err="1">
                <a:cs typeface="Arial" panose="020B0604020202020204" pitchFamily="34" charset="0"/>
              </a:rPr>
              <a:t>½</a:t>
            </a:r>
            <a:endParaRPr lang="en-US" sz="1200" dirty="0"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F587A4-7C66-BC39-34A2-D37D469777C7}"/>
              </a:ext>
            </a:extLst>
          </p:cNvPr>
          <p:cNvGrpSpPr/>
          <p:nvPr/>
        </p:nvGrpSpPr>
        <p:grpSpPr>
          <a:xfrm>
            <a:off x="118094" y="1261012"/>
            <a:ext cx="2501206" cy="2807974"/>
            <a:chOff x="118094" y="1261012"/>
            <a:chExt cx="2501206" cy="280797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E23EE7-8AC8-449B-9CD8-9C5739E76D97}"/>
                </a:ext>
              </a:extLst>
            </p:cNvPr>
            <p:cNvSpPr txBox="1"/>
            <p:nvPr/>
          </p:nvSpPr>
          <p:spPr>
            <a:xfrm>
              <a:off x="175645" y="1261012"/>
              <a:ext cx="2443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SQUIDs</a:t>
              </a:r>
              <a:r>
                <a:rPr lang="en-US" dirty="0"/>
                <a:t> </a:t>
              </a:r>
            </a:p>
            <a:p>
              <a:pPr algn="ctr"/>
              <a:r>
                <a:rPr lang="en-US" sz="1100" dirty="0"/>
                <a:t>(superconducting quantum interference devices)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599CA3-3F12-4458-8674-77BD9CC66D59}"/>
                </a:ext>
              </a:extLst>
            </p:cNvPr>
            <p:cNvSpPr txBox="1"/>
            <p:nvPr/>
          </p:nvSpPr>
          <p:spPr>
            <a:xfrm>
              <a:off x="118094" y="3109359"/>
              <a:ext cx="244365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Atomic vapor </a:t>
              </a:r>
            </a:p>
          </p:txBody>
        </p:sp>
        <p:sp>
          <p:nvSpPr>
            <p:cNvPr id="15" name="Plus 21">
              <a:extLst>
                <a:ext uri="{FF2B5EF4-FFF2-40B4-BE49-F238E27FC236}">
                  <a16:creationId xmlns:a16="http://schemas.microsoft.com/office/drawing/2014/main" id="{152FC6A1-03C4-45A2-AC4F-D439BCFF0A7E}"/>
                </a:ext>
              </a:extLst>
            </p:cNvPr>
            <p:cNvSpPr/>
            <p:nvPr/>
          </p:nvSpPr>
          <p:spPr>
            <a:xfrm>
              <a:off x="152411" y="2050852"/>
              <a:ext cx="180392" cy="180392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inus 22">
              <a:extLst>
                <a:ext uri="{FF2B5EF4-FFF2-40B4-BE49-F238E27FC236}">
                  <a16:creationId xmlns:a16="http://schemas.microsoft.com/office/drawing/2014/main" id="{73B4E680-D6C0-48E1-8868-6E35E504D377}"/>
                </a:ext>
              </a:extLst>
            </p:cNvPr>
            <p:cNvSpPr/>
            <p:nvPr/>
          </p:nvSpPr>
          <p:spPr>
            <a:xfrm>
              <a:off x="147901" y="2247806"/>
              <a:ext cx="182880" cy="182880"/>
            </a:xfrm>
            <a:prstGeom prst="mathMinus">
              <a:avLst/>
            </a:prstGeom>
            <a:gradFill>
              <a:gsLst>
                <a:gs pos="0">
                  <a:srgbClr val="FE7976"/>
                </a:gs>
                <a:gs pos="100000">
                  <a:srgbClr val="CC0500"/>
                </a:gs>
              </a:gsLst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Minus 23">
              <a:extLst>
                <a:ext uri="{FF2B5EF4-FFF2-40B4-BE49-F238E27FC236}">
                  <a16:creationId xmlns:a16="http://schemas.microsoft.com/office/drawing/2014/main" id="{E7EF404D-50E3-481E-8660-C7C543D0C582}"/>
                </a:ext>
              </a:extLst>
            </p:cNvPr>
            <p:cNvSpPr/>
            <p:nvPr/>
          </p:nvSpPr>
          <p:spPr>
            <a:xfrm>
              <a:off x="147901" y="2430686"/>
              <a:ext cx="182880" cy="182880"/>
            </a:xfrm>
            <a:prstGeom prst="mathMinus">
              <a:avLst/>
            </a:prstGeom>
            <a:gradFill>
              <a:gsLst>
                <a:gs pos="0">
                  <a:srgbClr val="FE7976"/>
                </a:gs>
                <a:gs pos="100000">
                  <a:srgbClr val="CC0500"/>
                </a:gs>
              </a:gsLst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Minus 24">
              <a:extLst>
                <a:ext uri="{FF2B5EF4-FFF2-40B4-BE49-F238E27FC236}">
                  <a16:creationId xmlns:a16="http://schemas.microsoft.com/office/drawing/2014/main" id="{51EE8F8E-C1CF-4AD8-8B53-279923F16412}"/>
                </a:ext>
              </a:extLst>
            </p:cNvPr>
            <p:cNvSpPr/>
            <p:nvPr/>
          </p:nvSpPr>
          <p:spPr>
            <a:xfrm>
              <a:off x="147901" y="2605946"/>
              <a:ext cx="182880" cy="182880"/>
            </a:xfrm>
            <a:prstGeom prst="mathMinus">
              <a:avLst/>
            </a:prstGeom>
            <a:gradFill>
              <a:gsLst>
                <a:gs pos="0">
                  <a:srgbClr val="FE7976"/>
                </a:gs>
                <a:gs pos="100000">
                  <a:srgbClr val="CC0500"/>
                </a:gs>
              </a:gsLst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lus 25">
              <a:extLst>
                <a:ext uri="{FF2B5EF4-FFF2-40B4-BE49-F238E27FC236}">
                  <a16:creationId xmlns:a16="http://schemas.microsoft.com/office/drawing/2014/main" id="{F87B038C-9B95-4F47-A29A-7F7F870193F1}"/>
                </a:ext>
              </a:extLst>
            </p:cNvPr>
            <p:cNvSpPr/>
            <p:nvPr/>
          </p:nvSpPr>
          <p:spPr>
            <a:xfrm>
              <a:off x="186701" y="3517702"/>
              <a:ext cx="180392" cy="180392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lus 26">
              <a:extLst>
                <a:ext uri="{FF2B5EF4-FFF2-40B4-BE49-F238E27FC236}">
                  <a16:creationId xmlns:a16="http://schemas.microsoft.com/office/drawing/2014/main" id="{CB54B972-483A-4D79-8EAF-7763398565FD}"/>
                </a:ext>
              </a:extLst>
            </p:cNvPr>
            <p:cNvSpPr/>
            <p:nvPr/>
          </p:nvSpPr>
          <p:spPr>
            <a:xfrm>
              <a:off x="186701" y="3704392"/>
              <a:ext cx="180392" cy="180392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Minus 27">
              <a:extLst>
                <a:ext uri="{FF2B5EF4-FFF2-40B4-BE49-F238E27FC236}">
                  <a16:creationId xmlns:a16="http://schemas.microsoft.com/office/drawing/2014/main" id="{D594F55E-2A53-4732-99EA-C744F68B2000}"/>
                </a:ext>
              </a:extLst>
            </p:cNvPr>
            <p:cNvSpPr/>
            <p:nvPr/>
          </p:nvSpPr>
          <p:spPr>
            <a:xfrm>
              <a:off x="186001" y="3886106"/>
              <a:ext cx="182880" cy="182880"/>
            </a:xfrm>
            <a:prstGeom prst="mathMinus">
              <a:avLst/>
            </a:prstGeom>
            <a:gradFill>
              <a:gsLst>
                <a:gs pos="0">
                  <a:srgbClr val="FE7976"/>
                </a:gs>
                <a:gs pos="100000">
                  <a:srgbClr val="CC0500"/>
                </a:gs>
              </a:gsLst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Plus 30">
            <a:extLst>
              <a:ext uri="{FF2B5EF4-FFF2-40B4-BE49-F238E27FC236}">
                <a16:creationId xmlns:a16="http://schemas.microsoft.com/office/drawing/2014/main" id="{94DC4687-CB1C-4739-ABE5-CD27DD35635D}"/>
              </a:ext>
            </a:extLst>
          </p:cNvPr>
          <p:cNvSpPr/>
          <p:nvPr/>
        </p:nvSpPr>
        <p:spPr>
          <a:xfrm>
            <a:off x="4405641" y="1688902"/>
            <a:ext cx="180392" cy="180392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lus 31">
            <a:extLst>
              <a:ext uri="{FF2B5EF4-FFF2-40B4-BE49-F238E27FC236}">
                <a16:creationId xmlns:a16="http://schemas.microsoft.com/office/drawing/2014/main" id="{1A63972F-09A8-41DB-92A6-E99A977E7E26}"/>
              </a:ext>
            </a:extLst>
          </p:cNvPr>
          <p:cNvSpPr/>
          <p:nvPr/>
        </p:nvSpPr>
        <p:spPr>
          <a:xfrm>
            <a:off x="4405641" y="1875592"/>
            <a:ext cx="180392" cy="180392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32">
            <a:extLst>
              <a:ext uri="{FF2B5EF4-FFF2-40B4-BE49-F238E27FC236}">
                <a16:creationId xmlns:a16="http://schemas.microsoft.com/office/drawing/2014/main" id="{DB8D4C5E-FF3A-4A5A-9D45-E66339857CA8}"/>
              </a:ext>
            </a:extLst>
          </p:cNvPr>
          <p:cNvSpPr/>
          <p:nvPr/>
        </p:nvSpPr>
        <p:spPr>
          <a:xfrm>
            <a:off x="4405641" y="2058472"/>
            <a:ext cx="180392" cy="180392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33">
            <a:extLst>
              <a:ext uri="{FF2B5EF4-FFF2-40B4-BE49-F238E27FC236}">
                <a16:creationId xmlns:a16="http://schemas.microsoft.com/office/drawing/2014/main" id="{19DA4918-1247-428F-919C-C518D49A7D18}"/>
              </a:ext>
            </a:extLst>
          </p:cNvPr>
          <p:cNvSpPr/>
          <p:nvPr/>
        </p:nvSpPr>
        <p:spPr>
          <a:xfrm>
            <a:off x="4401831" y="2237542"/>
            <a:ext cx="180392" cy="180392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inus 35">
            <a:extLst>
              <a:ext uri="{FF2B5EF4-FFF2-40B4-BE49-F238E27FC236}">
                <a16:creationId xmlns:a16="http://schemas.microsoft.com/office/drawing/2014/main" id="{BB92E375-F995-4EE1-B72D-332E23D3F199}"/>
              </a:ext>
            </a:extLst>
          </p:cNvPr>
          <p:cNvSpPr/>
          <p:nvPr/>
        </p:nvSpPr>
        <p:spPr>
          <a:xfrm>
            <a:off x="4426531" y="2611026"/>
            <a:ext cx="182880" cy="182880"/>
          </a:xfrm>
          <a:prstGeom prst="mathMinus">
            <a:avLst/>
          </a:prstGeom>
          <a:gradFill>
            <a:gsLst>
              <a:gs pos="0">
                <a:srgbClr val="FE7976"/>
              </a:gs>
              <a:gs pos="100000">
                <a:srgbClr val="CC0500"/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TN2513-P SQUID Practicum Manual">
            <a:extLst>
              <a:ext uri="{FF2B5EF4-FFF2-40B4-BE49-F238E27FC236}">
                <a16:creationId xmlns:a16="http://schemas.microsoft.com/office/drawing/2014/main" id="{86B707B3-B950-4719-9CB1-EB2760DB5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400" y="1614955"/>
            <a:ext cx="1431947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lus 39">
            <a:extLst>
              <a:ext uri="{FF2B5EF4-FFF2-40B4-BE49-F238E27FC236}">
                <a16:creationId xmlns:a16="http://schemas.microsoft.com/office/drawing/2014/main" id="{9611ECF7-92AD-4522-A62F-5C128AAD718C}"/>
              </a:ext>
            </a:extLst>
          </p:cNvPr>
          <p:cNvSpPr/>
          <p:nvPr/>
        </p:nvSpPr>
        <p:spPr>
          <a:xfrm>
            <a:off x="4401831" y="2425416"/>
            <a:ext cx="180392" cy="180392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4EB469-6ABF-4787-A6D5-7341C502453A}"/>
              </a:ext>
            </a:extLst>
          </p:cNvPr>
          <p:cNvSpPr txBox="1"/>
          <p:nvPr/>
        </p:nvSpPr>
        <p:spPr>
          <a:xfrm>
            <a:off x="4798944" y="3231772"/>
            <a:ext cx="3361652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Challenge in </a:t>
            </a:r>
            <a:r>
              <a:rPr lang="en-US" sz="1200" b="1" dirty="0" err="1"/>
              <a:t>SiC</a:t>
            </a:r>
            <a:r>
              <a:rPr lang="en-US" sz="1200" b="1" dirty="0"/>
              <a:t>: Achieving higher sensitivity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500E1-08F9-3927-1D7C-1B4FFCF97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65" y="4969136"/>
            <a:ext cx="7925487" cy="27434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C016201-DF5D-EF99-ABC6-66AA2483573E}"/>
              </a:ext>
            </a:extLst>
          </p:cNvPr>
          <p:cNvSpPr txBox="1"/>
          <p:nvPr/>
        </p:nvSpPr>
        <p:spPr>
          <a:xfrm>
            <a:off x="8016352" y="2838075"/>
            <a:ext cx="941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Diamond</a:t>
            </a:r>
          </a:p>
        </p:txBody>
      </p:sp>
    </p:spTree>
    <p:extLst>
      <p:ext uri="{BB962C8B-B14F-4D97-AF65-F5344CB8AC3E}">
        <p14:creationId xmlns:p14="http://schemas.microsoft.com/office/powerpoint/2010/main" val="1510329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221C20-FCB8-4C8D-82A8-48941E7710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r>
              <a:rPr lang="en-US" sz="2400" dirty="0">
                <a:latin typeface="+mj-lt"/>
                <a:ea typeface="+mj-ea"/>
                <a:cs typeface="Calibri" panose="020F0502020204030204" pitchFamily="34" charset="0"/>
              </a:rPr>
              <a:t>Exploit quantum superposition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7AF2C1-CEE9-40D5-9178-16099A3BF8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8206B8-933D-4B5B-A042-2DDBE745C7A8}"/>
              </a:ext>
            </a:extLst>
          </p:cNvPr>
          <p:cNvSpPr txBox="1"/>
          <p:nvPr/>
        </p:nvSpPr>
        <p:spPr>
          <a:xfrm>
            <a:off x="63387" y="1037387"/>
            <a:ext cx="2692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Quantum superposition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5ECB092-363A-4B12-A5AA-76D38E6659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188280"/>
              </p:ext>
            </p:extLst>
          </p:nvPr>
        </p:nvGraphicFramePr>
        <p:xfrm>
          <a:off x="468499" y="1449664"/>
          <a:ext cx="16922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88614" imgH="241195" progId="Equation.3">
                  <p:embed/>
                </p:oleObj>
              </mc:Choice>
              <mc:Fallback>
                <p:oleObj name="Equation" r:id="rId3" imgW="888614" imgH="241195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5ECB092-363A-4B12-A5AA-76D38E6659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499" y="1449664"/>
                        <a:ext cx="169227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F50A98C2-6FFB-463A-9B24-198E497E0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6009" y="3075089"/>
            <a:ext cx="2564641" cy="17041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C52E18-49E8-488D-A8E8-0E0F9B3B303E}"/>
              </a:ext>
            </a:extLst>
          </p:cNvPr>
          <p:cNvSpPr txBox="1"/>
          <p:nvPr/>
        </p:nvSpPr>
        <p:spPr>
          <a:xfrm rot="16200000">
            <a:off x="1364232" y="3735254"/>
            <a:ext cx="1558290" cy="295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Superposition phase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74C8DC-29C7-42CE-8844-C8D419537FC9}"/>
              </a:ext>
            </a:extLst>
          </p:cNvPr>
          <p:cNvSpPr txBox="1"/>
          <p:nvPr/>
        </p:nvSpPr>
        <p:spPr>
          <a:xfrm>
            <a:off x="3413358" y="4704497"/>
            <a:ext cx="503680" cy="295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4EF8DF-4603-4F80-8473-FB3357E5F56F}"/>
              </a:ext>
            </a:extLst>
          </p:cNvPr>
          <p:cNvSpPr txBox="1"/>
          <p:nvPr/>
        </p:nvSpPr>
        <p:spPr>
          <a:xfrm>
            <a:off x="3670065" y="2926391"/>
            <a:ext cx="19672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Signal frequency relates to magnetic field.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939CC5-6F92-0CA7-F39A-A2A862E4B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65" y="4969136"/>
            <a:ext cx="7925487" cy="27434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BDFA5094-AC92-37BA-A421-893140434FB5}"/>
              </a:ext>
            </a:extLst>
          </p:cNvPr>
          <p:cNvGrpSpPr/>
          <p:nvPr/>
        </p:nvGrpSpPr>
        <p:grpSpPr>
          <a:xfrm>
            <a:off x="2351053" y="871488"/>
            <a:ext cx="1657943" cy="1255592"/>
            <a:chOff x="2934566" y="1333083"/>
            <a:chExt cx="1657943" cy="125559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168385A-FE12-4852-A9C2-570E5D8E765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34566" y="1333083"/>
              <a:ext cx="1035587" cy="1255592"/>
              <a:chOff x="6100835" y="2196380"/>
              <a:chExt cx="792674" cy="961073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3ECECE2C-BB4F-4ADB-94C9-20912E46EF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67" t="59583" b="32604"/>
              <a:stretch/>
            </p:blipFill>
            <p:spPr bwMode="auto">
              <a:xfrm>
                <a:off x="6674749" y="2757079"/>
                <a:ext cx="218760" cy="172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A08A52F6-AD12-4BE6-96E9-B2387B8FA7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15" t="35372" r="-2753" b="54215"/>
              <a:stretch/>
            </p:blipFill>
            <p:spPr bwMode="auto">
              <a:xfrm>
                <a:off x="6621473" y="2374468"/>
                <a:ext cx="229284" cy="229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B21D53AA-84E8-42AE-8E1C-31E5F566A9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08" r="12313"/>
              <a:stretch/>
            </p:blipFill>
            <p:spPr bwMode="auto">
              <a:xfrm>
                <a:off x="6100835" y="2196380"/>
                <a:ext cx="573219" cy="961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59FBAA67-149D-4202-83A3-7048A25B1E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606" t="49307" b="43646"/>
              <a:stretch/>
            </p:blipFill>
            <p:spPr bwMode="auto">
              <a:xfrm>
                <a:off x="6687016" y="2576427"/>
                <a:ext cx="148960" cy="155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65431E7-352F-4FC6-9DF6-2C7C0BFD5FE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55737" y="1399069"/>
              <a:ext cx="336772" cy="640250"/>
              <a:chOff x="2957191" y="3952514"/>
              <a:chExt cx="601922" cy="1144337"/>
            </a:xfrm>
          </p:grpSpPr>
          <p:pic>
            <p:nvPicPr>
              <p:cNvPr id="28" name="Picture 43" descr="just spins">
                <a:extLst>
                  <a:ext uri="{FF2B5EF4-FFF2-40B4-BE49-F238E27FC236}">
                    <a16:creationId xmlns:a16="http://schemas.microsoft.com/office/drawing/2014/main" id="{F11F9A8F-D963-43EC-AA88-03AA52F4AA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22" t="17241" r="63956" b="33917"/>
              <a:stretch>
                <a:fillRect/>
              </a:stretch>
            </p:blipFill>
            <p:spPr bwMode="auto">
              <a:xfrm rot="19800000" flipH="1">
                <a:off x="2957191" y="3952514"/>
                <a:ext cx="572169" cy="1144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6FFF0E5-3EEA-4A1C-8211-283127793D16}"/>
                  </a:ext>
                </a:extLst>
              </p:cNvPr>
              <p:cNvSpPr/>
              <p:nvPr/>
            </p:nvSpPr>
            <p:spPr>
              <a:xfrm>
                <a:off x="3015373" y="3985145"/>
                <a:ext cx="543740" cy="17742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3921A4E-9221-0FC6-169E-F5D6A2698F33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 flipH="1">
              <a:off x="3567684" y="1799225"/>
              <a:ext cx="709497" cy="266382"/>
            </a:xfrm>
            <a:prstGeom prst="line">
              <a:avLst/>
            </a:prstGeom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2CD1FAE-5972-C142-9829-EA00914A8B95}"/>
              </a:ext>
            </a:extLst>
          </p:cNvPr>
          <p:cNvSpPr txBox="1"/>
          <p:nvPr/>
        </p:nvSpPr>
        <p:spPr>
          <a:xfrm>
            <a:off x="109961" y="2147956"/>
            <a:ext cx="510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Superposition coherence is very sensitive to the environment</a:t>
            </a:r>
          </a:p>
          <a:p>
            <a:r>
              <a:rPr lang="en-US" sz="1400" dirty="0">
                <a:sym typeface="Symbol" panose="05050102010706020507" pitchFamily="18" charset="2"/>
              </a:rPr>
              <a:t>     </a:t>
            </a:r>
            <a:r>
              <a:rPr lang="en-US" sz="1400" dirty="0"/>
              <a:t>Quantum computing is difficult</a:t>
            </a:r>
          </a:p>
          <a:p>
            <a:r>
              <a:rPr lang="en-US" sz="1400" dirty="0"/>
              <a:t>    </a:t>
            </a:r>
            <a:r>
              <a:rPr lang="en-US" sz="1400" dirty="0">
                <a:sym typeface="Symbol" panose="05050102010706020507" pitchFamily="18" charset="2"/>
              </a:rPr>
              <a:t> </a:t>
            </a:r>
            <a:r>
              <a:rPr lang="en-US" sz="1400" dirty="0"/>
              <a:t>Quantum sensing is </a:t>
            </a:r>
            <a:r>
              <a:rPr lang="en-US" sz="1400" i="1" dirty="0"/>
              <a:t>comparatively</a:t>
            </a:r>
            <a:r>
              <a:rPr lang="en-US" sz="1400" dirty="0"/>
              <a:t> easy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5ECD250-EA91-0375-AF5C-D1901686FFD1}"/>
              </a:ext>
            </a:extLst>
          </p:cNvPr>
          <p:cNvSpPr txBox="1"/>
          <p:nvPr/>
        </p:nvSpPr>
        <p:spPr>
          <a:xfrm>
            <a:off x="4266324" y="1079230"/>
            <a:ext cx="4954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Measurement: Optically-detected magnetic resonance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BA66380-9CAE-EAED-9A80-DDCBEF45F217}"/>
              </a:ext>
            </a:extLst>
          </p:cNvPr>
          <p:cNvSpPr txBox="1"/>
          <p:nvPr/>
        </p:nvSpPr>
        <p:spPr>
          <a:xfrm>
            <a:off x="4706215" y="1380378"/>
            <a:ext cx="432782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marR="0" lvl="0" indent="-1158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Laser initializes spins</a:t>
            </a:r>
          </a:p>
          <a:p>
            <a:pPr marL="115888" marR="0" lvl="0" indent="-1158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magnetic field B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manipulates the spins</a:t>
            </a:r>
          </a:p>
          <a:p>
            <a:pPr marL="115888" marR="0" lvl="0" indent="-1158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Readout with spin-dependent photoluminescence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5451A7E-B823-7AD5-0E02-86B238A43F7F}"/>
              </a:ext>
            </a:extLst>
          </p:cNvPr>
          <p:cNvGrpSpPr/>
          <p:nvPr/>
        </p:nvGrpSpPr>
        <p:grpSpPr>
          <a:xfrm>
            <a:off x="6002159" y="2305835"/>
            <a:ext cx="2823669" cy="2502406"/>
            <a:chOff x="212029" y="816105"/>
            <a:chExt cx="2823669" cy="2502406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030488C-E7C9-41B5-C4E8-A7A72C4B7036}"/>
                </a:ext>
              </a:extLst>
            </p:cNvPr>
            <p:cNvGrpSpPr/>
            <p:nvPr/>
          </p:nvGrpSpPr>
          <p:grpSpPr>
            <a:xfrm>
              <a:off x="1039798" y="1871848"/>
              <a:ext cx="1378424" cy="1446663"/>
              <a:chOff x="6603416" y="3590533"/>
              <a:chExt cx="1378424" cy="1446663"/>
            </a:xfrm>
          </p:grpSpPr>
          <p:sp>
            <p:nvSpPr>
              <p:cNvPr id="97" name="Arc 96">
                <a:extLst>
                  <a:ext uri="{FF2B5EF4-FFF2-40B4-BE49-F238E27FC236}">
                    <a16:creationId xmlns:a16="http://schemas.microsoft.com/office/drawing/2014/main" id="{76830084-0F1A-81B3-A654-CF47090F6865}"/>
                  </a:ext>
                </a:extLst>
              </p:cNvPr>
              <p:cNvSpPr/>
              <p:nvPr/>
            </p:nvSpPr>
            <p:spPr>
              <a:xfrm>
                <a:off x="6610240" y="3665596"/>
                <a:ext cx="1371600" cy="1371600"/>
              </a:xfrm>
              <a:prstGeom prst="arc">
                <a:avLst>
                  <a:gd name="adj1" fmla="val 11289981"/>
                  <a:gd name="adj2" fmla="val 11222358"/>
                </a:avLst>
              </a:prstGeom>
              <a:ln w="38100">
                <a:solidFill>
                  <a:srgbClr val="FFFF00"/>
                </a:solidFill>
              </a:ln>
              <a:scene3d>
                <a:camera prst="isometricOffAxis2Top">
                  <a:rot lat="17536108" lon="1636410" rev="20069636"/>
                </a:camera>
                <a:lightRig rig="threePt" dir="t"/>
              </a:scene3d>
              <a:sp3d>
                <a:bevelT w="19050" h="19050"/>
                <a:bevelB w="19050" h="1905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5230D4D2-1F12-0AE2-364A-0BC761D82911}"/>
                  </a:ext>
                </a:extLst>
              </p:cNvPr>
              <p:cNvSpPr/>
              <p:nvPr/>
            </p:nvSpPr>
            <p:spPr>
              <a:xfrm>
                <a:off x="6607965" y="3626927"/>
                <a:ext cx="1371600" cy="1371600"/>
              </a:xfrm>
              <a:prstGeom prst="arc">
                <a:avLst>
                  <a:gd name="adj1" fmla="val 11289981"/>
                  <a:gd name="adj2" fmla="val 11222358"/>
                </a:avLst>
              </a:prstGeom>
              <a:ln w="38100">
                <a:solidFill>
                  <a:srgbClr val="FFFF00"/>
                </a:solidFill>
              </a:ln>
              <a:scene3d>
                <a:camera prst="isometricOffAxis2Top">
                  <a:rot lat="17536108" lon="1636410" rev="20069636"/>
                </a:camera>
                <a:lightRig rig="threePt" dir="t"/>
              </a:scene3d>
              <a:sp3d>
                <a:bevelT w="19050" h="19050"/>
                <a:bevelB w="19050" h="1905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Arc 98">
                <a:extLst>
                  <a:ext uri="{FF2B5EF4-FFF2-40B4-BE49-F238E27FC236}">
                    <a16:creationId xmlns:a16="http://schemas.microsoft.com/office/drawing/2014/main" id="{8CDD025A-B428-5E30-6B79-DD45F51A4B35}"/>
                  </a:ext>
                </a:extLst>
              </p:cNvPr>
              <p:cNvSpPr/>
              <p:nvPr/>
            </p:nvSpPr>
            <p:spPr>
              <a:xfrm>
                <a:off x="6603416" y="3590533"/>
                <a:ext cx="1371600" cy="1371600"/>
              </a:xfrm>
              <a:prstGeom prst="arc">
                <a:avLst>
                  <a:gd name="adj1" fmla="val 11289981"/>
                  <a:gd name="adj2" fmla="val 11222358"/>
                </a:avLst>
              </a:prstGeom>
              <a:ln w="38100">
                <a:solidFill>
                  <a:srgbClr val="FFFF00"/>
                </a:solidFill>
              </a:ln>
              <a:scene3d>
                <a:camera prst="isometricOffAxis2Top">
                  <a:rot lat="17536108" lon="1636410" rev="20069636"/>
                </a:camera>
                <a:lightRig rig="threePt" dir="t"/>
              </a:scene3d>
              <a:sp3d>
                <a:bevelT w="19050" h="19050"/>
                <a:bevelB w="19050" h="1905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0F80A1A-BD55-2EA1-4DB7-9E04308FDB7F}"/>
                </a:ext>
              </a:extLst>
            </p:cNvPr>
            <p:cNvSpPr>
              <a:spLocks/>
            </p:cNvSpPr>
            <p:nvPr/>
          </p:nvSpPr>
          <p:spPr>
            <a:xfrm>
              <a:off x="714197" y="1955426"/>
              <a:ext cx="256275" cy="256275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38100">
              <a:solidFill>
                <a:srgbClr val="C0C0C0"/>
              </a:solidFill>
            </a:ln>
            <a:scene3d>
              <a:camera prst="orthographicFront">
                <a:rot lat="0" lon="17699982" rev="0"/>
              </a:camera>
              <a:lightRig rig="threePt" dir="t">
                <a:rot lat="0" lon="0" rev="3000000"/>
              </a:lightRig>
            </a:scene3d>
            <a:sp3d extrusionH="635000" prstMaterial="metal">
              <a:bevelT w="0" h="0"/>
              <a:extrusionClr>
                <a:srgbClr val="C0C0C0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C4B8F44-35E1-8AD5-5F2B-CA26843F8709}"/>
                </a:ext>
              </a:extLst>
            </p:cNvPr>
            <p:cNvGrpSpPr/>
            <p:nvPr/>
          </p:nvGrpSpPr>
          <p:grpSpPr>
            <a:xfrm>
              <a:off x="836915" y="1171345"/>
              <a:ext cx="1834162" cy="1828800"/>
              <a:chOff x="2526934" y="2781665"/>
              <a:chExt cx="1834162" cy="1828800"/>
            </a:xfrm>
            <a:scene3d>
              <a:camera prst="orthographicFront">
                <a:rot lat="17536111" lon="1636406" rev="20069645"/>
              </a:camera>
              <a:lightRig rig="threePt" dir="t"/>
            </a:scene3d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1685AD1-0F67-F902-222A-EED6B31B9E0C}"/>
                  </a:ext>
                </a:extLst>
              </p:cNvPr>
              <p:cNvSpPr/>
              <p:nvPr/>
            </p:nvSpPr>
            <p:spPr>
              <a:xfrm>
                <a:off x="2526934" y="2781665"/>
                <a:ext cx="1828800" cy="18288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p3d extrusionH="635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757C30F-D031-60DB-6AC5-665E1992BD9A}"/>
                  </a:ext>
                </a:extLst>
              </p:cNvPr>
              <p:cNvSpPr/>
              <p:nvPr/>
            </p:nvSpPr>
            <p:spPr>
              <a:xfrm>
                <a:off x="2530852" y="3588262"/>
                <a:ext cx="1828800" cy="18288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902038C9-1B2C-E514-1688-0510D717639E}"/>
                  </a:ext>
                </a:extLst>
              </p:cNvPr>
              <p:cNvSpPr/>
              <p:nvPr/>
            </p:nvSpPr>
            <p:spPr>
              <a:xfrm>
                <a:off x="2527240" y="3905341"/>
                <a:ext cx="1828800" cy="36330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B19A7FB1-9379-62C0-AD47-BCE6A0588F39}"/>
                  </a:ext>
                </a:extLst>
              </p:cNvPr>
              <p:cNvSpPr/>
              <p:nvPr/>
            </p:nvSpPr>
            <p:spPr>
              <a:xfrm>
                <a:off x="2532296" y="3074003"/>
                <a:ext cx="1828800" cy="36330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86340F7-920C-69D3-D953-29486CF171E1}"/>
                </a:ext>
              </a:extLst>
            </p:cNvPr>
            <p:cNvSpPr/>
            <p:nvPr/>
          </p:nvSpPr>
          <p:spPr>
            <a:xfrm>
              <a:off x="1021164" y="1288430"/>
              <a:ext cx="1445477" cy="1445477"/>
            </a:xfrm>
            <a:prstGeom prst="rect">
              <a:avLst/>
            </a:prstGeom>
            <a:solidFill>
              <a:srgbClr val="643C00">
                <a:alpha val="70000"/>
              </a:srgbClr>
            </a:solidFill>
            <a:ln>
              <a:noFill/>
            </a:ln>
            <a:scene3d>
              <a:camera prst="orthographicFront">
                <a:rot lat="17536116" lon="1636401" rev="20069645"/>
              </a:camera>
              <a:lightRig rig="threePt" dir="t"/>
            </a:scene3d>
            <a:sp3d extrusionH="889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Chord 71">
              <a:extLst>
                <a:ext uri="{FF2B5EF4-FFF2-40B4-BE49-F238E27FC236}">
                  <a16:creationId xmlns:a16="http://schemas.microsoft.com/office/drawing/2014/main" id="{3F4B5E5C-0ACA-0172-DBE6-21AD622868C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121056" y="1341021"/>
              <a:ext cx="1318998" cy="1318998"/>
            </a:xfrm>
            <a:prstGeom prst="chord">
              <a:avLst>
                <a:gd name="adj1" fmla="val 7269099"/>
                <a:gd name="adj2" fmla="val 14340045"/>
              </a:avLst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 w="63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036CBD3-8207-69FB-C7A3-04A8D3F749D4}"/>
                </a:ext>
              </a:extLst>
            </p:cNvPr>
            <p:cNvCxnSpPr/>
            <p:nvPr/>
          </p:nvCxnSpPr>
          <p:spPr>
            <a:xfrm flipH="1">
              <a:off x="1759467" y="1530742"/>
              <a:ext cx="916825" cy="508928"/>
            </a:xfrm>
            <a:prstGeom prst="line">
              <a:avLst/>
            </a:prstGeom>
            <a:ln w="127000">
              <a:solidFill>
                <a:srgbClr val="FF0000">
                  <a:alpha val="7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F0E7128-8ED4-50AB-2F15-F6944A3B68EB}"/>
                </a:ext>
              </a:extLst>
            </p:cNvPr>
            <p:cNvSpPr txBox="1"/>
            <p:nvPr/>
          </p:nvSpPr>
          <p:spPr>
            <a:xfrm>
              <a:off x="212029" y="1372994"/>
              <a:ext cx="8133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SiC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5CAEAE9-C61C-6761-2ADE-48207D1E4877}"/>
                </a:ext>
              </a:extLst>
            </p:cNvPr>
            <p:cNvSpPr/>
            <p:nvPr/>
          </p:nvSpPr>
          <p:spPr>
            <a:xfrm>
              <a:off x="1641078" y="1985701"/>
              <a:ext cx="219456" cy="10972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Trapezoid 75">
              <a:extLst>
                <a:ext uri="{FF2B5EF4-FFF2-40B4-BE49-F238E27FC236}">
                  <a16:creationId xmlns:a16="http://schemas.microsoft.com/office/drawing/2014/main" id="{6792A46C-5EC5-B775-1F99-3AF94B4579CD}"/>
                </a:ext>
              </a:extLst>
            </p:cNvPr>
            <p:cNvSpPr/>
            <p:nvPr/>
          </p:nvSpPr>
          <p:spPr>
            <a:xfrm rot="10800000">
              <a:off x="1311274" y="1662276"/>
              <a:ext cx="888366" cy="373417"/>
            </a:xfrm>
            <a:prstGeom prst="trapezoid">
              <a:avLst>
                <a:gd name="adj" fmla="val 91298"/>
              </a:avLst>
            </a:prstGeom>
            <a:solidFill>
              <a:srgbClr val="632523">
                <a:alpha val="3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Trapezoid 76">
              <a:extLst>
                <a:ext uri="{FF2B5EF4-FFF2-40B4-BE49-F238E27FC236}">
                  <a16:creationId xmlns:a16="http://schemas.microsoft.com/office/drawing/2014/main" id="{7ACE1E78-F22C-1C4C-BB48-E91953FAAE0E}"/>
                </a:ext>
              </a:extLst>
            </p:cNvPr>
            <p:cNvSpPr/>
            <p:nvPr/>
          </p:nvSpPr>
          <p:spPr>
            <a:xfrm>
              <a:off x="1312506" y="1072197"/>
              <a:ext cx="888366" cy="593172"/>
            </a:xfrm>
            <a:prstGeom prst="trapezoid">
              <a:avLst>
                <a:gd name="adj" fmla="val 42794"/>
              </a:avLst>
            </a:prstGeom>
            <a:solidFill>
              <a:srgbClr val="632523">
                <a:alpha val="3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F044031-6E3D-1ADF-D191-9187092FB636}"/>
                </a:ext>
              </a:extLst>
            </p:cNvPr>
            <p:cNvSpPr/>
            <p:nvPr/>
          </p:nvSpPr>
          <p:spPr>
            <a:xfrm>
              <a:off x="1451377" y="1025912"/>
              <a:ext cx="594404" cy="4628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DC67775-6654-D6A1-4623-778872EAB5E1}"/>
                </a:ext>
              </a:extLst>
            </p:cNvPr>
            <p:cNvSpPr txBox="1"/>
            <p:nvPr/>
          </p:nvSpPr>
          <p:spPr>
            <a:xfrm>
              <a:off x="1538868" y="1390185"/>
              <a:ext cx="572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lens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2E802B1-520B-F564-E944-02751411103F}"/>
                </a:ext>
              </a:extLst>
            </p:cNvPr>
            <p:cNvSpPr txBox="1"/>
            <p:nvPr/>
          </p:nvSpPr>
          <p:spPr>
            <a:xfrm rot="20008855">
              <a:off x="2241395" y="1326474"/>
              <a:ext cx="572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laser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B013A9D-9E54-7221-1648-DFC4143971F6}"/>
                </a:ext>
              </a:extLst>
            </p:cNvPr>
            <p:cNvSpPr txBox="1"/>
            <p:nvPr/>
          </p:nvSpPr>
          <p:spPr>
            <a:xfrm>
              <a:off x="1438507" y="816105"/>
              <a:ext cx="8363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detector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4FB4E8D-67BD-CC20-0E94-8B42AB478E23}"/>
                </a:ext>
              </a:extLst>
            </p:cNvPr>
            <p:cNvCxnSpPr/>
            <p:nvPr/>
          </p:nvCxnSpPr>
          <p:spPr>
            <a:xfrm flipV="1">
              <a:off x="1910576" y="2088995"/>
              <a:ext cx="0" cy="7136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F269A14-2968-B6A5-90C1-8B4A1B249FA7}"/>
                </a:ext>
              </a:extLst>
            </p:cNvPr>
            <p:cNvSpPr txBox="1"/>
            <p:nvPr/>
          </p:nvSpPr>
          <p:spPr>
            <a:xfrm>
              <a:off x="1467019" y="2442493"/>
              <a:ext cx="572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r>
                <a:rPr kumimoji="0" lang="en-US" sz="12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static</a:t>
              </a:r>
              <a:endPara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582A96D-02D3-F7C1-BA89-168E6C5DBB6E}"/>
                </a:ext>
              </a:extLst>
            </p:cNvPr>
            <p:cNvSpPr txBox="1"/>
            <p:nvPr/>
          </p:nvSpPr>
          <p:spPr>
            <a:xfrm>
              <a:off x="2455835" y="1837610"/>
              <a:ext cx="5798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wave-guide</a:t>
              </a: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9FFB766F-D55D-870F-7DA6-8657E6CB3D91}"/>
                </a:ext>
              </a:extLst>
            </p:cNvPr>
            <p:cNvCxnSpPr/>
            <p:nvPr/>
          </p:nvCxnSpPr>
          <p:spPr>
            <a:xfrm flipH="1">
              <a:off x="1516566" y="1836234"/>
              <a:ext cx="185854" cy="37170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81FE31D-7098-4139-E5D7-DE03A167ADEF}"/>
                </a:ext>
              </a:extLst>
            </p:cNvPr>
            <p:cNvSpPr txBox="1"/>
            <p:nvPr/>
          </p:nvSpPr>
          <p:spPr>
            <a:xfrm>
              <a:off x="1246352" y="1859571"/>
              <a:ext cx="572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r>
                <a: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RF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506102E-4BC0-A79C-CC59-31A6FA7F13DB}"/>
                </a:ext>
              </a:extLst>
            </p:cNvPr>
            <p:cNvSpPr txBox="1"/>
            <p:nvPr/>
          </p:nvSpPr>
          <p:spPr>
            <a:xfrm>
              <a:off x="1593074" y="1070258"/>
              <a:ext cx="4742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8040E969-7D20-9B44-72CC-1D9B91B9DE1D}"/>
                </a:ext>
              </a:extLst>
            </p:cNvPr>
            <p:cNvCxnSpPr/>
            <p:nvPr/>
          </p:nvCxnSpPr>
          <p:spPr>
            <a:xfrm flipV="1">
              <a:off x="904164" y="2169994"/>
              <a:ext cx="0" cy="214952"/>
            </a:xfrm>
            <a:prstGeom prst="straightConnector1">
              <a:avLst/>
            </a:prstGeom>
            <a:ln w="12700">
              <a:solidFill>
                <a:srgbClr val="643C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E18E736-1E6F-83BC-93E0-2E2D6AC8B838}"/>
                </a:ext>
              </a:extLst>
            </p:cNvPr>
            <p:cNvSpPr txBox="1"/>
            <p:nvPr/>
          </p:nvSpPr>
          <p:spPr>
            <a:xfrm>
              <a:off x="504966" y="2221174"/>
              <a:ext cx="6243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c-axis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0106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7</a:t>
            </a:fld>
            <a:endParaRPr lang="en-US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290261" y="145531"/>
            <a:ext cx="6973975" cy="681634"/>
          </a:xfrm>
          <a:prstGeom prst="rect">
            <a:avLst/>
          </a:prstGeom>
        </p:spPr>
        <p:txBody>
          <a:bodyPr/>
          <a:lstStyle>
            <a:lvl1pPr algn="ctr" defTabSz="457189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r>
              <a:rPr lang="en-US" sz="2400" dirty="0">
                <a:cs typeface="Calibri" panose="020F0502020204030204" pitchFamily="34" charset="0"/>
              </a:rPr>
              <a:t>Preserving quantum coherence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E5B85B-6A3A-F675-1737-7CBC606A1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65" y="4969136"/>
            <a:ext cx="7925487" cy="27434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6D66D3B-4013-14AD-3E4E-FB1338C00D88}"/>
              </a:ext>
            </a:extLst>
          </p:cNvPr>
          <p:cNvGrpSpPr/>
          <p:nvPr/>
        </p:nvGrpSpPr>
        <p:grpSpPr>
          <a:xfrm>
            <a:off x="16243" y="1492026"/>
            <a:ext cx="2346365" cy="1949024"/>
            <a:chOff x="1789346" y="1148397"/>
            <a:chExt cx="1796259" cy="14920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FD78784-89DB-1FF1-13AF-54B6238B52E2}"/>
                </a:ext>
              </a:extLst>
            </p:cNvPr>
            <p:cNvGrpSpPr/>
            <p:nvPr/>
          </p:nvGrpSpPr>
          <p:grpSpPr>
            <a:xfrm>
              <a:off x="1789346" y="1148397"/>
              <a:ext cx="1796259" cy="1492075"/>
              <a:chOff x="5219708" y="1670911"/>
              <a:chExt cx="2238567" cy="185948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A13D11B-3DEF-B817-F09A-0AA354C343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3715" y="1972078"/>
                <a:ext cx="1984560" cy="131868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BA59A3-906A-AD8B-47FA-DA56BC3D522C}"/>
                  </a:ext>
                </a:extLst>
              </p:cNvPr>
              <p:cNvSpPr txBox="1"/>
              <p:nvPr/>
            </p:nvSpPr>
            <p:spPr>
              <a:xfrm rot="16200000">
                <a:off x="4596817" y="2293802"/>
                <a:ext cx="1552632" cy="306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Superposition phase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746AC6E-C290-3979-925E-120A27706307}"/>
                  </a:ext>
                </a:extLst>
              </p:cNvPr>
              <p:cNvSpPr txBox="1"/>
              <p:nvPr/>
            </p:nvSpPr>
            <p:spPr>
              <a:xfrm>
                <a:off x="6202095" y="3223542"/>
                <a:ext cx="527799" cy="306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time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20EA894-17AF-12A1-EBEE-95657A427D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33995" y="1919121"/>
              <a:ext cx="253021" cy="481029"/>
              <a:chOff x="2957192" y="3952512"/>
              <a:chExt cx="601921" cy="1144337"/>
            </a:xfrm>
          </p:grpSpPr>
          <p:pic>
            <p:nvPicPr>
              <p:cNvPr id="21" name="Picture 43" descr="just spins">
                <a:extLst>
                  <a:ext uri="{FF2B5EF4-FFF2-40B4-BE49-F238E27FC236}">
                    <a16:creationId xmlns:a16="http://schemas.microsoft.com/office/drawing/2014/main" id="{DF41B920-7643-EA17-44E0-3050EBAA07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22" t="17241" r="63956" b="33917"/>
              <a:stretch>
                <a:fillRect/>
              </a:stretch>
            </p:blipFill>
            <p:spPr bwMode="auto">
              <a:xfrm rot="19800000" flipH="1">
                <a:off x="2957192" y="3952512"/>
                <a:ext cx="572169" cy="1144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182E01F-826C-A337-B44B-8AAFE51AE984}"/>
                  </a:ext>
                </a:extLst>
              </p:cNvPr>
              <p:cNvSpPr/>
              <p:nvPr/>
            </p:nvSpPr>
            <p:spPr>
              <a:xfrm>
                <a:off x="3015373" y="3985145"/>
                <a:ext cx="543740" cy="17742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67C42B4D-C1D7-F878-B2FB-2E3AB0AB9B8B}"/>
              </a:ext>
            </a:extLst>
          </p:cNvPr>
          <p:cNvSpPr txBox="1">
            <a:spLocks/>
          </p:cNvSpPr>
          <p:nvPr/>
        </p:nvSpPr>
        <p:spPr>
          <a:xfrm>
            <a:off x="1704810" y="919207"/>
            <a:ext cx="6059086" cy="328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b="1" dirty="0" err="1">
                <a:solidFill>
                  <a:srgbClr val="0070C0"/>
                </a:solidFill>
              </a:rPr>
              <a:t>Highe</a:t>
            </a:r>
            <a:r>
              <a:rPr lang="en-US" b="1" dirty="0">
                <a:solidFill>
                  <a:srgbClr val="0070C0"/>
                </a:solidFill>
              </a:rPr>
              <a:t>r quantum coherence translates to greater sensitivity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5127AA3-B1AE-4E1C-2641-EAC8E6F84B6F}"/>
              </a:ext>
            </a:extLst>
          </p:cNvPr>
          <p:cNvGrpSpPr/>
          <p:nvPr/>
        </p:nvGrpSpPr>
        <p:grpSpPr>
          <a:xfrm>
            <a:off x="2698241" y="1802787"/>
            <a:ext cx="4393812" cy="2228912"/>
            <a:chOff x="2805244" y="1579474"/>
            <a:chExt cx="4330506" cy="245180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A879607-DB13-5E91-52A8-705069927C0E}"/>
                </a:ext>
              </a:extLst>
            </p:cNvPr>
            <p:cNvSpPr/>
            <p:nvPr/>
          </p:nvSpPr>
          <p:spPr>
            <a:xfrm>
              <a:off x="2805244" y="1579474"/>
              <a:ext cx="4211652" cy="24518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Content Placeholder 1">
              <a:extLst>
                <a:ext uri="{FF2B5EF4-FFF2-40B4-BE49-F238E27FC236}">
                  <a16:creationId xmlns:a16="http://schemas.microsoft.com/office/drawing/2014/main" id="{5943B524-6AAD-D8F1-4B26-D296ED2A3231}"/>
                </a:ext>
              </a:extLst>
            </p:cNvPr>
            <p:cNvSpPr txBox="1">
              <a:spLocks/>
            </p:cNvSpPr>
            <p:nvPr/>
          </p:nvSpPr>
          <p:spPr>
            <a:xfrm>
              <a:off x="2887397" y="1634487"/>
              <a:ext cx="4248353" cy="216879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892" indent="-342892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31" indent="-285743" algn="l" defTabSz="457189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2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457189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8" indent="-228594" algn="l" defTabSz="457189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5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u="sng" dirty="0">
                  <a:solidFill>
                    <a:srgbClr val="172A56"/>
                  </a:solidFill>
                  <a:latin typeface="Calibri"/>
                </a:rPr>
                <a:t>Noisy environment </a:t>
              </a:r>
            </a:p>
            <a:p>
              <a:pPr marL="287338" lvl="1" indent="-115888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172A56"/>
                  </a:solidFill>
                  <a:latin typeface="Calibri"/>
                </a:rPr>
                <a:t>Nuclear spins in lattice </a:t>
              </a:r>
              <a:r>
                <a:rPr lang="en-US" sz="1400" dirty="0">
                  <a:solidFill>
                    <a:srgbClr val="3333FF"/>
                  </a:solidFill>
                  <a:latin typeface="Calibri"/>
                </a:rPr>
                <a:t>**</a:t>
              </a:r>
            </a:p>
            <a:p>
              <a:pPr marL="287338" lvl="1" indent="-115888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172A56"/>
                  </a:solidFill>
                  <a:latin typeface="Calibri"/>
                </a:rPr>
                <a:t>Phonons (crystal vibration)</a:t>
              </a:r>
            </a:p>
            <a:p>
              <a:pPr marL="287338" lvl="1" indent="-115888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172A56"/>
                  </a:solidFill>
                  <a:latin typeface="Calibri"/>
                </a:rPr>
                <a:t>Other defects or electrons nearby</a:t>
              </a:r>
            </a:p>
            <a:p>
              <a:endParaRPr lang="en-US" sz="1400" dirty="0">
                <a:solidFill>
                  <a:srgbClr val="172A56"/>
                </a:solidFill>
                <a:latin typeface="Calibri"/>
              </a:endParaRPr>
            </a:p>
            <a:p>
              <a:pPr marL="0" indent="0">
                <a:buNone/>
              </a:pPr>
              <a:r>
                <a:rPr lang="en-US" sz="1400" b="1" u="sng" dirty="0">
                  <a:solidFill>
                    <a:srgbClr val="172A56"/>
                  </a:solidFill>
                  <a:latin typeface="Calibri"/>
                </a:rPr>
                <a:t>Ensemble inhomogeneity</a:t>
              </a:r>
            </a:p>
            <a:p>
              <a:pPr marL="287338" lvl="1" indent="-115888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172A56"/>
                  </a:solidFill>
                  <a:latin typeface="Calibri"/>
                </a:rPr>
                <a:t>Crystal environment: strain, electric, magnetic</a:t>
              </a:r>
            </a:p>
            <a:p>
              <a:pPr marL="287338" lvl="1" indent="-115888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172A56"/>
                  </a:solidFill>
                  <a:latin typeface="Calibri"/>
                </a:rPr>
                <a:t>Measurement: optical power, RF power, bias field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58B2A06-660E-91AB-4020-8AEC1840828A}"/>
              </a:ext>
            </a:extLst>
          </p:cNvPr>
          <p:cNvGrpSpPr/>
          <p:nvPr/>
        </p:nvGrpSpPr>
        <p:grpSpPr>
          <a:xfrm>
            <a:off x="7172944" y="1747601"/>
            <a:ext cx="1596331" cy="1371846"/>
            <a:chOff x="7172944" y="1747601"/>
            <a:chExt cx="1596331" cy="1371846"/>
          </a:xfrm>
        </p:grpSpPr>
        <p:pic>
          <p:nvPicPr>
            <p:cNvPr id="34" name="Picture 33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82324B9-F831-2EA6-CFE8-2B53ECC9F0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0000"/>
            </a:blip>
            <a:srcRect l="5247" t="9254" r="-1310" b="9144"/>
            <a:stretch/>
          </p:blipFill>
          <p:spPr>
            <a:xfrm rot="16200000">
              <a:off x="7285187" y="1635358"/>
              <a:ext cx="1371846" cy="1596331"/>
            </a:xfrm>
            <a:prstGeom prst="rect">
              <a:avLst/>
            </a:prstGeom>
          </p:spPr>
        </p:pic>
        <p:pic>
          <p:nvPicPr>
            <p:cNvPr id="35" name="Picture 14" descr="just spins">
              <a:extLst>
                <a:ext uri="{FF2B5EF4-FFF2-40B4-BE49-F238E27FC236}">
                  <a16:creationId xmlns:a16="http://schemas.microsoft.com/office/drawing/2014/main" id="{CAAD93CC-745D-C216-F86C-4FBF5F1EB1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2" t="17241" r="63956" b="33917"/>
            <a:stretch>
              <a:fillRect/>
            </a:stretch>
          </p:blipFill>
          <p:spPr bwMode="auto">
            <a:xfrm rot="18000000">
              <a:off x="7843573" y="2262617"/>
              <a:ext cx="186766" cy="373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Arrow: Down 35">
              <a:extLst>
                <a:ext uri="{FF2B5EF4-FFF2-40B4-BE49-F238E27FC236}">
                  <a16:creationId xmlns:a16="http://schemas.microsoft.com/office/drawing/2014/main" id="{876590E2-D114-E8FD-9A78-B84D7F80634A}"/>
                </a:ext>
              </a:extLst>
            </p:cNvPr>
            <p:cNvSpPr/>
            <p:nvPr/>
          </p:nvSpPr>
          <p:spPr>
            <a:xfrm rot="19222788">
              <a:off x="7597437" y="1919651"/>
              <a:ext cx="91024" cy="138063"/>
            </a:xfrm>
            <a:prstGeom prst="downArrow">
              <a:avLst>
                <a:gd name="adj1" fmla="val 31609"/>
                <a:gd name="adj2" fmla="val 70689"/>
              </a:avLst>
            </a:prstGeom>
            <a:solidFill>
              <a:srgbClr val="3333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Arrow: Down 36">
              <a:extLst>
                <a:ext uri="{FF2B5EF4-FFF2-40B4-BE49-F238E27FC236}">
                  <a16:creationId xmlns:a16="http://schemas.microsoft.com/office/drawing/2014/main" id="{4497B954-F39E-D189-5CE2-9CCD8627AE50}"/>
                </a:ext>
              </a:extLst>
            </p:cNvPr>
            <p:cNvSpPr/>
            <p:nvPr/>
          </p:nvSpPr>
          <p:spPr>
            <a:xfrm rot="8100000">
              <a:off x="7384889" y="2595354"/>
              <a:ext cx="91024" cy="138063"/>
            </a:xfrm>
            <a:prstGeom prst="downArrow">
              <a:avLst>
                <a:gd name="adj1" fmla="val 31609"/>
                <a:gd name="adj2" fmla="val 70689"/>
              </a:avLst>
            </a:prstGeom>
            <a:solidFill>
              <a:srgbClr val="3333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Arrow: Down 37">
              <a:extLst>
                <a:ext uri="{FF2B5EF4-FFF2-40B4-BE49-F238E27FC236}">
                  <a16:creationId xmlns:a16="http://schemas.microsoft.com/office/drawing/2014/main" id="{F35726D0-800B-0A9A-E078-EDAB7B77B6EA}"/>
                </a:ext>
              </a:extLst>
            </p:cNvPr>
            <p:cNvSpPr/>
            <p:nvPr/>
          </p:nvSpPr>
          <p:spPr>
            <a:xfrm rot="19222788">
              <a:off x="7785540" y="2787391"/>
              <a:ext cx="91024" cy="138063"/>
            </a:xfrm>
            <a:prstGeom prst="downArrow">
              <a:avLst>
                <a:gd name="adj1" fmla="val 31609"/>
                <a:gd name="adj2" fmla="val 70689"/>
              </a:avLst>
            </a:prstGeom>
            <a:solidFill>
              <a:srgbClr val="3333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1BB74D80-E95B-8BF6-70D4-E3524E2EDFD8}"/>
                </a:ext>
              </a:extLst>
            </p:cNvPr>
            <p:cNvSpPr/>
            <p:nvPr/>
          </p:nvSpPr>
          <p:spPr>
            <a:xfrm rot="19222788">
              <a:off x="8489569" y="2512593"/>
              <a:ext cx="91024" cy="138063"/>
            </a:xfrm>
            <a:prstGeom prst="downArrow">
              <a:avLst>
                <a:gd name="adj1" fmla="val 31609"/>
                <a:gd name="adj2" fmla="val 70689"/>
              </a:avLst>
            </a:prstGeom>
            <a:solidFill>
              <a:srgbClr val="3333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0B2EFEFD-89CA-6105-F258-EABE293812D1}"/>
                </a:ext>
              </a:extLst>
            </p:cNvPr>
            <p:cNvSpPr/>
            <p:nvPr/>
          </p:nvSpPr>
          <p:spPr>
            <a:xfrm rot="12176975">
              <a:off x="8255978" y="1964337"/>
              <a:ext cx="91024" cy="138063"/>
            </a:xfrm>
            <a:prstGeom prst="downArrow">
              <a:avLst>
                <a:gd name="adj1" fmla="val 31609"/>
                <a:gd name="adj2" fmla="val 70689"/>
              </a:avLst>
            </a:prstGeom>
            <a:solidFill>
              <a:srgbClr val="3333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EBDB7BFD-8F6F-AD9A-DA8C-63DF2DB65C5E}"/>
                </a:ext>
              </a:extLst>
            </p:cNvPr>
            <p:cNvSpPr/>
            <p:nvPr/>
          </p:nvSpPr>
          <p:spPr>
            <a:xfrm rot="8100000">
              <a:off x="8243380" y="2880290"/>
              <a:ext cx="91024" cy="138063"/>
            </a:xfrm>
            <a:prstGeom prst="downArrow">
              <a:avLst>
                <a:gd name="adj1" fmla="val 31609"/>
                <a:gd name="adj2" fmla="val 70689"/>
              </a:avLst>
            </a:prstGeom>
            <a:solidFill>
              <a:srgbClr val="3333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E9D43126-EF03-28E9-C1E8-A9D0EC4065BB}"/>
                </a:ext>
              </a:extLst>
            </p:cNvPr>
            <p:cNvSpPr/>
            <p:nvPr/>
          </p:nvSpPr>
          <p:spPr>
            <a:xfrm rot="2620258">
              <a:off x="8144909" y="2534942"/>
              <a:ext cx="91024" cy="138063"/>
            </a:xfrm>
            <a:prstGeom prst="downArrow">
              <a:avLst>
                <a:gd name="adj1" fmla="val 31609"/>
                <a:gd name="adj2" fmla="val 70689"/>
              </a:avLst>
            </a:prstGeom>
            <a:solidFill>
              <a:srgbClr val="3333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07C8F468-3F88-CB6B-559D-196E7BC22B24}"/>
                </a:ext>
              </a:extLst>
            </p:cNvPr>
            <p:cNvSpPr/>
            <p:nvPr/>
          </p:nvSpPr>
          <p:spPr>
            <a:xfrm rot="12176975">
              <a:off x="7397486" y="2165217"/>
              <a:ext cx="91024" cy="138063"/>
            </a:xfrm>
            <a:prstGeom prst="downArrow">
              <a:avLst>
                <a:gd name="adj1" fmla="val 31609"/>
                <a:gd name="adj2" fmla="val 70689"/>
              </a:avLst>
            </a:prstGeom>
            <a:solidFill>
              <a:srgbClr val="3333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A433050-9C4A-F6F4-A01E-7AB72EDE97EF}"/>
              </a:ext>
            </a:extLst>
          </p:cNvPr>
          <p:cNvSpPr txBox="1"/>
          <p:nvPr/>
        </p:nvSpPr>
        <p:spPr>
          <a:xfrm>
            <a:off x="5561186" y="4481391"/>
            <a:ext cx="2655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29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: 4.7% and  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13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: 1.1%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BE26226-5F50-7FB3-1DE2-6A0A5413BF0A}"/>
              </a:ext>
            </a:extLst>
          </p:cNvPr>
          <p:cNvSpPr txBox="1"/>
          <p:nvPr/>
        </p:nvSpPr>
        <p:spPr>
          <a:xfrm>
            <a:off x="4626034" y="4231288"/>
            <a:ext cx="44149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**</a:t>
            </a:r>
            <a:r>
              <a:rPr kumimoji="0" lang="en-US" sz="1400" b="0" u="sng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</a:rPr>
              <a:t>Natural abundance of spin-containing isotopes in </a:t>
            </a:r>
            <a:r>
              <a:rPr kumimoji="0" lang="en-US" sz="1400" b="0" u="sng" strike="noStrike" kern="1200" cap="none" spc="0" normalizeH="0" baseline="0" noProof="0" dirty="0" err="1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</a:rPr>
              <a:t>SiC</a:t>
            </a:r>
            <a:r>
              <a:rPr kumimoji="0" lang="en-US" sz="1400" b="0" u="sng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</a:rPr>
              <a:t>:</a:t>
            </a:r>
            <a:endParaRPr lang="en-US" sz="1400" u="sng" dirty="0"/>
          </a:p>
        </p:txBody>
      </p:sp>
      <p:sp>
        <p:nvSpPr>
          <p:cNvPr id="47" name="Content Placeholder 1">
            <a:extLst>
              <a:ext uri="{FF2B5EF4-FFF2-40B4-BE49-F238E27FC236}">
                <a16:creationId xmlns:a16="http://schemas.microsoft.com/office/drawing/2014/main" id="{A8B235B6-DDD8-AA4D-301F-A416D7976E1B}"/>
              </a:ext>
            </a:extLst>
          </p:cNvPr>
          <p:cNvSpPr txBox="1">
            <a:spLocks/>
          </p:cNvSpPr>
          <p:nvPr/>
        </p:nvSpPr>
        <p:spPr>
          <a:xfrm>
            <a:off x="1986978" y="1220491"/>
            <a:ext cx="5148260" cy="355009"/>
          </a:xfrm>
          <a:prstGeom prst="rect">
            <a:avLst/>
          </a:prstGeom>
        </p:spPr>
        <p:txBody>
          <a:bodyPr>
            <a:noAutofit/>
          </a:bodyPr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172A56"/>
                </a:solidFill>
                <a:latin typeface="Calibri"/>
                <a:sym typeface="Symbol" panose="05050102010706020507" pitchFamily="18" charset="2"/>
              </a:rPr>
              <a:t> </a:t>
            </a:r>
            <a:r>
              <a:rPr lang="en-US" sz="1400" dirty="0">
                <a:solidFill>
                  <a:srgbClr val="172A56"/>
                </a:solidFill>
                <a:latin typeface="Calibri"/>
              </a:rPr>
              <a:t>Reduce sources of noise and inhomogeneity that limit coherence</a:t>
            </a:r>
          </a:p>
        </p:txBody>
      </p:sp>
    </p:spTree>
    <p:extLst>
      <p:ext uri="{BB962C8B-B14F-4D97-AF65-F5344CB8AC3E}">
        <p14:creationId xmlns:p14="http://schemas.microsoft.com/office/powerpoint/2010/main" val="3380727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r>
              <a:rPr lang="en-US" sz="2400" dirty="0">
                <a:latin typeface="+mj-lt"/>
                <a:ea typeface="+mj-ea"/>
                <a:cs typeface="Calibri" panose="020F0502020204030204" pitchFamily="34" charset="0"/>
              </a:rPr>
              <a:t>Isotopically Pure </a:t>
            </a:r>
            <a:r>
              <a:rPr lang="en-US" sz="2400" dirty="0" err="1">
                <a:latin typeface="+mj-lt"/>
                <a:ea typeface="+mj-ea"/>
                <a:cs typeface="Calibri" panose="020F0502020204030204" pitchFamily="34" charset="0"/>
              </a:rPr>
              <a:t>SiC</a:t>
            </a:r>
            <a:r>
              <a:rPr lang="en-US" sz="2400" dirty="0">
                <a:latin typeface="+mj-lt"/>
                <a:ea typeface="+mj-ea"/>
                <a:cs typeface="Calibri" panose="020F0502020204030204" pitchFamily="34" charset="0"/>
              </a:rPr>
              <a:t> crystal growth at NRL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8</a:t>
            </a:fld>
            <a:endParaRPr lang="en-US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2259745" y="1200949"/>
            <a:ext cx="6680647" cy="1182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marR="0" lvl="0" indent="-1730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</a:rPr>
              <a:t>Isotopically pure silane gas synthesized with solid Si by Chemistry Division</a:t>
            </a:r>
          </a:p>
          <a:p>
            <a:pPr marL="173038" marR="0" lvl="0" indent="-1730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</a:rPr>
              <a:t>Grow isotopically purified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</a:rPr>
              <a:t>4H-SiC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</a:rPr>
              <a:t> on n-doped substrates </a:t>
            </a:r>
            <a:r>
              <a:rPr lang="en-US" sz="1400" dirty="0">
                <a:solidFill>
                  <a:srgbClr val="172A56"/>
                </a:solidFill>
                <a:latin typeface="Calibri"/>
              </a:rPr>
              <a:t>(Electronics </a:t>
            </a:r>
            <a:r>
              <a:rPr lang="en-US" sz="1400" dirty="0" err="1">
                <a:solidFill>
                  <a:srgbClr val="172A56"/>
                </a:solidFill>
                <a:latin typeface="Calibri"/>
              </a:rPr>
              <a:t>S&amp;T</a:t>
            </a:r>
            <a:r>
              <a:rPr lang="en-US" sz="1400" dirty="0">
                <a:solidFill>
                  <a:srgbClr val="172A56"/>
                </a:solidFill>
                <a:latin typeface="Calibri"/>
              </a:rPr>
              <a:t> Division)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</a:rPr>
              <a:t>Reduce </a:t>
            </a:r>
            <a:r>
              <a:rPr kumimoji="0" lang="en-US" sz="1400" b="0" i="0" u="none" strike="noStrike" kern="1200" cap="none" spc="0" normalizeH="0" baseline="30000" noProof="0" dirty="0" err="1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</a:rPr>
              <a:t>29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</a:rPr>
              <a:t>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</a:rPr>
              <a:t>: 4.7% →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</a:rPr>
              <a:t>0.01%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1400" b="0" i="0" u="none" strike="noStrike" kern="1200" cap="none" spc="0" normalizeH="0" baseline="30000" noProof="0" dirty="0" err="1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</a:rPr>
              <a:t>13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</a:rPr>
              <a:t>: 1.1% →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</a:rPr>
              <a:t>0.15%</a:t>
            </a:r>
            <a:endParaRPr lang="en-US" sz="1400" dirty="0">
              <a:solidFill>
                <a:srgbClr val="172A56"/>
              </a:solidFill>
              <a:latin typeface="Calibri"/>
            </a:endParaRPr>
          </a:p>
          <a:p>
            <a:pPr marL="173038" indent="-173038">
              <a:defRPr/>
            </a:pPr>
            <a:r>
              <a:rPr lang="en-US" sz="1400" dirty="0">
                <a:solidFill>
                  <a:srgbClr val="172A56"/>
                </a:solidFill>
                <a:latin typeface="Calibri"/>
              </a:rPr>
              <a:t>Electron irradiation creates Si-V defects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7B5041-C845-97B8-46BE-3E6D1A68BC21}"/>
              </a:ext>
            </a:extLst>
          </p:cNvPr>
          <p:cNvGrpSpPr/>
          <p:nvPr/>
        </p:nvGrpSpPr>
        <p:grpSpPr>
          <a:xfrm>
            <a:off x="234780" y="2982151"/>
            <a:ext cx="2498894" cy="1789345"/>
            <a:chOff x="6636326" y="1027484"/>
            <a:chExt cx="2498894" cy="178934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2403F7-363F-7B1E-8895-A60F237C0DD6}"/>
                </a:ext>
              </a:extLst>
            </p:cNvPr>
            <p:cNvGrpSpPr/>
            <p:nvPr/>
          </p:nvGrpSpPr>
          <p:grpSpPr>
            <a:xfrm>
              <a:off x="6689313" y="1489149"/>
              <a:ext cx="2125774" cy="1327680"/>
              <a:chOff x="6716598" y="1558531"/>
              <a:chExt cx="2338351" cy="1767142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6716598" y="2697459"/>
                <a:ext cx="2338351" cy="628214"/>
              </a:xfrm>
              <a:prstGeom prst="rect">
                <a:avLst/>
              </a:prstGeom>
              <a:gradFill rotWithShape="1">
                <a:gsLst>
                  <a:gs pos="0">
                    <a:srgbClr val="FBBE08">
                      <a:tint val="100000"/>
                      <a:shade val="100000"/>
                      <a:satMod val="130000"/>
                    </a:srgbClr>
                  </a:gs>
                  <a:gs pos="100000">
                    <a:srgbClr val="FBBE08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BBE08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72A56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4H-SiC, commercial n-doped (~500um)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716598" y="2235878"/>
                <a:ext cx="2338351" cy="461580"/>
              </a:xfrm>
              <a:prstGeom prst="rect">
                <a:avLst/>
              </a:prstGeom>
              <a:gradFill rotWithShape="1">
                <a:gsLst>
                  <a:gs pos="0">
                    <a:srgbClr val="FBBE08">
                      <a:tint val="50000"/>
                      <a:satMod val="300000"/>
                    </a:srgbClr>
                  </a:gs>
                  <a:gs pos="35000">
                    <a:srgbClr val="FBBE08">
                      <a:tint val="37000"/>
                      <a:satMod val="300000"/>
                    </a:srgbClr>
                  </a:gs>
                  <a:gs pos="100000">
                    <a:srgbClr val="FBBE08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9050" cap="flat" cmpd="sng" algn="ctr">
                <a:solidFill>
                  <a:srgbClr val="FBBE08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72A56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Epitaxial growth(~20um)</a:t>
                </a: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>
                <a:off x="6978355" y="1559694"/>
                <a:ext cx="0" cy="37692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BACC6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7193576" y="1558531"/>
                <a:ext cx="0" cy="37692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BACC6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7415778" y="1558531"/>
                <a:ext cx="0" cy="37692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BACC6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7670552" y="1559694"/>
                <a:ext cx="0" cy="37692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BACC6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7885773" y="1558531"/>
                <a:ext cx="0" cy="37692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BACC6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8107975" y="1558531"/>
                <a:ext cx="0" cy="37692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BACC6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8317381" y="1560857"/>
                <a:ext cx="0" cy="37692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BACC6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8532602" y="1559694"/>
                <a:ext cx="0" cy="37692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BACC6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8754804" y="1559694"/>
                <a:ext cx="0" cy="37692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BACC6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6636326" y="1027484"/>
                  <a:ext cx="2498894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72A56"/>
                      </a:solidFill>
                      <a:effectLst/>
                      <a:uLnTx/>
                      <a:uFillTx/>
                    </a:rPr>
                    <a:t>e</a:t>
                  </a:r>
                  <a:r>
                    <a:rPr kumimoji="0" lang="en-US" sz="1200" b="0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172A56"/>
                      </a:solidFill>
                      <a:effectLst/>
                      <a:uLnTx/>
                      <a:uFillTx/>
                    </a:rPr>
                    <a:t>-</a:t>
                  </a: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72A56"/>
                      </a:solidFill>
                      <a:effectLst/>
                      <a:uLnTx/>
                      <a:uFillTx/>
                    </a:rPr>
                    <a:t> irradiation, dose = {</a:t>
                  </a:r>
                  <a14:m>
                    <m:oMath xmlns:m="http://schemas.openxmlformats.org/officeDocument/2006/math">
                      <m:r>
                        <a:rPr kumimoji="0" lang="en-US" sz="1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72A5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0" lang="en-US" sz="1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72A5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0" lang="en-US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72A5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72A5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n-US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72A5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</m:oMath>
                  </a14:m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72A56"/>
                      </a:solidFill>
                      <a:effectLst/>
                      <a:uLnTx/>
                      <a:uFillTx/>
                    </a:rPr>
                    <a:t>, 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1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72A5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3×</m:t>
                      </m:r>
                      <m:sSup>
                        <m:sSupPr>
                          <m:ctrlPr>
                            <a:rPr kumimoji="0" lang="en-US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72A5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72A5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n-US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72A5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</m:oMath>
                  </a14:m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72A56"/>
                      </a:solidFill>
                      <a:effectLst/>
                      <a:uLnTx/>
                      <a:uFillTx/>
                    </a:rPr>
                    <a:t>, </a:t>
                  </a:r>
                  <a14:m>
                    <m:oMath xmlns:m="http://schemas.openxmlformats.org/officeDocument/2006/math">
                      <m:r>
                        <a:rPr kumimoji="0" lang="en-US" sz="1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72A5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0" lang="en-US" sz="1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72A5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0" lang="en-US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72A5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72A5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n-US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72A5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</m:oMath>
                  </a14:m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72A56"/>
                      </a:solidFill>
                      <a:effectLst/>
                      <a:uLnTx/>
                      <a:uFillTx/>
                    </a:rPr>
                    <a:t>, </a:t>
                  </a:r>
                  <a14:m>
                    <m:oMath xmlns:m="http://schemas.openxmlformats.org/officeDocument/2006/math">
                      <m:r>
                        <a:rPr kumimoji="0" lang="en-US" sz="1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172A5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kumimoji="0" lang="en-US" sz="1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72A5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0" lang="en-US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72A5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72A5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n-US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72A5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</m:oMath>
                  </a14:m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72A56"/>
                      </a:solidFill>
                      <a:effectLst/>
                      <a:uLnTx/>
                      <a:uFillTx/>
                    </a:rPr>
                    <a:t>} cm</a:t>
                  </a:r>
                  <a:r>
                    <a:rPr kumimoji="0" lang="en-US" sz="1200" b="0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172A56"/>
                      </a:solidFill>
                      <a:effectLst/>
                      <a:uLnTx/>
                      <a:uFillTx/>
                    </a:rPr>
                    <a:t>-2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72A56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6326" y="1027484"/>
                  <a:ext cx="2498894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244" b="-1052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53F23A-BB8B-2788-A8C9-EF3D138B751F}"/>
              </a:ext>
            </a:extLst>
          </p:cNvPr>
          <p:cNvGrpSpPr/>
          <p:nvPr/>
        </p:nvGrpSpPr>
        <p:grpSpPr>
          <a:xfrm>
            <a:off x="121191" y="911090"/>
            <a:ext cx="1952870" cy="1799164"/>
            <a:chOff x="6959422" y="2265554"/>
            <a:chExt cx="1894929" cy="17457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74C130-2976-3221-A3DC-DB98B0864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1" t="11981" r="4165" b="5267"/>
            <a:stretch/>
          </p:blipFill>
          <p:spPr>
            <a:xfrm>
              <a:off x="7039393" y="2490901"/>
              <a:ext cx="1805289" cy="13014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B4C9A5-6E95-1F12-23FA-303921BB0A94}"/>
                </a:ext>
              </a:extLst>
            </p:cNvPr>
            <p:cNvSpPr txBox="1"/>
            <p:nvPr/>
          </p:nvSpPr>
          <p:spPr>
            <a:xfrm>
              <a:off x="6959422" y="2265554"/>
              <a:ext cx="1208295" cy="25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srgbClr val="0000FF"/>
                  </a:solidFill>
                </a:rPr>
                <a:t>SiC</a:t>
              </a:r>
              <a:r>
                <a:rPr lang="en-US" sz="1000" dirty="0">
                  <a:solidFill>
                    <a:srgbClr val="0000FF"/>
                  </a:solidFill>
                </a:rPr>
                <a:t> growth reactor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1F60C3-6775-55FD-F9D6-CD80A2331A45}"/>
                </a:ext>
              </a:extLst>
            </p:cNvPr>
            <p:cNvSpPr txBox="1"/>
            <p:nvPr/>
          </p:nvSpPr>
          <p:spPr>
            <a:xfrm>
              <a:off x="8110237" y="3765118"/>
              <a:ext cx="7441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Code 6880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147943-DFBE-C569-796A-E048B906F81D}"/>
              </a:ext>
            </a:extLst>
          </p:cNvPr>
          <p:cNvGrpSpPr/>
          <p:nvPr/>
        </p:nvGrpSpPr>
        <p:grpSpPr>
          <a:xfrm>
            <a:off x="3001567" y="2746622"/>
            <a:ext cx="5779698" cy="2327228"/>
            <a:chOff x="84440" y="2685114"/>
            <a:chExt cx="5779698" cy="232722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4D5C2B1-AD5B-6518-0ED6-F4D10D16D86C}"/>
                </a:ext>
              </a:extLst>
            </p:cNvPr>
            <p:cNvGrpSpPr/>
            <p:nvPr/>
          </p:nvGrpSpPr>
          <p:grpSpPr>
            <a:xfrm>
              <a:off x="84440" y="3013851"/>
              <a:ext cx="2849077" cy="1877731"/>
              <a:chOff x="5691945" y="1125996"/>
              <a:chExt cx="2849077" cy="187773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C4F2B47-9F7B-6932-9593-18673EE9F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91945" y="1125996"/>
                <a:ext cx="2849077" cy="1877731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2BD4DFD-A1D9-94B5-78D2-221CBADA6991}"/>
                  </a:ext>
                </a:extLst>
              </p:cNvPr>
              <p:cNvSpPr txBox="1"/>
              <p:nvPr/>
            </p:nvSpPr>
            <p:spPr>
              <a:xfrm>
                <a:off x="6339300" y="1220640"/>
                <a:ext cx="930255" cy="276999"/>
              </a:xfrm>
              <a:prstGeom prst="rect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Nat. </a:t>
                </a:r>
                <a:r>
                  <a:rPr lang="en-US" sz="1200" dirty="0" err="1"/>
                  <a:t>Abund</a:t>
                </a:r>
                <a:r>
                  <a:rPr lang="en-US" sz="1200" dirty="0"/>
                  <a:t>.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502F5D8-3C57-B4ED-30FA-0154DF1ABF3D}"/>
                  </a:ext>
                </a:extLst>
              </p:cNvPr>
              <p:cNvSpPr txBox="1"/>
              <p:nvPr/>
            </p:nvSpPr>
            <p:spPr>
              <a:xfrm>
                <a:off x="7540307" y="1654296"/>
                <a:ext cx="90120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aseline="30000" dirty="0"/>
                  <a:t>29</a:t>
                </a:r>
                <a:r>
                  <a:rPr lang="en-US" sz="1000" dirty="0"/>
                  <a:t>Si Hyperfine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E8F3BDA1-345F-D953-83BD-2FA9242B30E2}"/>
                  </a:ext>
                </a:extLst>
              </p:cNvPr>
              <p:cNvCxnSpPr>
                <a:cxnSpLocks/>
                <a:stCxn id="16" idx="2"/>
              </p:cNvCxnSpPr>
              <p:nvPr/>
            </p:nvCxnSpPr>
            <p:spPr>
              <a:xfrm flipH="1">
                <a:off x="7990911" y="1900517"/>
                <a:ext cx="1" cy="228430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07205CB-73FA-1828-12A9-BD012B3B8587}"/>
                  </a:ext>
                </a:extLst>
              </p:cNvPr>
              <p:cNvCxnSpPr>
                <a:cxnSpLocks/>
                <a:stCxn id="16" idx="2"/>
              </p:cNvCxnSpPr>
              <p:nvPr/>
            </p:nvCxnSpPr>
            <p:spPr>
              <a:xfrm flipH="1">
                <a:off x="6862813" y="1900517"/>
                <a:ext cx="1128099" cy="228430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Content Placeholder 5">
              <a:extLst>
                <a:ext uri="{FF2B5EF4-FFF2-40B4-BE49-F238E27FC236}">
                  <a16:creationId xmlns:a16="http://schemas.microsoft.com/office/drawing/2014/main" id="{D9F8D62C-8596-45A0-CB26-571B60C07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71433" y="3012835"/>
              <a:ext cx="2892705" cy="199950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5964D2-99F5-FA6A-E972-C8391F12BCD8}"/>
                </a:ext>
              </a:extLst>
            </p:cNvPr>
            <p:cNvSpPr txBox="1"/>
            <p:nvPr/>
          </p:nvSpPr>
          <p:spPr>
            <a:xfrm>
              <a:off x="3678093" y="3108495"/>
              <a:ext cx="653897" cy="276999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200" dirty="0" err="1"/>
                <a:t>Isopure</a:t>
              </a:r>
              <a:endParaRPr lang="en-US" sz="12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EE76DC-696F-93D6-92A7-C4DD38FA1227}"/>
                </a:ext>
              </a:extLst>
            </p:cNvPr>
            <p:cNvSpPr txBox="1"/>
            <p:nvPr/>
          </p:nvSpPr>
          <p:spPr>
            <a:xfrm>
              <a:off x="802819" y="2685114"/>
              <a:ext cx="494710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72A5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SiC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72A5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Si-Vacancy: Optically-Detected Magnetic Resonance spectra</a:t>
              </a:r>
              <a:endParaRPr lang="en-US" sz="1400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98C9DA9-31B2-5403-8538-AEC412C9E0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365" y="4969136"/>
            <a:ext cx="7925487" cy="2743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FFA066-D374-2F59-E4DD-193049B5BFB2}"/>
              </a:ext>
            </a:extLst>
          </p:cNvPr>
          <p:cNvSpPr txBox="1"/>
          <p:nvPr/>
        </p:nvSpPr>
        <p:spPr>
          <a:xfrm>
            <a:off x="6537409" y="3419017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No </a:t>
            </a:r>
            <a:r>
              <a:rPr lang="en-US" sz="1600" baseline="30000" dirty="0" err="1">
                <a:solidFill>
                  <a:srgbClr val="FF0000"/>
                </a:solidFill>
              </a:rPr>
              <a:t>29</a:t>
            </a:r>
            <a:r>
              <a:rPr lang="en-US" sz="1600" dirty="0" err="1">
                <a:solidFill>
                  <a:srgbClr val="FF0000"/>
                </a:solidFill>
              </a:rPr>
              <a:t>Si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79320A-7EFC-9893-CD9A-10F687A47EDF}"/>
              </a:ext>
            </a:extLst>
          </p:cNvPr>
          <p:cNvCxnSpPr>
            <a:cxnSpLocks/>
          </p:cNvCxnSpPr>
          <p:nvPr/>
        </p:nvCxnSpPr>
        <p:spPr>
          <a:xfrm>
            <a:off x="6930266" y="3709800"/>
            <a:ext cx="91246" cy="483971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041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r>
              <a:rPr lang="en-US" sz="2400" dirty="0">
                <a:latin typeface="+mj-lt"/>
                <a:ea typeface="+mj-ea"/>
                <a:cs typeface="Calibri" panose="020F0502020204030204" pitchFamily="34" charset="0"/>
              </a:rPr>
              <a:t>Improvements in spin coherence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7347E7-95C0-B46B-B8DA-77A2E83F7B82}"/>
              </a:ext>
            </a:extLst>
          </p:cNvPr>
          <p:cNvGrpSpPr/>
          <p:nvPr/>
        </p:nvGrpSpPr>
        <p:grpSpPr>
          <a:xfrm>
            <a:off x="6772138" y="934467"/>
            <a:ext cx="1930159" cy="1349848"/>
            <a:chOff x="402804" y="2851092"/>
            <a:chExt cx="2569042" cy="17966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4E6DA1-A575-B3EC-D04C-CB799A770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804" y="2851092"/>
              <a:ext cx="2569042" cy="179665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D911007-65A6-19F1-9A16-301D6356D924}"/>
                </a:ext>
              </a:extLst>
            </p:cNvPr>
            <p:cNvSpPr txBox="1"/>
            <p:nvPr/>
          </p:nvSpPr>
          <p:spPr>
            <a:xfrm>
              <a:off x="1369271" y="3833776"/>
              <a:ext cx="1201615" cy="2867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0C921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Ramsey fringes</a:t>
              </a:r>
              <a:endParaRPr lang="en-US" sz="800" i="1" dirty="0">
                <a:solidFill>
                  <a:srgbClr val="0C9212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938F8E-1B7F-9034-A462-946E5382007A}"/>
              </a:ext>
            </a:extLst>
          </p:cNvPr>
          <p:cNvSpPr txBox="1"/>
          <p:nvPr/>
        </p:nvSpPr>
        <p:spPr>
          <a:xfrm>
            <a:off x="4546409" y="1211877"/>
            <a:ext cx="2351896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*:   0.4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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5.7 µs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39DC37-42A8-446D-B48F-4B78B63435B0}"/>
              </a:ext>
            </a:extLst>
          </p:cNvPr>
          <p:cNvSpPr txBox="1"/>
          <p:nvPr/>
        </p:nvSpPr>
        <p:spPr>
          <a:xfrm>
            <a:off x="353363" y="1176484"/>
            <a:ext cx="40662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600" dirty="0"/>
              <a:t>Iso-pure </a:t>
            </a:r>
            <a:r>
              <a:rPr lang="en-US" sz="1600" dirty="0" err="1"/>
              <a:t>SiC</a:t>
            </a:r>
            <a:r>
              <a:rPr lang="en-US" sz="1600" dirty="0"/>
              <a:t>: </a:t>
            </a:r>
            <a:r>
              <a:rPr lang="en-US" sz="1600" b="1" dirty="0"/>
              <a:t>~</a:t>
            </a:r>
            <a:r>
              <a:rPr lang="en-US" sz="1600" b="1" dirty="0" err="1"/>
              <a:t>10x</a:t>
            </a:r>
            <a:r>
              <a:rPr lang="en-US" sz="1600" b="1" dirty="0"/>
              <a:t> increase</a:t>
            </a:r>
            <a:r>
              <a:rPr lang="en-US" sz="1600" dirty="0"/>
              <a:t> in coherence time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(removes nuclear spin effects).</a:t>
            </a:r>
            <a:br>
              <a:rPr lang="en-US" sz="1600" dirty="0"/>
            </a:br>
            <a:br>
              <a:rPr lang="en-US" sz="1600" dirty="0"/>
            </a:br>
            <a:endParaRPr lang="en-US" sz="1600" dirty="0"/>
          </a:p>
          <a:p>
            <a:pPr marL="228600" indent="-228600">
              <a:buFont typeface="+mj-lt"/>
              <a:buAutoNum type="arabicPeriod"/>
            </a:pPr>
            <a:endParaRPr lang="en-US" sz="1600" dirty="0"/>
          </a:p>
          <a:p>
            <a:pPr marL="228600" indent="-228600">
              <a:buFont typeface="+mj-lt"/>
              <a:buAutoNum type="arabicPeriod"/>
            </a:pPr>
            <a:r>
              <a:rPr lang="en-US" sz="1600" dirty="0"/>
              <a:t>Judicious choice of quantum state transitions: </a:t>
            </a:r>
            <a:r>
              <a:rPr lang="en-US" sz="1600" b="1" dirty="0"/>
              <a:t>~</a:t>
            </a:r>
            <a:r>
              <a:rPr lang="en-US" sz="1600" b="1" dirty="0" err="1"/>
              <a:t>10x</a:t>
            </a:r>
            <a:r>
              <a:rPr lang="en-US" sz="1600" b="1" dirty="0"/>
              <a:t> increase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(remove influence of electric field and strain).</a:t>
            </a:r>
            <a:br>
              <a:rPr lang="en-US" sz="1600" dirty="0">
                <a:solidFill>
                  <a:schemeClr val="bg2">
                    <a:lumMod val="50000"/>
                  </a:schemeClr>
                </a:solidFill>
              </a:rPr>
            </a:b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sz="1600" dirty="0"/>
          </a:p>
          <a:p>
            <a:pPr marL="228600" indent="-228600">
              <a:buFont typeface="+mj-lt"/>
              <a:buAutoNum type="arabicPeriod"/>
            </a:pPr>
            <a:endParaRPr lang="en-US" sz="1600" dirty="0"/>
          </a:p>
          <a:p>
            <a:pPr marL="228600" indent="-228600">
              <a:buFont typeface="+mj-lt"/>
              <a:buAutoNum type="arabicPeriod"/>
            </a:pPr>
            <a:r>
              <a:rPr lang="en-US" sz="1600" dirty="0"/>
              <a:t>Thermal annealing at </a:t>
            </a:r>
            <a:r>
              <a:rPr lang="en-US" sz="1600" dirty="0" err="1"/>
              <a:t>600</a:t>
            </a:r>
            <a:r>
              <a:rPr lang="en-US" sz="1600" dirty="0" err="1">
                <a:sym typeface="Symbol" panose="05050102010706020507" pitchFamily="18" charset="2"/>
              </a:rPr>
              <a:t></a:t>
            </a:r>
            <a:r>
              <a:rPr lang="en-US" sz="1600" dirty="0" err="1"/>
              <a:t>C</a:t>
            </a:r>
            <a:r>
              <a:rPr lang="en-US" sz="1600" dirty="0"/>
              <a:t>: ~</a:t>
            </a:r>
            <a:r>
              <a:rPr lang="en-US" sz="1600" b="1" dirty="0"/>
              <a:t>50% increase</a:t>
            </a:r>
            <a:r>
              <a:rPr lang="en-US" sz="1600" dirty="0"/>
              <a:t>.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(Reduces inhomogeneous strain from implantation damage).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C47636-18EC-A55C-FF93-0E235653D6FD}"/>
              </a:ext>
            </a:extLst>
          </p:cNvPr>
          <p:cNvSpPr txBox="1"/>
          <p:nvPr/>
        </p:nvSpPr>
        <p:spPr>
          <a:xfrm>
            <a:off x="4557576" y="1486130"/>
            <a:ext cx="2523346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alibri"/>
              </a:rPr>
              <a:t>T</a:t>
            </a:r>
            <a:r>
              <a:rPr lang="en-US" baseline="-25000" dirty="0" err="1">
                <a:solidFill>
                  <a:srgbClr val="0070C0"/>
                </a:solidFill>
                <a:latin typeface="Calibri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/>
              </a:rPr>
              <a:t>:   4.5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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 µs </a:t>
            </a:r>
            <a:endParaRPr lang="en-US" dirty="0"/>
          </a:p>
        </p:txBody>
      </p:sp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53B7AE08-2F72-8187-0B27-68CCEAD67D08}"/>
              </a:ext>
            </a:extLst>
          </p:cNvPr>
          <p:cNvSpPr txBox="1">
            <a:spLocks/>
          </p:cNvSpPr>
          <p:nvPr/>
        </p:nvSpPr>
        <p:spPr>
          <a:xfrm>
            <a:off x="561931" y="1708595"/>
            <a:ext cx="2717050" cy="408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9572AB8D-414D-7BDC-F40D-7B13E31FCD6A}"/>
              </a:ext>
            </a:extLst>
          </p:cNvPr>
          <p:cNvSpPr txBox="1">
            <a:spLocks/>
          </p:cNvSpPr>
          <p:nvPr/>
        </p:nvSpPr>
        <p:spPr>
          <a:xfrm>
            <a:off x="561931" y="2944871"/>
            <a:ext cx="3723576" cy="408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940D4E-C4D5-2BC4-CDA1-FAB8C4810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110" y="2362558"/>
            <a:ext cx="1781959" cy="122016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2F829E6-800F-62CF-6284-C3488DF67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887" y="2114922"/>
            <a:ext cx="1913093" cy="155557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BA4971B-C3E7-1934-00FA-F806F9D0E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5582" y="3597408"/>
            <a:ext cx="1909055" cy="1431792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F928635-C5A4-CEFA-E429-7D159BC99223}"/>
              </a:ext>
            </a:extLst>
          </p:cNvPr>
          <p:cNvCxnSpPr>
            <a:cxnSpLocks/>
          </p:cNvCxnSpPr>
          <p:nvPr/>
        </p:nvCxnSpPr>
        <p:spPr>
          <a:xfrm>
            <a:off x="492919" y="2117043"/>
            <a:ext cx="69508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E8282BB-87BB-306B-A510-FDF216F68124}"/>
              </a:ext>
            </a:extLst>
          </p:cNvPr>
          <p:cNvCxnSpPr>
            <a:cxnSpLocks/>
          </p:cNvCxnSpPr>
          <p:nvPr/>
        </p:nvCxnSpPr>
        <p:spPr>
          <a:xfrm>
            <a:off x="561931" y="3628476"/>
            <a:ext cx="802013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587E918-E8D9-E166-C069-35414B770768}"/>
              </a:ext>
            </a:extLst>
          </p:cNvPr>
          <p:cNvSpPr txBox="1"/>
          <p:nvPr/>
        </p:nvSpPr>
        <p:spPr>
          <a:xfrm>
            <a:off x="7633417" y="2880105"/>
            <a:ext cx="8902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C921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Ramsey fringes</a:t>
            </a:r>
            <a:endParaRPr lang="en-US" sz="800" i="1" dirty="0">
              <a:solidFill>
                <a:srgbClr val="0C9212"/>
              </a:solidFill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BEC209F-C3C8-C00D-4C87-27D92ACD4345}"/>
              </a:ext>
            </a:extLst>
          </p:cNvPr>
          <p:cNvCxnSpPr/>
          <p:nvPr/>
        </p:nvCxnSpPr>
        <p:spPr>
          <a:xfrm flipV="1">
            <a:off x="7498259" y="4293079"/>
            <a:ext cx="0" cy="150350"/>
          </a:xfrm>
          <a:prstGeom prst="straightConnector1">
            <a:avLst/>
          </a:prstGeom>
          <a:ln w="9525">
            <a:solidFill>
              <a:srgbClr val="C0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0AC3F52-8746-BBEC-2022-C80161B2352D}"/>
              </a:ext>
            </a:extLst>
          </p:cNvPr>
          <p:cNvCxnSpPr/>
          <p:nvPr/>
        </p:nvCxnSpPr>
        <p:spPr>
          <a:xfrm flipV="1">
            <a:off x="6987857" y="4076955"/>
            <a:ext cx="0" cy="150350"/>
          </a:xfrm>
          <a:prstGeom prst="straightConnector1">
            <a:avLst/>
          </a:prstGeom>
          <a:ln w="9525">
            <a:solidFill>
              <a:srgbClr val="C0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76F4057-8C64-A9EC-96FF-B733E93DFE69}"/>
              </a:ext>
            </a:extLst>
          </p:cNvPr>
          <p:cNvSpPr txBox="1"/>
          <p:nvPr/>
        </p:nvSpPr>
        <p:spPr>
          <a:xfrm>
            <a:off x="3352414" y="4683764"/>
            <a:ext cx="22611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PRXQuantum.3.010343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6E3AD-CA07-0744-3BA8-2A66B6B50B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365" y="4969136"/>
            <a:ext cx="7925487" cy="27434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398A448-DE6C-C2D1-E9AE-F18E2C0AF574}"/>
              </a:ext>
            </a:extLst>
          </p:cNvPr>
          <p:cNvSpPr/>
          <p:nvPr/>
        </p:nvSpPr>
        <p:spPr>
          <a:xfrm>
            <a:off x="6929705" y="4227305"/>
            <a:ext cx="111934" cy="11193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6D864B-A5A4-5A70-2F8F-CD2B0E9CB9C3}"/>
              </a:ext>
            </a:extLst>
          </p:cNvPr>
          <p:cNvSpPr/>
          <p:nvPr/>
        </p:nvSpPr>
        <p:spPr>
          <a:xfrm>
            <a:off x="7442292" y="4440708"/>
            <a:ext cx="111934" cy="11193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552085"/>
      </p:ext>
    </p:extLst>
  </p:cSld>
  <p:clrMapOvr>
    <a:masterClrMapping/>
  </p:clrMapOvr>
</p:sld>
</file>

<file path=ppt/theme/theme1.xml><?xml version="1.0" encoding="utf-8"?>
<a:theme xmlns:a="http://schemas.openxmlformats.org/drawingml/2006/main" name="NRL Template CDC v4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ress APS 2023 Analysis hBN Waveguides v2 [Read-Only]" id="{E5B4E3A3-3629-4493-A7A3-6AAEB7A45660}" vid="{59CF3BAF-B732-41A3-9AB3-073F06DFFD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Cress APS 2023 Analysis hBN Waveguides v2</Template>
  <TotalTime>81753</TotalTime>
  <Words>1037</Words>
  <Application>Microsoft Office PowerPoint</Application>
  <PresentationFormat>On-screen Show (16:9)</PresentationFormat>
  <Paragraphs>209</Paragraphs>
  <Slides>13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 Math</vt:lpstr>
      <vt:lpstr>Symbol</vt:lpstr>
      <vt:lpstr>Times New Roman</vt:lpstr>
      <vt:lpstr>NRL Template CDC v4</vt:lpstr>
      <vt:lpstr>Equation</vt:lpstr>
      <vt:lpstr>Magnetometry based on defects in isotopically pure silicon carbide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 NRL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</dc:title>
  <dc:creator>IL</dc:creator>
  <cp:lastModifiedBy>Bracker, Allan S CIV USN NRL WASHINGTON DC (USA)</cp:lastModifiedBy>
  <cp:revision>288</cp:revision>
  <cp:lastPrinted>2024-06-21T20:35:31Z</cp:lastPrinted>
  <dcterms:created xsi:type="dcterms:W3CDTF">2016-11-18T18:54:46Z</dcterms:created>
  <dcterms:modified xsi:type="dcterms:W3CDTF">2024-06-24T01:26:04Z</dcterms:modified>
</cp:coreProperties>
</file>