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7E7E7E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Distribution</a:t>
            </a:r>
            <a:r>
              <a:rPr dirty="0" spc="-50"/>
              <a:t> </a:t>
            </a:r>
            <a:r>
              <a:rPr dirty="0"/>
              <a:t>Statement</a:t>
            </a:r>
            <a:r>
              <a:rPr dirty="0" spc="-60"/>
              <a:t> </a:t>
            </a:r>
            <a:r>
              <a:rPr dirty="0"/>
              <a:t>‘A’</a:t>
            </a:r>
            <a:r>
              <a:rPr dirty="0" spc="-15"/>
              <a:t> </a:t>
            </a:r>
            <a:r>
              <a:rPr dirty="0"/>
              <a:t>(Approved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Public</a:t>
            </a:r>
            <a:r>
              <a:rPr dirty="0" spc="-20"/>
              <a:t> </a:t>
            </a:r>
            <a:r>
              <a:rPr dirty="0"/>
              <a:t>Release,</a:t>
            </a:r>
            <a:r>
              <a:rPr dirty="0" spc="-45"/>
              <a:t> </a:t>
            </a:r>
            <a:r>
              <a:rPr dirty="0"/>
              <a:t>Distribution</a:t>
            </a:r>
            <a:r>
              <a:rPr dirty="0" spc="-45"/>
              <a:t> </a:t>
            </a:r>
            <a:r>
              <a:rPr dirty="0" spc="-10"/>
              <a:t>Unlimited)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7E7E7E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Distribution</a:t>
            </a:r>
            <a:r>
              <a:rPr dirty="0" spc="-50"/>
              <a:t> </a:t>
            </a:r>
            <a:r>
              <a:rPr dirty="0"/>
              <a:t>Statement</a:t>
            </a:r>
            <a:r>
              <a:rPr dirty="0" spc="-60"/>
              <a:t> </a:t>
            </a:r>
            <a:r>
              <a:rPr dirty="0"/>
              <a:t>‘A’</a:t>
            </a:r>
            <a:r>
              <a:rPr dirty="0" spc="-15"/>
              <a:t> </a:t>
            </a:r>
            <a:r>
              <a:rPr dirty="0"/>
              <a:t>(Approved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Public</a:t>
            </a:r>
            <a:r>
              <a:rPr dirty="0" spc="-20"/>
              <a:t> </a:t>
            </a:r>
            <a:r>
              <a:rPr dirty="0"/>
              <a:t>Release,</a:t>
            </a:r>
            <a:r>
              <a:rPr dirty="0" spc="-45"/>
              <a:t> </a:t>
            </a:r>
            <a:r>
              <a:rPr dirty="0"/>
              <a:t>Distribution</a:t>
            </a:r>
            <a:r>
              <a:rPr dirty="0" spc="-45"/>
              <a:t> </a:t>
            </a:r>
            <a:r>
              <a:rPr dirty="0" spc="-10"/>
              <a:t>Unlimited)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37540" y="1112174"/>
            <a:ext cx="5332730" cy="3457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7E7E7E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Distribution</a:t>
            </a:r>
            <a:r>
              <a:rPr dirty="0" spc="-50"/>
              <a:t> </a:t>
            </a:r>
            <a:r>
              <a:rPr dirty="0"/>
              <a:t>Statement</a:t>
            </a:r>
            <a:r>
              <a:rPr dirty="0" spc="-60"/>
              <a:t> </a:t>
            </a:r>
            <a:r>
              <a:rPr dirty="0"/>
              <a:t>‘A’</a:t>
            </a:r>
            <a:r>
              <a:rPr dirty="0" spc="-15"/>
              <a:t> </a:t>
            </a:r>
            <a:r>
              <a:rPr dirty="0"/>
              <a:t>(Approved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Public</a:t>
            </a:r>
            <a:r>
              <a:rPr dirty="0" spc="-20"/>
              <a:t> </a:t>
            </a:r>
            <a:r>
              <a:rPr dirty="0"/>
              <a:t>Release,</a:t>
            </a:r>
            <a:r>
              <a:rPr dirty="0" spc="-45"/>
              <a:t> </a:t>
            </a:r>
            <a:r>
              <a:rPr dirty="0"/>
              <a:t>Distribution</a:t>
            </a:r>
            <a:r>
              <a:rPr dirty="0" spc="-45"/>
              <a:t> </a:t>
            </a:r>
            <a:r>
              <a:rPr dirty="0" spc="-10"/>
              <a:t>Unlimited)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08254" y="3199638"/>
            <a:ext cx="11176000" cy="1905"/>
          </a:xfrm>
          <a:custGeom>
            <a:avLst/>
            <a:gdLst/>
            <a:ahLst/>
            <a:cxnLst/>
            <a:rect l="l" t="t" r="r" b="b"/>
            <a:pathLst>
              <a:path w="11176000" h="1905">
                <a:moveTo>
                  <a:pt x="0" y="0"/>
                </a:moveTo>
                <a:lnTo>
                  <a:pt x="11176000" y="1587"/>
                </a:lnTo>
              </a:path>
            </a:pathLst>
          </a:custGeom>
          <a:ln w="22225">
            <a:solidFill>
              <a:srgbClr val="0F5E9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112776"/>
            <a:ext cx="1242059" cy="69037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7E7E7E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Distribution</a:t>
            </a:r>
            <a:r>
              <a:rPr dirty="0" spc="-50"/>
              <a:t> </a:t>
            </a:r>
            <a:r>
              <a:rPr dirty="0"/>
              <a:t>Statement</a:t>
            </a:r>
            <a:r>
              <a:rPr dirty="0" spc="-60"/>
              <a:t> </a:t>
            </a:r>
            <a:r>
              <a:rPr dirty="0"/>
              <a:t>‘A’</a:t>
            </a:r>
            <a:r>
              <a:rPr dirty="0" spc="-15"/>
              <a:t> </a:t>
            </a:r>
            <a:r>
              <a:rPr dirty="0"/>
              <a:t>(Approved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Public</a:t>
            </a:r>
            <a:r>
              <a:rPr dirty="0" spc="-20"/>
              <a:t> </a:t>
            </a:r>
            <a:r>
              <a:rPr dirty="0"/>
              <a:t>Release,</a:t>
            </a:r>
            <a:r>
              <a:rPr dirty="0" spc="-45"/>
              <a:t> </a:t>
            </a:r>
            <a:r>
              <a:rPr dirty="0"/>
              <a:t>Distribution</a:t>
            </a:r>
            <a:r>
              <a:rPr dirty="0" spc="-45"/>
              <a:t> </a:t>
            </a:r>
            <a:r>
              <a:rPr dirty="0" spc="-10"/>
              <a:t>Unlimited)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7E7E7E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Distribution</a:t>
            </a:r>
            <a:r>
              <a:rPr dirty="0" spc="-50"/>
              <a:t> </a:t>
            </a:r>
            <a:r>
              <a:rPr dirty="0"/>
              <a:t>Statement</a:t>
            </a:r>
            <a:r>
              <a:rPr dirty="0" spc="-60"/>
              <a:t> </a:t>
            </a:r>
            <a:r>
              <a:rPr dirty="0"/>
              <a:t>‘A’</a:t>
            </a:r>
            <a:r>
              <a:rPr dirty="0" spc="-15"/>
              <a:t> </a:t>
            </a:r>
            <a:r>
              <a:rPr dirty="0"/>
              <a:t>(Approved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Public</a:t>
            </a:r>
            <a:r>
              <a:rPr dirty="0" spc="-20"/>
              <a:t> </a:t>
            </a:r>
            <a:r>
              <a:rPr dirty="0"/>
              <a:t>Release,</a:t>
            </a:r>
            <a:r>
              <a:rPr dirty="0" spc="-45"/>
              <a:t> </a:t>
            </a:r>
            <a:r>
              <a:rPr dirty="0"/>
              <a:t>Distribution</a:t>
            </a:r>
            <a:r>
              <a:rPr dirty="0" spc="-45"/>
              <a:t> </a:t>
            </a:r>
            <a:r>
              <a:rPr dirty="0" spc="-10"/>
              <a:t>Unlimited)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1761" y="842009"/>
            <a:ext cx="11303000" cy="0"/>
          </a:xfrm>
          <a:custGeom>
            <a:avLst/>
            <a:gdLst/>
            <a:ahLst/>
            <a:cxnLst/>
            <a:rect l="l" t="t" r="r" b="b"/>
            <a:pathLst>
              <a:path w="11303000" h="0">
                <a:moveTo>
                  <a:pt x="0" y="0"/>
                </a:moveTo>
                <a:lnTo>
                  <a:pt x="11303000" y="0"/>
                </a:lnTo>
              </a:path>
            </a:pathLst>
          </a:custGeom>
          <a:ln w="22225">
            <a:solidFill>
              <a:srgbClr val="0F5E9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1000" y="112776"/>
            <a:ext cx="1242059" cy="69037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81944" y="134112"/>
            <a:ext cx="702563" cy="6476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07538" y="254542"/>
            <a:ext cx="8808721" cy="3972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5180" y="2443694"/>
            <a:ext cx="5227955" cy="2044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50107" y="6589542"/>
            <a:ext cx="4890770" cy="194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7E7E7E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Distribution</a:t>
            </a:r>
            <a:r>
              <a:rPr dirty="0" spc="-50"/>
              <a:t> </a:t>
            </a:r>
            <a:r>
              <a:rPr dirty="0"/>
              <a:t>Statement</a:t>
            </a:r>
            <a:r>
              <a:rPr dirty="0" spc="-60"/>
              <a:t> </a:t>
            </a:r>
            <a:r>
              <a:rPr dirty="0"/>
              <a:t>‘A’</a:t>
            </a:r>
            <a:r>
              <a:rPr dirty="0" spc="-15"/>
              <a:t> </a:t>
            </a:r>
            <a:r>
              <a:rPr dirty="0"/>
              <a:t>(Approved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Public</a:t>
            </a:r>
            <a:r>
              <a:rPr dirty="0" spc="-20"/>
              <a:t> </a:t>
            </a:r>
            <a:r>
              <a:rPr dirty="0"/>
              <a:t>Release,</a:t>
            </a:r>
            <a:r>
              <a:rPr dirty="0" spc="-45"/>
              <a:t> </a:t>
            </a:r>
            <a:r>
              <a:rPr dirty="0"/>
              <a:t>Distribution</a:t>
            </a:r>
            <a:r>
              <a:rPr dirty="0" spc="-45"/>
              <a:t> </a:t>
            </a:r>
            <a:r>
              <a:rPr dirty="0" spc="-10"/>
              <a:t>Unlimited)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521044" y="6593437"/>
            <a:ext cx="256600" cy="209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7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59.png"/><Relationship Id="rId4" Type="http://schemas.openxmlformats.org/officeDocument/2006/relationships/image" Target="../media/image62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8" Type="http://schemas.openxmlformats.org/officeDocument/2006/relationships/image" Target="../media/image69.png"/><Relationship Id="rId9" Type="http://schemas.openxmlformats.org/officeDocument/2006/relationships/image" Target="../media/image70.png"/><Relationship Id="rId10" Type="http://schemas.openxmlformats.org/officeDocument/2006/relationships/image" Target="../media/image71.png"/><Relationship Id="rId11" Type="http://schemas.openxmlformats.org/officeDocument/2006/relationships/image" Target="../media/image72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3.png"/><Relationship Id="rId6" Type="http://schemas.openxmlformats.org/officeDocument/2006/relationships/image" Target="../media/image74.png"/><Relationship Id="rId7" Type="http://schemas.openxmlformats.org/officeDocument/2006/relationships/image" Target="../media/image75.png"/><Relationship Id="rId8" Type="http://schemas.openxmlformats.org/officeDocument/2006/relationships/image" Target="../media/image44.png"/><Relationship Id="rId9" Type="http://schemas.openxmlformats.org/officeDocument/2006/relationships/image" Target="../media/image76.png"/><Relationship Id="rId10" Type="http://schemas.openxmlformats.org/officeDocument/2006/relationships/image" Target="../media/image77.png"/><Relationship Id="rId11" Type="http://schemas.openxmlformats.org/officeDocument/2006/relationships/image" Target="../media/image78.png"/><Relationship Id="rId12" Type="http://schemas.openxmlformats.org/officeDocument/2006/relationships/image" Target="../media/image79.png"/><Relationship Id="rId13" Type="http://schemas.openxmlformats.org/officeDocument/2006/relationships/image" Target="../media/image80.png"/><Relationship Id="rId14" Type="http://schemas.openxmlformats.org/officeDocument/2006/relationships/image" Target="../media/image81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6" Type="http://schemas.openxmlformats.org/officeDocument/2006/relationships/image" Target="../media/image86.png"/><Relationship Id="rId7" Type="http://schemas.openxmlformats.org/officeDocument/2006/relationships/image" Target="../media/image87.png"/><Relationship Id="rId8" Type="http://schemas.openxmlformats.org/officeDocument/2006/relationships/image" Target="../media/image88.png"/><Relationship Id="rId9" Type="http://schemas.openxmlformats.org/officeDocument/2006/relationships/image" Target="../media/image89.png"/><Relationship Id="rId10" Type="http://schemas.openxmlformats.org/officeDocument/2006/relationships/image" Target="../media/image90.png"/><Relationship Id="rId11" Type="http://schemas.openxmlformats.org/officeDocument/2006/relationships/image" Target="../media/image91.png"/><Relationship Id="rId12" Type="http://schemas.openxmlformats.org/officeDocument/2006/relationships/image" Target="../media/image92.png"/><Relationship Id="rId13" Type="http://schemas.openxmlformats.org/officeDocument/2006/relationships/image" Target="../media/image93.png"/><Relationship Id="rId14" Type="http://schemas.openxmlformats.org/officeDocument/2006/relationships/image" Target="../media/image94.png"/><Relationship Id="rId15" Type="http://schemas.openxmlformats.org/officeDocument/2006/relationships/image" Target="../media/image95.png"/><Relationship Id="rId16" Type="http://schemas.openxmlformats.org/officeDocument/2006/relationships/image" Target="../media/image96.png"/><Relationship Id="rId17" Type="http://schemas.openxmlformats.org/officeDocument/2006/relationships/image" Target="../media/image97.png"/><Relationship Id="rId18" Type="http://schemas.openxmlformats.org/officeDocument/2006/relationships/image" Target="../media/image98.png"/><Relationship Id="rId19" Type="http://schemas.openxmlformats.org/officeDocument/2006/relationships/image" Target="../media/image99.png"/><Relationship Id="rId20" Type="http://schemas.openxmlformats.org/officeDocument/2006/relationships/image" Target="../media/image100.png"/><Relationship Id="rId21" Type="http://schemas.openxmlformats.org/officeDocument/2006/relationships/image" Target="../media/image101.png"/><Relationship Id="rId22" Type="http://schemas.openxmlformats.org/officeDocument/2006/relationships/image" Target="../media/image102.png"/><Relationship Id="rId23" Type="http://schemas.openxmlformats.org/officeDocument/2006/relationships/image" Target="../media/image103.png"/><Relationship Id="rId24" Type="http://schemas.openxmlformats.org/officeDocument/2006/relationships/image" Target="../media/image104.png"/><Relationship Id="rId25" Type="http://schemas.openxmlformats.org/officeDocument/2006/relationships/image" Target="../media/image105.png"/><Relationship Id="rId26" Type="http://schemas.openxmlformats.org/officeDocument/2006/relationships/image" Target="../media/image106.png"/><Relationship Id="rId27" Type="http://schemas.openxmlformats.org/officeDocument/2006/relationships/image" Target="../media/image107.png"/><Relationship Id="rId28" Type="http://schemas.openxmlformats.org/officeDocument/2006/relationships/image" Target="../media/image108.png"/><Relationship Id="rId29" Type="http://schemas.openxmlformats.org/officeDocument/2006/relationships/image" Target="../media/image109.png"/><Relationship Id="rId30" Type="http://schemas.openxmlformats.org/officeDocument/2006/relationships/image" Target="../media/image110.png"/><Relationship Id="rId31" Type="http://schemas.openxmlformats.org/officeDocument/2006/relationships/image" Target="../media/image111.png"/><Relationship Id="rId32" Type="http://schemas.openxmlformats.org/officeDocument/2006/relationships/image" Target="../media/image112.png"/><Relationship Id="rId33" Type="http://schemas.openxmlformats.org/officeDocument/2006/relationships/image" Target="../media/image113.png"/><Relationship Id="rId34" Type="http://schemas.openxmlformats.org/officeDocument/2006/relationships/image" Target="../media/image114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Relationship Id="rId3" Type="http://schemas.openxmlformats.org/officeDocument/2006/relationships/image" Target="../media/image11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7" Type="http://schemas.openxmlformats.org/officeDocument/2006/relationships/image" Target="../media/image116.png"/><Relationship Id="rId8" Type="http://schemas.openxmlformats.org/officeDocument/2006/relationships/image" Target="../media/image117.png"/><Relationship Id="rId9" Type="http://schemas.openxmlformats.org/officeDocument/2006/relationships/image" Target="../media/image118.png"/><Relationship Id="rId10" Type="http://schemas.openxmlformats.org/officeDocument/2006/relationships/image" Target="../media/image119.png"/><Relationship Id="rId11" Type="http://schemas.openxmlformats.org/officeDocument/2006/relationships/image" Target="../media/image120.png"/><Relationship Id="rId12" Type="http://schemas.openxmlformats.org/officeDocument/2006/relationships/image" Target="../media/image121.png"/><Relationship Id="rId13" Type="http://schemas.openxmlformats.org/officeDocument/2006/relationships/image" Target="../media/image122.png"/><Relationship Id="rId14" Type="http://schemas.openxmlformats.org/officeDocument/2006/relationships/image" Target="../media/image123.png"/><Relationship Id="rId15" Type="http://schemas.openxmlformats.org/officeDocument/2006/relationships/image" Target="../media/image124.png"/><Relationship Id="rId16" Type="http://schemas.openxmlformats.org/officeDocument/2006/relationships/image" Target="../media/image125.png"/><Relationship Id="rId17" Type="http://schemas.openxmlformats.org/officeDocument/2006/relationships/image" Target="../media/image126.png"/><Relationship Id="rId18" Type="http://schemas.openxmlformats.org/officeDocument/2006/relationships/image" Target="../media/image127.png"/><Relationship Id="rId19" Type="http://schemas.openxmlformats.org/officeDocument/2006/relationships/image" Target="../media/image128.png"/><Relationship Id="rId20" Type="http://schemas.openxmlformats.org/officeDocument/2006/relationships/image" Target="../media/image129.png"/><Relationship Id="rId21" Type="http://schemas.openxmlformats.org/officeDocument/2006/relationships/image" Target="../media/image95.png"/><Relationship Id="rId22" Type="http://schemas.openxmlformats.org/officeDocument/2006/relationships/image" Target="../media/image96.png"/><Relationship Id="rId23" Type="http://schemas.openxmlformats.org/officeDocument/2006/relationships/image" Target="../media/image97.png"/><Relationship Id="rId24" Type="http://schemas.openxmlformats.org/officeDocument/2006/relationships/image" Target="../media/image98.png"/><Relationship Id="rId25" Type="http://schemas.openxmlformats.org/officeDocument/2006/relationships/image" Target="../media/image99.png"/><Relationship Id="rId26" Type="http://schemas.openxmlformats.org/officeDocument/2006/relationships/image" Target="../media/image100.png"/><Relationship Id="rId27" Type="http://schemas.openxmlformats.org/officeDocument/2006/relationships/image" Target="../media/image101.png"/><Relationship Id="rId28" Type="http://schemas.openxmlformats.org/officeDocument/2006/relationships/image" Target="../media/image102.png"/><Relationship Id="rId29" Type="http://schemas.openxmlformats.org/officeDocument/2006/relationships/image" Target="../media/image103.png"/><Relationship Id="rId30" Type="http://schemas.openxmlformats.org/officeDocument/2006/relationships/image" Target="../media/image104.png"/><Relationship Id="rId31" Type="http://schemas.openxmlformats.org/officeDocument/2006/relationships/image" Target="../media/image105.png"/><Relationship Id="rId32" Type="http://schemas.openxmlformats.org/officeDocument/2006/relationships/image" Target="../media/image106.png"/><Relationship Id="rId33" Type="http://schemas.openxmlformats.org/officeDocument/2006/relationships/image" Target="../media/image107.png"/><Relationship Id="rId34" Type="http://schemas.openxmlformats.org/officeDocument/2006/relationships/image" Target="../media/image108.png"/><Relationship Id="rId35" Type="http://schemas.openxmlformats.org/officeDocument/2006/relationships/image" Target="../media/image109.png"/><Relationship Id="rId36" Type="http://schemas.openxmlformats.org/officeDocument/2006/relationships/image" Target="../media/image110.png"/><Relationship Id="rId37" Type="http://schemas.openxmlformats.org/officeDocument/2006/relationships/image" Target="../media/image111.png"/><Relationship Id="rId38" Type="http://schemas.openxmlformats.org/officeDocument/2006/relationships/image" Target="../media/image112.png"/><Relationship Id="rId39" Type="http://schemas.openxmlformats.org/officeDocument/2006/relationships/image" Target="../media/image113.png"/><Relationship Id="rId40" Type="http://schemas.openxmlformats.org/officeDocument/2006/relationships/image" Target="../media/image114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Relationship Id="rId3" Type="http://schemas.openxmlformats.org/officeDocument/2006/relationships/image" Target="../media/image130.png"/><Relationship Id="rId4" Type="http://schemas.openxmlformats.org/officeDocument/2006/relationships/image" Target="../media/image131.png"/><Relationship Id="rId5" Type="http://schemas.openxmlformats.org/officeDocument/2006/relationships/image" Target="../media/image132.png"/><Relationship Id="rId6" Type="http://schemas.openxmlformats.org/officeDocument/2006/relationships/image" Target="../media/image133.png"/><Relationship Id="rId7" Type="http://schemas.openxmlformats.org/officeDocument/2006/relationships/image" Target="../media/image134.png"/><Relationship Id="rId8" Type="http://schemas.openxmlformats.org/officeDocument/2006/relationships/image" Target="../media/image135.png"/><Relationship Id="rId9" Type="http://schemas.openxmlformats.org/officeDocument/2006/relationships/image" Target="../media/image136.png"/><Relationship Id="rId10" Type="http://schemas.openxmlformats.org/officeDocument/2006/relationships/image" Target="../media/image137.png"/><Relationship Id="rId11" Type="http://schemas.openxmlformats.org/officeDocument/2006/relationships/image" Target="../media/image92.png"/><Relationship Id="rId12" Type="http://schemas.openxmlformats.org/officeDocument/2006/relationships/image" Target="../media/image138.png"/><Relationship Id="rId13" Type="http://schemas.openxmlformats.org/officeDocument/2006/relationships/image" Target="../media/image139.png"/><Relationship Id="rId14" Type="http://schemas.openxmlformats.org/officeDocument/2006/relationships/image" Target="../media/image140.png"/><Relationship Id="rId15" Type="http://schemas.openxmlformats.org/officeDocument/2006/relationships/image" Target="../media/image141.png"/><Relationship Id="rId16" Type="http://schemas.openxmlformats.org/officeDocument/2006/relationships/image" Target="../media/image142.png"/><Relationship Id="rId17" Type="http://schemas.openxmlformats.org/officeDocument/2006/relationships/image" Target="../media/image143.png"/><Relationship Id="rId18" Type="http://schemas.openxmlformats.org/officeDocument/2006/relationships/image" Target="../media/image144.png"/><Relationship Id="rId19" Type="http://schemas.openxmlformats.org/officeDocument/2006/relationships/image" Target="../media/image97.png"/><Relationship Id="rId20" Type="http://schemas.openxmlformats.org/officeDocument/2006/relationships/image" Target="../media/image145.png"/><Relationship Id="rId21" Type="http://schemas.openxmlformats.org/officeDocument/2006/relationships/image" Target="../media/image146.png"/><Relationship Id="rId22" Type="http://schemas.openxmlformats.org/officeDocument/2006/relationships/image" Target="../media/image147.png"/><Relationship Id="rId23" Type="http://schemas.openxmlformats.org/officeDocument/2006/relationships/image" Target="../media/image148.png"/><Relationship Id="rId24" Type="http://schemas.openxmlformats.org/officeDocument/2006/relationships/image" Target="../media/image149.png"/><Relationship Id="rId25" Type="http://schemas.openxmlformats.org/officeDocument/2006/relationships/image" Target="../media/image150.png"/><Relationship Id="rId26" Type="http://schemas.openxmlformats.org/officeDocument/2006/relationships/image" Target="../media/image104.png"/><Relationship Id="rId27" Type="http://schemas.openxmlformats.org/officeDocument/2006/relationships/image" Target="../media/image105.png"/><Relationship Id="rId28" Type="http://schemas.openxmlformats.org/officeDocument/2006/relationships/image" Target="../media/image106.png"/><Relationship Id="rId29" Type="http://schemas.openxmlformats.org/officeDocument/2006/relationships/image" Target="../media/image151.png"/><Relationship Id="rId30" Type="http://schemas.openxmlformats.org/officeDocument/2006/relationships/image" Target="../media/image152.png"/><Relationship Id="rId31" Type="http://schemas.openxmlformats.org/officeDocument/2006/relationships/image" Target="../media/image153.png"/><Relationship Id="rId32" Type="http://schemas.openxmlformats.org/officeDocument/2006/relationships/image" Target="../media/image154.png"/><Relationship Id="rId33" Type="http://schemas.openxmlformats.org/officeDocument/2006/relationships/image" Target="../media/image155.png"/><Relationship Id="rId34" Type="http://schemas.openxmlformats.org/officeDocument/2006/relationships/image" Target="../media/image112.png"/><Relationship Id="rId35" Type="http://schemas.openxmlformats.org/officeDocument/2006/relationships/image" Target="../media/image156.png"/><Relationship Id="rId36" Type="http://schemas.openxmlformats.org/officeDocument/2006/relationships/image" Target="../media/image157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Relationship Id="rId3" Type="http://schemas.openxmlformats.org/officeDocument/2006/relationships/image" Target="../media/image130.png"/><Relationship Id="rId4" Type="http://schemas.openxmlformats.org/officeDocument/2006/relationships/image" Target="../media/image158.png"/><Relationship Id="rId5" Type="http://schemas.openxmlformats.org/officeDocument/2006/relationships/image" Target="../media/image86.png"/><Relationship Id="rId6" Type="http://schemas.openxmlformats.org/officeDocument/2006/relationships/image" Target="../media/image159.png"/><Relationship Id="rId7" Type="http://schemas.openxmlformats.org/officeDocument/2006/relationships/image" Target="../media/image160.png"/><Relationship Id="rId8" Type="http://schemas.openxmlformats.org/officeDocument/2006/relationships/image" Target="../media/image161.png"/><Relationship Id="rId9" Type="http://schemas.openxmlformats.org/officeDocument/2006/relationships/image" Target="../media/image162.png"/><Relationship Id="rId10" Type="http://schemas.openxmlformats.org/officeDocument/2006/relationships/image" Target="../media/image163.png"/><Relationship Id="rId11" Type="http://schemas.openxmlformats.org/officeDocument/2006/relationships/image" Target="../media/image164.png"/><Relationship Id="rId12" Type="http://schemas.openxmlformats.org/officeDocument/2006/relationships/image" Target="../media/image165.png"/><Relationship Id="rId13" Type="http://schemas.openxmlformats.org/officeDocument/2006/relationships/image" Target="../media/image166.png"/><Relationship Id="rId14" Type="http://schemas.openxmlformats.org/officeDocument/2006/relationships/image" Target="../media/image167.png"/><Relationship Id="rId15" Type="http://schemas.openxmlformats.org/officeDocument/2006/relationships/image" Target="../media/image168.png"/><Relationship Id="rId16" Type="http://schemas.openxmlformats.org/officeDocument/2006/relationships/image" Target="../media/image169.png"/><Relationship Id="rId17" Type="http://schemas.openxmlformats.org/officeDocument/2006/relationships/image" Target="../media/image97.png"/><Relationship Id="rId18" Type="http://schemas.openxmlformats.org/officeDocument/2006/relationships/image" Target="../media/image98.png"/><Relationship Id="rId19" Type="http://schemas.openxmlformats.org/officeDocument/2006/relationships/image" Target="../media/image170.png"/><Relationship Id="rId20" Type="http://schemas.openxmlformats.org/officeDocument/2006/relationships/image" Target="../media/image147.png"/><Relationship Id="rId21" Type="http://schemas.openxmlformats.org/officeDocument/2006/relationships/image" Target="../media/image171.png"/><Relationship Id="rId22" Type="http://schemas.openxmlformats.org/officeDocument/2006/relationships/image" Target="../media/image102.png"/><Relationship Id="rId23" Type="http://schemas.openxmlformats.org/officeDocument/2006/relationships/image" Target="../media/image150.png"/><Relationship Id="rId24" Type="http://schemas.openxmlformats.org/officeDocument/2006/relationships/image" Target="../media/image104.png"/><Relationship Id="rId25" Type="http://schemas.openxmlformats.org/officeDocument/2006/relationships/image" Target="../media/image105.png"/><Relationship Id="rId26" Type="http://schemas.openxmlformats.org/officeDocument/2006/relationships/image" Target="../media/image106.png"/><Relationship Id="rId27" Type="http://schemas.openxmlformats.org/officeDocument/2006/relationships/image" Target="../media/image151.png"/><Relationship Id="rId28" Type="http://schemas.openxmlformats.org/officeDocument/2006/relationships/image" Target="../media/image152.png"/><Relationship Id="rId29" Type="http://schemas.openxmlformats.org/officeDocument/2006/relationships/image" Target="../media/image172.png"/><Relationship Id="rId30" Type="http://schemas.openxmlformats.org/officeDocument/2006/relationships/image" Target="../media/image154.png"/><Relationship Id="rId31" Type="http://schemas.openxmlformats.org/officeDocument/2006/relationships/image" Target="../media/image155.png"/><Relationship Id="rId32" Type="http://schemas.openxmlformats.org/officeDocument/2006/relationships/image" Target="../media/image112.png"/><Relationship Id="rId33" Type="http://schemas.openxmlformats.org/officeDocument/2006/relationships/image" Target="../media/image156.png"/><Relationship Id="rId34" Type="http://schemas.openxmlformats.org/officeDocument/2006/relationships/image" Target="../media/image173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4.png"/><Relationship Id="rId3" Type="http://schemas.openxmlformats.org/officeDocument/2006/relationships/image" Target="../media/image135.png"/><Relationship Id="rId4" Type="http://schemas.openxmlformats.org/officeDocument/2006/relationships/image" Target="../media/image130.png"/><Relationship Id="rId5" Type="http://schemas.openxmlformats.org/officeDocument/2006/relationships/image" Target="../media/image175.png"/><Relationship Id="rId6" Type="http://schemas.openxmlformats.org/officeDocument/2006/relationships/image" Target="../media/image159.png"/><Relationship Id="rId7" Type="http://schemas.openxmlformats.org/officeDocument/2006/relationships/image" Target="../media/image88.png"/><Relationship Id="rId8" Type="http://schemas.openxmlformats.org/officeDocument/2006/relationships/image" Target="../media/image176.png"/><Relationship Id="rId9" Type="http://schemas.openxmlformats.org/officeDocument/2006/relationships/image" Target="../media/image177.png"/><Relationship Id="rId10" Type="http://schemas.openxmlformats.org/officeDocument/2006/relationships/image" Target="../media/image178.png"/><Relationship Id="rId11" Type="http://schemas.openxmlformats.org/officeDocument/2006/relationships/image" Target="../media/image179.png"/><Relationship Id="rId12" Type="http://schemas.openxmlformats.org/officeDocument/2006/relationships/image" Target="../media/image168.png"/><Relationship Id="rId13" Type="http://schemas.openxmlformats.org/officeDocument/2006/relationships/image" Target="../media/image169.png"/><Relationship Id="rId14" Type="http://schemas.openxmlformats.org/officeDocument/2006/relationships/image" Target="../media/image97.png"/><Relationship Id="rId15" Type="http://schemas.openxmlformats.org/officeDocument/2006/relationships/image" Target="../media/image98.png"/><Relationship Id="rId16" Type="http://schemas.openxmlformats.org/officeDocument/2006/relationships/image" Target="../media/image170.png"/><Relationship Id="rId17" Type="http://schemas.openxmlformats.org/officeDocument/2006/relationships/image" Target="../media/image147.png"/><Relationship Id="rId18" Type="http://schemas.openxmlformats.org/officeDocument/2006/relationships/image" Target="../media/image171.png"/><Relationship Id="rId19" Type="http://schemas.openxmlformats.org/officeDocument/2006/relationships/image" Target="../media/image102.png"/><Relationship Id="rId20" Type="http://schemas.openxmlformats.org/officeDocument/2006/relationships/image" Target="../media/image150.png"/><Relationship Id="rId21" Type="http://schemas.openxmlformats.org/officeDocument/2006/relationships/image" Target="../media/image104.png"/><Relationship Id="rId22" Type="http://schemas.openxmlformats.org/officeDocument/2006/relationships/image" Target="../media/image105.png"/><Relationship Id="rId23" Type="http://schemas.openxmlformats.org/officeDocument/2006/relationships/image" Target="../media/image106.png"/><Relationship Id="rId24" Type="http://schemas.openxmlformats.org/officeDocument/2006/relationships/image" Target="../media/image151.png"/><Relationship Id="rId25" Type="http://schemas.openxmlformats.org/officeDocument/2006/relationships/image" Target="../media/image152.png"/><Relationship Id="rId26" Type="http://schemas.openxmlformats.org/officeDocument/2006/relationships/image" Target="../media/image172.png"/><Relationship Id="rId27" Type="http://schemas.openxmlformats.org/officeDocument/2006/relationships/image" Target="../media/image154.png"/><Relationship Id="rId28" Type="http://schemas.openxmlformats.org/officeDocument/2006/relationships/image" Target="../media/image155.png"/><Relationship Id="rId29" Type="http://schemas.openxmlformats.org/officeDocument/2006/relationships/image" Target="../media/image112.png"/><Relationship Id="rId30" Type="http://schemas.openxmlformats.org/officeDocument/2006/relationships/image" Target="../media/image156.png"/><Relationship Id="rId31" Type="http://schemas.openxmlformats.org/officeDocument/2006/relationships/image" Target="../media/image173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Relationship Id="rId3" Type="http://schemas.openxmlformats.org/officeDocument/2006/relationships/image" Target="../media/image180.png"/><Relationship Id="rId4" Type="http://schemas.openxmlformats.org/officeDocument/2006/relationships/image" Target="../media/image181.png"/><Relationship Id="rId5" Type="http://schemas.openxmlformats.org/officeDocument/2006/relationships/image" Target="../media/image132.png"/><Relationship Id="rId6" Type="http://schemas.openxmlformats.org/officeDocument/2006/relationships/image" Target="../media/image182.png"/><Relationship Id="rId7" Type="http://schemas.openxmlformats.org/officeDocument/2006/relationships/image" Target="../media/image183.png"/><Relationship Id="rId8" Type="http://schemas.openxmlformats.org/officeDocument/2006/relationships/image" Target="../media/image96.png"/><Relationship Id="rId9" Type="http://schemas.openxmlformats.org/officeDocument/2006/relationships/image" Target="../media/image97.png"/><Relationship Id="rId10" Type="http://schemas.openxmlformats.org/officeDocument/2006/relationships/image" Target="../media/image98.png"/><Relationship Id="rId11" Type="http://schemas.openxmlformats.org/officeDocument/2006/relationships/image" Target="../media/image184.png"/><Relationship Id="rId12" Type="http://schemas.openxmlformats.org/officeDocument/2006/relationships/image" Target="../media/image100.png"/><Relationship Id="rId13" Type="http://schemas.openxmlformats.org/officeDocument/2006/relationships/image" Target="../media/image101.png"/><Relationship Id="rId14" Type="http://schemas.openxmlformats.org/officeDocument/2006/relationships/image" Target="../media/image102.png"/><Relationship Id="rId15" Type="http://schemas.openxmlformats.org/officeDocument/2006/relationships/image" Target="../media/image103.png"/><Relationship Id="rId16" Type="http://schemas.openxmlformats.org/officeDocument/2006/relationships/image" Target="../media/image185.png"/><Relationship Id="rId17" Type="http://schemas.openxmlformats.org/officeDocument/2006/relationships/image" Target="../media/image186.png"/><Relationship Id="rId18" Type="http://schemas.openxmlformats.org/officeDocument/2006/relationships/image" Target="../media/image187.png"/><Relationship Id="rId19" Type="http://schemas.openxmlformats.org/officeDocument/2006/relationships/image" Target="../media/image188.png"/><Relationship Id="rId20" Type="http://schemas.openxmlformats.org/officeDocument/2006/relationships/image" Target="../media/image106.png"/><Relationship Id="rId21" Type="http://schemas.openxmlformats.org/officeDocument/2006/relationships/image" Target="../media/image107.png"/><Relationship Id="rId22" Type="http://schemas.openxmlformats.org/officeDocument/2006/relationships/image" Target="../media/image108.png"/><Relationship Id="rId23" Type="http://schemas.openxmlformats.org/officeDocument/2006/relationships/image" Target="../media/image189.png"/><Relationship Id="rId24" Type="http://schemas.openxmlformats.org/officeDocument/2006/relationships/image" Target="../media/image110.png"/><Relationship Id="rId25" Type="http://schemas.openxmlformats.org/officeDocument/2006/relationships/image" Target="../media/image111.png"/><Relationship Id="rId26" Type="http://schemas.openxmlformats.org/officeDocument/2006/relationships/image" Target="../media/image112.png"/><Relationship Id="rId27" Type="http://schemas.openxmlformats.org/officeDocument/2006/relationships/image" Target="../media/image113.png"/><Relationship Id="rId28" Type="http://schemas.openxmlformats.org/officeDocument/2006/relationships/image" Target="../media/image190.png"/><Relationship Id="rId29" Type="http://schemas.openxmlformats.org/officeDocument/2006/relationships/image" Target="../media/image191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2.png"/><Relationship Id="rId3" Type="http://schemas.openxmlformats.org/officeDocument/2006/relationships/image" Target="../media/image193.png"/><Relationship Id="rId4" Type="http://schemas.openxmlformats.org/officeDocument/2006/relationships/image" Target="../media/image194.png"/><Relationship Id="rId5" Type="http://schemas.openxmlformats.org/officeDocument/2006/relationships/image" Target="../media/image195.png"/><Relationship Id="rId6" Type="http://schemas.openxmlformats.org/officeDocument/2006/relationships/image" Target="../media/image196.png"/><Relationship Id="rId7" Type="http://schemas.openxmlformats.org/officeDocument/2006/relationships/image" Target="../media/image197.png"/><Relationship Id="rId8" Type="http://schemas.openxmlformats.org/officeDocument/2006/relationships/image" Target="../media/image198.png"/><Relationship Id="rId9" Type="http://schemas.openxmlformats.org/officeDocument/2006/relationships/image" Target="../media/image199.png"/><Relationship Id="rId10" Type="http://schemas.openxmlformats.org/officeDocument/2006/relationships/image" Target="../media/image200.png"/><Relationship Id="rId11" Type="http://schemas.openxmlformats.org/officeDocument/2006/relationships/image" Target="../media/image201.png"/><Relationship Id="rId12" Type="http://schemas.openxmlformats.org/officeDocument/2006/relationships/image" Target="../media/image202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3.png"/><Relationship Id="rId3" Type="http://schemas.openxmlformats.org/officeDocument/2006/relationships/image" Target="../media/image204.png"/><Relationship Id="rId4" Type="http://schemas.openxmlformats.org/officeDocument/2006/relationships/image" Target="../media/image205.png"/><Relationship Id="rId5" Type="http://schemas.openxmlformats.org/officeDocument/2006/relationships/image" Target="../media/image206.png"/><Relationship Id="rId6" Type="http://schemas.openxmlformats.org/officeDocument/2006/relationships/image" Target="../media/image207.png"/><Relationship Id="rId7" Type="http://schemas.openxmlformats.org/officeDocument/2006/relationships/image" Target="../media/image208.png"/><Relationship Id="rId8" Type="http://schemas.openxmlformats.org/officeDocument/2006/relationships/image" Target="../media/image209.png"/><Relationship Id="rId9" Type="http://schemas.openxmlformats.org/officeDocument/2006/relationships/image" Target="../media/image210.png"/><Relationship Id="rId10" Type="http://schemas.openxmlformats.org/officeDocument/2006/relationships/image" Target="../media/image211.png"/><Relationship Id="rId11" Type="http://schemas.openxmlformats.org/officeDocument/2006/relationships/image" Target="../media/image212.png"/><Relationship Id="rId12" Type="http://schemas.openxmlformats.org/officeDocument/2006/relationships/image" Target="../media/image213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4.png"/><Relationship Id="rId3" Type="http://schemas.openxmlformats.org/officeDocument/2006/relationships/image" Target="../media/image215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6.png"/><Relationship Id="rId3" Type="http://schemas.openxmlformats.org/officeDocument/2006/relationships/image" Target="../media/image217.png"/><Relationship Id="rId4" Type="http://schemas.openxmlformats.org/officeDocument/2006/relationships/image" Target="../media/image218.png"/><Relationship Id="rId5" Type="http://schemas.openxmlformats.org/officeDocument/2006/relationships/image" Target="../media/image219.png"/><Relationship Id="rId6" Type="http://schemas.openxmlformats.org/officeDocument/2006/relationships/image" Target="../media/image220.png"/><Relationship Id="rId7" Type="http://schemas.openxmlformats.org/officeDocument/2006/relationships/image" Target="../media/image221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2.png"/><Relationship Id="rId3" Type="http://schemas.openxmlformats.org/officeDocument/2006/relationships/image" Target="../media/image223.png"/><Relationship Id="rId4" Type="http://schemas.openxmlformats.org/officeDocument/2006/relationships/image" Target="../media/image224.png"/><Relationship Id="rId5" Type="http://schemas.openxmlformats.org/officeDocument/2006/relationships/image" Target="../media/image225.png"/><Relationship Id="rId6" Type="http://schemas.openxmlformats.org/officeDocument/2006/relationships/image" Target="../media/image226.png"/><Relationship Id="rId7" Type="http://schemas.openxmlformats.org/officeDocument/2006/relationships/image" Target="../media/image227.png"/><Relationship Id="rId8" Type="http://schemas.openxmlformats.org/officeDocument/2006/relationships/image" Target="../media/image228.png"/><Relationship Id="rId9" Type="http://schemas.openxmlformats.org/officeDocument/2006/relationships/image" Target="../media/image229.png"/><Relationship Id="rId10" Type="http://schemas.openxmlformats.org/officeDocument/2006/relationships/image" Target="../media/image230.png"/><Relationship Id="rId11" Type="http://schemas.openxmlformats.org/officeDocument/2006/relationships/image" Target="../media/image231.png"/><Relationship Id="rId12" Type="http://schemas.openxmlformats.org/officeDocument/2006/relationships/image" Target="../media/image232.png"/><Relationship Id="rId13" Type="http://schemas.openxmlformats.org/officeDocument/2006/relationships/image" Target="../media/image233.png"/><Relationship Id="rId14" Type="http://schemas.openxmlformats.org/officeDocument/2006/relationships/image" Target="../media/image234.png"/><Relationship Id="rId15" Type="http://schemas.openxmlformats.org/officeDocument/2006/relationships/image" Target="../media/image235.png"/><Relationship Id="rId16" Type="http://schemas.openxmlformats.org/officeDocument/2006/relationships/image" Target="../media/image236.png"/><Relationship Id="rId17" Type="http://schemas.openxmlformats.org/officeDocument/2006/relationships/image" Target="../media/image237.png"/><Relationship Id="rId18" Type="http://schemas.openxmlformats.org/officeDocument/2006/relationships/image" Target="../media/image238.png"/><Relationship Id="rId19" Type="http://schemas.openxmlformats.org/officeDocument/2006/relationships/image" Target="../media/image239.png"/><Relationship Id="rId20" Type="http://schemas.openxmlformats.org/officeDocument/2006/relationships/image" Target="../media/image240.png"/><Relationship Id="rId21" Type="http://schemas.openxmlformats.org/officeDocument/2006/relationships/image" Target="../media/image241.png"/><Relationship Id="rId22" Type="http://schemas.openxmlformats.org/officeDocument/2006/relationships/image" Target="../media/image242.png"/><Relationship Id="rId23" Type="http://schemas.openxmlformats.org/officeDocument/2006/relationships/image" Target="../media/image243.png"/><Relationship Id="rId24" Type="http://schemas.openxmlformats.org/officeDocument/2006/relationships/image" Target="../media/image244.png"/><Relationship Id="rId25" Type="http://schemas.openxmlformats.org/officeDocument/2006/relationships/image" Target="../media/image245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2.png"/><Relationship Id="rId3" Type="http://schemas.openxmlformats.org/officeDocument/2006/relationships/image" Target="../media/image223.png"/><Relationship Id="rId4" Type="http://schemas.openxmlformats.org/officeDocument/2006/relationships/image" Target="../media/image246.png"/><Relationship Id="rId5" Type="http://schemas.openxmlformats.org/officeDocument/2006/relationships/image" Target="../media/image247.png"/><Relationship Id="rId6" Type="http://schemas.openxmlformats.org/officeDocument/2006/relationships/image" Target="../media/image226.png"/><Relationship Id="rId7" Type="http://schemas.openxmlformats.org/officeDocument/2006/relationships/image" Target="../media/image227.png"/><Relationship Id="rId8" Type="http://schemas.openxmlformats.org/officeDocument/2006/relationships/image" Target="../media/image228.png"/><Relationship Id="rId9" Type="http://schemas.openxmlformats.org/officeDocument/2006/relationships/image" Target="../media/image229.png"/><Relationship Id="rId10" Type="http://schemas.openxmlformats.org/officeDocument/2006/relationships/image" Target="../media/image230.png"/><Relationship Id="rId11" Type="http://schemas.openxmlformats.org/officeDocument/2006/relationships/image" Target="../media/image248.png"/><Relationship Id="rId12" Type="http://schemas.openxmlformats.org/officeDocument/2006/relationships/image" Target="../media/image232.png"/><Relationship Id="rId13" Type="http://schemas.openxmlformats.org/officeDocument/2006/relationships/image" Target="../media/image233.png"/><Relationship Id="rId14" Type="http://schemas.openxmlformats.org/officeDocument/2006/relationships/image" Target="../media/image234.png"/><Relationship Id="rId15" Type="http://schemas.openxmlformats.org/officeDocument/2006/relationships/image" Target="../media/image235.png"/><Relationship Id="rId16" Type="http://schemas.openxmlformats.org/officeDocument/2006/relationships/image" Target="../media/image249.png"/><Relationship Id="rId17" Type="http://schemas.openxmlformats.org/officeDocument/2006/relationships/image" Target="../media/image250.png"/><Relationship Id="rId18" Type="http://schemas.openxmlformats.org/officeDocument/2006/relationships/image" Target="../media/image238.png"/><Relationship Id="rId19" Type="http://schemas.openxmlformats.org/officeDocument/2006/relationships/image" Target="../media/image239.png"/><Relationship Id="rId20" Type="http://schemas.openxmlformats.org/officeDocument/2006/relationships/image" Target="../media/image242.png"/><Relationship Id="rId21" Type="http://schemas.openxmlformats.org/officeDocument/2006/relationships/image" Target="../media/image251.png"/><Relationship Id="rId22" Type="http://schemas.openxmlformats.org/officeDocument/2006/relationships/image" Target="../media/image252.png"/><Relationship Id="rId23" Type="http://schemas.openxmlformats.org/officeDocument/2006/relationships/image" Target="../media/image243.png"/><Relationship Id="rId24" Type="http://schemas.openxmlformats.org/officeDocument/2006/relationships/image" Target="../media/image253.png"/><Relationship Id="rId25" Type="http://schemas.openxmlformats.org/officeDocument/2006/relationships/image" Target="../media/image254.png"/><Relationship Id="rId26" Type="http://schemas.openxmlformats.org/officeDocument/2006/relationships/image" Target="../media/image255.png"/><Relationship Id="rId27" Type="http://schemas.openxmlformats.org/officeDocument/2006/relationships/image" Target="../media/image256.png"/><Relationship Id="rId28" Type="http://schemas.openxmlformats.org/officeDocument/2006/relationships/image" Target="../media/image257.png"/><Relationship Id="rId29" Type="http://schemas.openxmlformats.org/officeDocument/2006/relationships/image" Target="../media/image258.png"/><Relationship Id="rId30" Type="http://schemas.openxmlformats.org/officeDocument/2006/relationships/image" Target="../media/image259.png"/><Relationship Id="rId31" Type="http://schemas.openxmlformats.org/officeDocument/2006/relationships/image" Target="../media/image260.png"/><Relationship Id="rId32" Type="http://schemas.openxmlformats.org/officeDocument/2006/relationships/image" Target="../media/image261.png"/><Relationship Id="rId33" Type="http://schemas.openxmlformats.org/officeDocument/2006/relationships/image" Target="../media/image262.png"/><Relationship Id="rId34" Type="http://schemas.openxmlformats.org/officeDocument/2006/relationships/image" Target="../media/image263.png"/><Relationship Id="rId35" Type="http://schemas.openxmlformats.org/officeDocument/2006/relationships/image" Target="../media/image264.png"/><Relationship Id="rId36" Type="http://schemas.openxmlformats.org/officeDocument/2006/relationships/image" Target="../media/image265.png"/><Relationship Id="rId37" Type="http://schemas.openxmlformats.org/officeDocument/2006/relationships/image" Target="../media/image266.png"/><Relationship Id="rId38" Type="http://schemas.openxmlformats.org/officeDocument/2006/relationships/image" Target="../media/image267.png"/><Relationship Id="rId39" Type="http://schemas.openxmlformats.org/officeDocument/2006/relationships/image" Target="../media/image268.png"/><Relationship Id="rId40" Type="http://schemas.openxmlformats.org/officeDocument/2006/relationships/image" Target="../media/image269.png"/><Relationship Id="rId41" Type="http://schemas.openxmlformats.org/officeDocument/2006/relationships/image" Target="../media/image270.png"/><Relationship Id="rId42" Type="http://schemas.openxmlformats.org/officeDocument/2006/relationships/image" Target="../media/image271.png"/><Relationship Id="rId43" Type="http://schemas.openxmlformats.org/officeDocument/2006/relationships/image" Target="../media/image272.png"/><Relationship Id="rId44" Type="http://schemas.openxmlformats.org/officeDocument/2006/relationships/image" Target="../media/image273.png"/><Relationship Id="rId45" Type="http://schemas.openxmlformats.org/officeDocument/2006/relationships/image" Target="../media/image274.png"/><Relationship Id="rId46" Type="http://schemas.openxmlformats.org/officeDocument/2006/relationships/image" Target="../media/image275.png"/><Relationship Id="rId47" Type="http://schemas.openxmlformats.org/officeDocument/2006/relationships/image" Target="../media/image276.png"/><Relationship Id="rId48" Type="http://schemas.openxmlformats.org/officeDocument/2006/relationships/image" Target="../media/image277.png"/><Relationship Id="rId49" Type="http://schemas.openxmlformats.org/officeDocument/2006/relationships/image" Target="../media/image278.png"/><Relationship Id="rId50" Type="http://schemas.openxmlformats.org/officeDocument/2006/relationships/image" Target="../media/image279.png"/><Relationship Id="rId51" Type="http://schemas.openxmlformats.org/officeDocument/2006/relationships/image" Target="../media/image280.png"/><Relationship Id="rId52" Type="http://schemas.openxmlformats.org/officeDocument/2006/relationships/image" Target="../media/image281.png"/><Relationship Id="rId53" Type="http://schemas.openxmlformats.org/officeDocument/2006/relationships/image" Target="../media/image282.png"/><Relationship Id="rId54" Type="http://schemas.openxmlformats.org/officeDocument/2006/relationships/image" Target="../media/image283.png"/><Relationship Id="rId55" Type="http://schemas.openxmlformats.org/officeDocument/2006/relationships/image" Target="../media/image284.png"/><Relationship Id="rId56" Type="http://schemas.openxmlformats.org/officeDocument/2006/relationships/image" Target="../media/image285.png"/><Relationship Id="rId57" Type="http://schemas.openxmlformats.org/officeDocument/2006/relationships/image" Target="../media/image286.png"/><Relationship Id="rId58" Type="http://schemas.openxmlformats.org/officeDocument/2006/relationships/image" Target="../media/image287.png"/><Relationship Id="rId59" Type="http://schemas.openxmlformats.org/officeDocument/2006/relationships/image" Target="../media/image288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9.png"/><Relationship Id="rId3" Type="http://schemas.openxmlformats.org/officeDocument/2006/relationships/image" Target="../media/image222.png"/><Relationship Id="rId4" Type="http://schemas.openxmlformats.org/officeDocument/2006/relationships/image" Target="../media/image223.png"/><Relationship Id="rId5" Type="http://schemas.openxmlformats.org/officeDocument/2006/relationships/image" Target="../media/image290.png"/><Relationship Id="rId6" Type="http://schemas.openxmlformats.org/officeDocument/2006/relationships/image" Target="../media/image291.png"/><Relationship Id="rId7" Type="http://schemas.openxmlformats.org/officeDocument/2006/relationships/image" Target="../media/image226.png"/><Relationship Id="rId8" Type="http://schemas.openxmlformats.org/officeDocument/2006/relationships/image" Target="../media/image227.png"/><Relationship Id="rId9" Type="http://schemas.openxmlformats.org/officeDocument/2006/relationships/image" Target="../media/image228.png"/><Relationship Id="rId10" Type="http://schemas.openxmlformats.org/officeDocument/2006/relationships/image" Target="../media/image229.png"/><Relationship Id="rId11" Type="http://schemas.openxmlformats.org/officeDocument/2006/relationships/image" Target="../media/image292.png"/><Relationship Id="rId12" Type="http://schemas.openxmlformats.org/officeDocument/2006/relationships/image" Target="../media/image293.png"/><Relationship Id="rId13" Type="http://schemas.openxmlformats.org/officeDocument/2006/relationships/image" Target="../media/image232.png"/><Relationship Id="rId14" Type="http://schemas.openxmlformats.org/officeDocument/2006/relationships/image" Target="../media/image233.png"/><Relationship Id="rId15" Type="http://schemas.openxmlformats.org/officeDocument/2006/relationships/image" Target="../media/image234.png"/><Relationship Id="rId16" Type="http://schemas.openxmlformats.org/officeDocument/2006/relationships/image" Target="../media/image235.png"/><Relationship Id="rId17" Type="http://schemas.openxmlformats.org/officeDocument/2006/relationships/image" Target="../media/image294.png"/><Relationship Id="rId18" Type="http://schemas.openxmlformats.org/officeDocument/2006/relationships/image" Target="../media/image295.png"/><Relationship Id="rId19" Type="http://schemas.openxmlformats.org/officeDocument/2006/relationships/image" Target="../media/image238.png"/><Relationship Id="rId20" Type="http://schemas.openxmlformats.org/officeDocument/2006/relationships/image" Target="../media/image239.png"/><Relationship Id="rId21" Type="http://schemas.openxmlformats.org/officeDocument/2006/relationships/image" Target="../media/image272.png"/><Relationship Id="rId22" Type="http://schemas.openxmlformats.org/officeDocument/2006/relationships/image" Target="../media/image296.png"/><Relationship Id="rId23" Type="http://schemas.openxmlformats.org/officeDocument/2006/relationships/image" Target="../media/image297.png"/><Relationship Id="rId24" Type="http://schemas.openxmlformats.org/officeDocument/2006/relationships/image" Target="../media/image243.png"/><Relationship Id="rId25" Type="http://schemas.openxmlformats.org/officeDocument/2006/relationships/image" Target="../media/image298.png"/><Relationship Id="rId26" Type="http://schemas.openxmlformats.org/officeDocument/2006/relationships/image" Target="../media/image299.png"/><Relationship Id="rId27" Type="http://schemas.openxmlformats.org/officeDocument/2006/relationships/image" Target="../media/image300.png"/><Relationship Id="rId28" Type="http://schemas.openxmlformats.org/officeDocument/2006/relationships/image" Target="../media/image301.png"/><Relationship Id="rId29" Type="http://schemas.openxmlformats.org/officeDocument/2006/relationships/image" Target="../media/image302.png"/><Relationship Id="rId30" Type="http://schemas.openxmlformats.org/officeDocument/2006/relationships/image" Target="../media/image303.png"/><Relationship Id="rId31" Type="http://schemas.openxmlformats.org/officeDocument/2006/relationships/image" Target="../media/image304.png"/><Relationship Id="rId32" Type="http://schemas.openxmlformats.org/officeDocument/2006/relationships/image" Target="../media/image305.png"/><Relationship Id="rId33" Type="http://schemas.openxmlformats.org/officeDocument/2006/relationships/image" Target="../media/image306.png"/><Relationship Id="rId34" Type="http://schemas.openxmlformats.org/officeDocument/2006/relationships/image" Target="../media/image307.png"/><Relationship Id="rId35" Type="http://schemas.openxmlformats.org/officeDocument/2006/relationships/image" Target="../media/image253.png"/><Relationship Id="rId36" Type="http://schemas.openxmlformats.org/officeDocument/2006/relationships/image" Target="../media/image308.png"/><Relationship Id="rId37" Type="http://schemas.openxmlformats.org/officeDocument/2006/relationships/image" Target="../media/image309.png"/><Relationship Id="rId38" Type="http://schemas.openxmlformats.org/officeDocument/2006/relationships/image" Target="../media/image310.png"/><Relationship Id="rId39" Type="http://schemas.openxmlformats.org/officeDocument/2006/relationships/image" Target="../media/image257.png"/><Relationship Id="rId40" Type="http://schemas.openxmlformats.org/officeDocument/2006/relationships/image" Target="../media/image258.png"/><Relationship Id="rId41" Type="http://schemas.openxmlformats.org/officeDocument/2006/relationships/image" Target="../media/image311.png"/><Relationship Id="rId42" Type="http://schemas.openxmlformats.org/officeDocument/2006/relationships/image" Target="../media/image312.png"/><Relationship Id="rId43" Type="http://schemas.openxmlformats.org/officeDocument/2006/relationships/image" Target="../media/image261.png"/><Relationship Id="rId44" Type="http://schemas.openxmlformats.org/officeDocument/2006/relationships/image" Target="../media/image313.png"/><Relationship Id="rId45" Type="http://schemas.openxmlformats.org/officeDocument/2006/relationships/image" Target="../media/image263.png"/><Relationship Id="rId46" Type="http://schemas.openxmlformats.org/officeDocument/2006/relationships/image" Target="../media/image264.png"/><Relationship Id="rId47" Type="http://schemas.openxmlformats.org/officeDocument/2006/relationships/image" Target="../media/image265.png"/><Relationship Id="rId48" Type="http://schemas.openxmlformats.org/officeDocument/2006/relationships/image" Target="../media/image314.png"/><Relationship Id="rId49" Type="http://schemas.openxmlformats.org/officeDocument/2006/relationships/image" Target="../media/image315.png"/><Relationship Id="rId50" Type="http://schemas.openxmlformats.org/officeDocument/2006/relationships/image" Target="../media/image268.png"/><Relationship Id="rId51" Type="http://schemas.openxmlformats.org/officeDocument/2006/relationships/image" Target="../media/image269.png"/><Relationship Id="rId52" Type="http://schemas.openxmlformats.org/officeDocument/2006/relationships/image" Target="../media/image316.png"/><Relationship Id="rId53" Type="http://schemas.openxmlformats.org/officeDocument/2006/relationships/image" Target="../media/image271.png"/><Relationship Id="rId54" Type="http://schemas.openxmlformats.org/officeDocument/2006/relationships/image" Target="../media/image317.png"/><Relationship Id="rId55" Type="http://schemas.openxmlformats.org/officeDocument/2006/relationships/image" Target="../media/image273.png"/><Relationship Id="rId56" Type="http://schemas.openxmlformats.org/officeDocument/2006/relationships/image" Target="../media/image274.png"/><Relationship Id="rId57" Type="http://schemas.openxmlformats.org/officeDocument/2006/relationships/image" Target="../media/image275.png"/><Relationship Id="rId58" Type="http://schemas.openxmlformats.org/officeDocument/2006/relationships/image" Target="../media/image276.png"/><Relationship Id="rId59" Type="http://schemas.openxmlformats.org/officeDocument/2006/relationships/image" Target="../media/image277.png"/><Relationship Id="rId60" Type="http://schemas.openxmlformats.org/officeDocument/2006/relationships/image" Target="../media/image278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8.png"/><Relationship Id="rId3" Type="http://schemas.openxmlformats.org/officeDocument/2006/relationships/image" Target="../media/image319.png"/><Relationship Id="rId4" Type="http://schemas.openxmlformats.org/officeDocument/2006/relationships/image" Target="../media/image320.png"/><Relationship Id="rId5" Type="http://schemas.openxmlformats.org/officeDocument/2006/relationships/image" Target="../media/image321.png"/><Relationship Id="rId6" Type="http://schemas.openxmlformats.org/officeDocument/2006/relationships/image" Target="../media/image322.png"/><Relationship Id="rId7" Type="http://schemas.openxmlformats.org/officeDocument/2006/relationships/image" Target="../media/image323.png"/><Relationship Id="rId8" Type="http://schemas.openxmlformats.org/officeDocument/2006/relationships/image" Target="../media/image222.png"/><Relationship Id="rId9" Type="http://schemas.openxmlformats.org/officeDocument/2006/relationships/image" Target="../media/image324.png"/><Relationship Id="rId10" Type="http://schemas.openxmlformats.org/officeDocument/2006/relationships/image" Target="../media/image325.png"/><Relationship Id="rId11" Type="http://schemas.openxmlformats.org/officeDocument/2006/relationships/image" Target="../media/image326.png"/><Relationship Id="rId12" Type="http://schemas.openxmlformats.org/officeDocument/2006/relationships/image" Target="../media/image327.png"/><Relationship Id="rId13" Type="http://schemas.openxmlformats.org/officeDocument/2006/relationships/image" Target="../media/image328.png"/><Relationship Id="rId14" Type="http://schemas.openxmlformats.org/officeDocument/2006/relationships/image" Target="../media/image228.png"/><Relationship Id="rId15" Type="http://schemas.openxmlformats.org/officeDocument/2006/relationships/image" Target="../media/image329.png"/><Relationship Id="rId16" Type="http://schemas.openxmlformats.org/officeDocument/2006/relationships/image" Target="../media/image330.png"/><Relationship Id="rId17" Type="http://schemas.openxmlformats.org/officeDocument/2006/relationships/image" Target="../media/image331.png"/><Relationship Id="rId18" Type="http://schemas.openxmlformats.org/officeDocument/2006/relationships/image" Target="../media/image332.png"/><Relationship Id="rId19" Type="http://schemas.openxmlformats.org/officeDocument/2006/relationships/image" Target="../media/image333.png"/><Relationship Id="rId20" Type="http://schemas.openxmlformats.org/officeDocument/2006/relationships/image" Target="../media/image234.png"/><Relationship Id="rId21" Type="http://schemas.openxmlformats.org/officeDocument/2006/relationships/image" Target="../media/image334.png"/><Relationship Id="rId22" Type="http://schemas.openxmlformats.org/officeDocument/2006/relationships/image" Target="../media/image335.png"/><Relationship Id="rId23" Type="http://schemas.openxmlformats.org/officeDocument/2006/relationships/image" Target="../media/image336.png"/><Relationship Id="rId24" Type="http://schemas.openxmlformats.org/officeDocument/2006/relationships/image" Target="../media/image337.png"/><Relationship Id="rId25" Type="http://schemas.openxmlformats.org/officeDocument/2006/relationships/image" Target="../media/image338.png"/><Relationship Id="rId26" Type="http://schemas.openxmlformats.org/officeDocument/2006/relationships/image" Target="../media/image339.png"/><Relationship Id="rId27" Type="http://schemas.openxmlformats.org/officeDocument/2006/relationships/image" Target="../media/image340.png"/><Relationship Id="rId28" Type="http://schemas.openxmlformats.org/officeDocument/2006/relationships/image" Target="../media/image298.png"/><Relationship Id="rId29" Type="http://schemas.openxmlformats.org/officeDocument/2006/relationships/image" Target="../media/image341.png"/><Relationship Id="rId30" Type="http://schemas.openxmlformats.org/officeDocument/2006/relationships/image" Target="../media/image342.png"/><Relationship Id="rId31" Type="http://schemas.openxmlformats.org/officeDocument/2006/relationships/image" Target="../media/image343.png"/><Relationship Id="rId32" Type="http://schemas.openxmlformats.org/officeDocument/2006/relationships/image" Target="../media/image303.png"/><Relationship Id="rId33" Type="http://schemas.openxmlformats.org/officeDocument/2006/relationships/image" Target="../media/image344.png"/><Relationship Id="rId34" Type="http://schemas.openxmlformats.org/officeDocument/2006/relationships/image" Target="../media/image345.png"/><Relationship Id="rId35" Type="http://schemas.openxmlformats.org/officeDocument/2006/relationships/image" Target="../media/image346.png"/><Relationship Id="rId36" Type="http://schemas.openxmlformats.org/officeDocument/2006/relationships/image" Target="../media/image347.png"/><Relationship Id="rId37" Type="http://schemas.openxmlformats.org/officeDocument/2006/relationships/image" Target="../media/image253.png"/><Relationship Id="rId38" Type="http://schemas.openxmlformats.org/officeDocument/2006/relationships/image" Target="../media/image348.png"/><Relationship Id="rId39" Type="http://schemas.openxmlformats.org/officeDocument/2006/relationships/image" Target="../media/image349.png"/><Relationship Id="rId40" Type="http://schemas.openxmlformats.org/officeDocument/2006/relationships/image" Target="../media/image350.png"/><Relationship Id="rId41" Type="http://schemas.openxmlformats.org/officeDocument/2006/relationships/image" Target="../media/image257.png"/><Relationship Id="rId42" Type="http://schemas.openxmlformats.org/officeDocument/2006/relationships/image" Target="../media/image351.png"/><Relationship Id="rId43" Type="http://schemas.openxmlformats.org/officeDocument/2006/relationships/image" Target="../media/image352.png"/><Relationship Id="rId44" Type="http://schemas.openxmlformats.org/officeDocument/2006/relationships/image" Target="../media/image353.png"/><Relationship Id="rId45" Type="http://schemas.openxmlformats.org/officeDocument/2006/relationships/image" Target="../media/image354.png"/><Relationship Id="rId46" Type="http://schemas.openxmlformats.org/officeDocument/2006/relationships/image" Target="../media/image355.png"/><Relationship Id="rId47" Type="http://schemas.openxmlformats.org/officeDocument/2006/relationships/image" Target="../media/image356.png"/><Relationship Id="rId48" Type="http://schemas.openxmlformats.org/officeDocument/2006/relationships/image" Target="../media/image357.png"/><Relationship Id="rId49" Type="http://schemas.openxmlformats.org/officeDocument/2006/relationships/image" Target="../media/image358.png"/><Relationship Id="rId50" Type="http://schemas.openxmlformats.org/officeDocument/2006/relationships/image" Target="../media/image359.png"/><Relationship Id="rId51" Type="http://schemas.openxmlformats.org/officeDocument/2006/relationships/image" Target="../media/image360.png"/><Relationship Id="rId52" Type="http://schemas.openxmlformats.org/officeDocument/2006/relationships/image" Target="../media/image361.png"/><Relationship Id="rId53" Type="http://schemas.openxmlformats.org/officeDocument/2006/relationships/image" Target="../media/image362.png"/><Relationship Id="rId54" Type="http://schemas.openxmlformats.org/officeDocument/2006/relationships/image" Target="../media/image363.png"/><Relationship Id="rId55" Type="http://schemas.openxmlformats.org/officeDocument/2006/relationships/image" Target="../media/image263.png"/><Relationship Id="rId56" Type="http://schemas.openxmlformats.org/officeDocument/2006/relationships/image" Target="../media/image364.png"/><Relationship Id="rId57" Type="http://schemas.openxmlformats.org/officeDocument/2006/relationships/image" Target="../media/image274.png"/><Relationship Id="rId58" Type="http://schemas.openxmlformats.org/officeDocument/2006/relationships/image" Target="../media/image275.png"/><Relationship Id="rId59" Type="http://schemas.openxmlformats.org/officeDocument/2006/relationships/image" Target="../media/image276.png"/><Relationship Id="rId60" Type="http://schemas.openxmlformats.org/officeDocument/2006/relationships/image" Target="../media/image277.png"/><Relationship Id="rId61" Type="http://schemas.openxmlformats.org/officeDocument/2006/relationships/image" Target="../media/image278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5.jpg"/><Relationship Id="rId3" Type="http://schemas.openxmlformats.org/officeDocument/2006/relationships/image" Target="../media/image366.png"/><Relationship Id="rId4" Type="http://schemas.openxmlformats.org/officeDocument/2006/relationships/image" Target="../media/image367.jpg"/><Relationship Id="rId5" Type="http://schemas.openxmlformats.org/officeDocument/2006/relationships/image" Target="../media/image368.png"/><Relationship Id="rId6" Type="http://schemas.openxmlformats.org/officeDocument/2006/relationships/image" Target="../media/image369.png"/><Relationship Id="rId7" Type="http://schemas.openxmlformats.org/officeDocument/2006/relationships/image" Target="../media/image370.png"/><Relationship Id="rId8" Type="http://schemas.openxmlformats.org/officeDocument/2006/relationships/image" Target="../media/image371.jpg"/><Relationship Id="rId9" Type="http://schemas.openxmlformats.org/officeDocument/2006/relationships/image" Target="../media/image372.png"/><Relationship Id="rId10" Type="http://schemas.openxmlformats.org/officeDocument/2006/relationships/image" Target="../media/image373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4.png"/><Relationship Id="rId3" Type="http://schemas.openxmlformats.org/officeDocument/2006/relationships/image" Target="../media/image375.png"/><Relationship Id="rId4" Type="http://schemas.openxmlformats.org/officeDocument/2006/relationships/image" Target="../media/image376.png"/><Relationship Id="rId5" Type="http://schemas.openxmlformats.org/officeDocument/2006/relationships/image" Target="../media/image377.png"/><Relationship Id="rId6" Type="http://schemas.openxmlformats.org/officeDocument/2006/relationships/image" Target="../media/image378.png"/><Relationship Id="rId7" Type="http://schemas.openxmlformats.org/officeDocument/2006/relationships/image" Target="../media/image379.png"/><Relationship Id="rId8" Type="http://schemas.openxmlformats.org/officeDocument/2006/relationships/image" Target="../media/image380.png"/><Relationship Id="rId9" Type="http://schemas.openxmlformats.org/officeDocument/2006/relationships/image" Target="../media/image381.png"/><Relationship Id="rId10" Type="http://schemas.openxmlformats.org/officeDocument/2006/relationships/image" Target="../media/image382.png"/><Relationship Id="rId11" Type="http://schemas.openxmlformats.org/officeDocument/2006/relationships/image" Target="../media/image383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4.png"/><Relationship Id="rId3" Type="http://schemas.openxmlformats.org/officeDocument/2006/relationships/image" Target="../media/image385.png"/><Relationship Id="rId4" Type="http://schemas.openxmlformats.org/officeDocument/2006/relationships/image" Target="../media/image386.png"/><Relationship Id="rId5" Type="http://schemas.openxmlformats.org/officeDocument/2006/relationships/image" Target="../media/image387.png"/><Relationship Id="rId6" Type="http://schemas.openxmlformats.org/officeDocument/2006/relationships/image" Target="../media/image388.png"/><Relationship Id="rId7" Type="http://schemas.openxmlformats.org/officeDocument/2006/relationships/image" Target="../media/image389.png"/><Relationship Id="rId8" Type="http://schemas.openxmlformats.org/officeDocument/2006/relationships/image" Target="../media/image390.png"/><Relationship Id="rId9" Type="http://schemas.openxmlformats.org/officeDocument/2006/relationships/image" Target="../media/image391.png"/><Relationship Id="rId10" Type="http://schemas.openxmlformats.org/officeDocument/2006/relationships/image" Target="../media/image392.png"/><Relationship Id="rId11" Type="http://schemas.openxmlformats.org/officeDocument/2006/relationships/image" Target="../media/image393.png"/><Relationship Id="rId12" Type="http://schemas.openxmlformats.org/officeDocument/2006/relationships/image" Target="../media/image394.png"/><Relationship Id="rId13" Type="http://schemas.openxmlformats.org/officeDocument/2006/relationships/image" Target="../media/image395.png"/><Relationship Id="rId14" Type="http://schemas.openxmlformats.org/officeDocument/2006/relationships/image" Target="../media/image396.png"/><Relationship Id="rId15" Type="http://schemas.openxmlformats.org/officeDocument/2006/relationships/image" Target="../media/image397.png"/><Relationship Id="rId16" Type="http://schemas.openxmlformats.org/officeDocument/2006/relationships/image" Target="../media/image398.png"/><Relationship Id="rId17" Type="http://schemas.openxmlformats.org/officeDocument/2006/relationships/image" Target="../media/image399.png"/><Relationship Id="rId18" Type="http://schemas.openxmlformats.org/officeDocument/2006/relationships/image" Target="../media/image400.png"/><Relationship Id="rId19" Type="http://schemas.openxmlformats.org/officeDocument/2006/relationships/image" Target="../media/image401.png"/><Relationship Id="rId20" Type="http://schemas.openxmlformats.org/officeDocument/2006/relationships/image" Target="../media/image402.png"/><Relationship Id="rId21" Type="http://schemas.openxmlformats.org/officeDocument/2006/relationships/image" Target="../media/image403.png"/><Relationship Id="rId22" Type="http://schemas.openxmlformats.org/officeDocument/2006/relationships/image" Target="../media/image404.png"/><Relationship Id="rId23" Type="http://schemas.openxmlformats.org/officeDocument/2006/relationships/image" Target="../media/image405.png"/><Relationship Id="rId24" Type="http://schemas.openxmlformats.org/officeDocument/2006/relationships/image" Target="../media/image406.png"/><Relationship Id="rId25" Type="http://schemas.openxmlformats.org/officeDocument/2006/relationships/image" Target="../media/image407.png"/><Relationship Id="rId26" Type="http://schemas.openxmlformats.org/officeDocument/2006/relationships/image" Target="../media/image408.png"/><Relationship Id="rId27" Type="http://schemas.openxmlformats.org/officeDocument/2006/relationships/image" Target="../media/image409.png"/><Relationship Id="rId28" Type="http://schemas.openxmlformats.org/officeDocument/2006/relationships/image" Target="../media/image410.png"/><Relationship Id="rId29" Type="http://schemas.openxmlformats.org/officeDocument/2006/relationships/image" Target="../media/image411.png"/><Relationship Id="rId30" Type="http://schemas.openxmlformats.org/officeDocument/2006/relationships/image" Target="../media/image412.png"/><Relationship Id="rId31" Type="http://schemas.openxmlformats.org/officeDocument/2006/relationships/image" Target="../media/image413.png"/><Relationship Id="rId32" Type="http://schemas.openxmlformats.org/officeDocument/2006/relationships/image" Target="../media/image414.png"/><Relationship Id="rId33" Type="http://schemas.openxmlformats.org/officeDocument/2006/relationships/image" Target="../media/image415.png"/><Relationship Id="rId34" Type="http://schemas.openxmlformats.org/officeDocument/2006/relationships/image" Target="../media/image416.png"/><Relationship Id="rId35" Type="http://schemas.openxmlformats.org/officeDocument/2006/relationships/image" Target="../media/image417.png"/><Relationship Id="rId36" Type="http://schemas.openxmlformats.org/officeDocument/2006/relationships/image" Target="../media/image418.png"/><Relationship Id="rId37" Type="http://schemas.openxmlformats.org/officeDocument/2006/relationships/image" Target="../media/image419.png"/><Relationship Id="rId38" Type="http://schemas.openxmlformats.org/officeDocument/2006/relationships/image" Target="../media/image420.png"/><Relationship Id="rId39" Type="http://schemas.openxmlformats.org/officeDocument/2006/relationships/image" Target="../media/image421.png"/><Relationship Id="rId40" Type="http://schemas.openxmlformats.org/officeDocument/2006/relationships/image" Target="../media/image422.png"/><Relationship Id="rId41" Type="http://schemas.openxmlformats.org/officeDocument/2006/relationships/image" Target="../media/image423.png"/><Relationship Id="rId42" Type="http://schemas.openxmlformats.org/officeDocument/2006/relationships/image" Target="../media/image424.png"/><Relationship Id="rId43" Type="http://schemas.openxmlformats.org/officeDocument/2006/relationships/image" Target="../media/image425.png"/><Relationship Id="rId44" Type="http://schemas.openxmlformats.org/officeDocument/2006/relationships/image" Target="../media/image426.png"/><Relationship Id="rId45" Type="http://schemas.openxmlformats.org/officeDocument/2006/relationships/image" Target="../media/image427.png"/><Relationship Id="rId46" Type="http://schemas.openxmlformats.org/officeDocument/2006/relationships/image" Target="../media/image428.png"/><Relationship Id="rId47" Type="http://schemas.openxmlformats.org/officeDocument/2006/relationships/image" Target="../media/image429.png"/><Relationship Id="rId48" Type="http://schemas.openxmlformats.org/officeDocument/2006/relationships/image" Target="../media/image430.png"/><Relationship Id="rId49" Type="http://schemas.openxmlformats.org/officeDocument/2006/relationships/image" Target="../media/image431.png"/><Relationship Id="rId50" Type="http://schemas.openxmlformats.org/officeDocument/2006/relationships/image" Target="../media/image432.png"/><Relationship Id="rId51" Type="http://schemas.openxmlformats.org/officeDocument/2006/relationships/image" Target="../media/image433.png"/><Relationship Id="rId52" Type="http://schemas.openxmlformats.org/officeDocument/2006/relationships/image" Target="../media/image434.png"/><Relationship Id="rId53" Type="http://schemas.openxmlformats.org/officeDocument/2006/relationships/image" Target="../media/image435.png"/><Relationship Id="rId54" Type="http://schemas.openxmlformats.org/officeDocument/2006/relationships/image" Target="../media/image436.png"/><Relationship Id="rId55" Type="http://schemas.openxmlformats.org/officeDocument/2006/relationships/image" Target="../media/image437.png"/><Relationship Id="rId56" Type="http://schemas.openxmlformats.org/officeDocument/2006/relationships/image" Target="../media/image438.png"/><Relationship Id="rId57" Type="http://schemas.openxmlformats.org/officeDocument/2006/relationships/image" Target="../media/image439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440.jpg"/><Relationship Id="rId5" Type="http://schemas.openxmlformats.org/officeDocument/2006/relationships/image" Target="../media/image441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jp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2.png"/><Relationship Id="rId3" Type="http://schemas.openxmlformats.org/officeDocument/2006/relationships/image" Target="../media/image443.png"/><Relationship Id="rId4" Type="http://schemas.openxmlformats.org/officeDocument/2006/relationships/image" Target="../media/image444.png"/><Relationship Id="rId5" Type="http://schemas.openxmlformats.org/officeDocument/2006/relationships/image" Target="../media/image445.png"/><Relationship Id="rId6" Type="http://schemas.openxmlformats.org/officeDocument/2006/relationships/image" Target="../media/image446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darpa.mil/" TargetMode="External"/><Relationship Id="rId3" Type="http://schemas.openxmlformats.org/officeDocument/2006/relationships/image" Target="../media/image447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3" Type="http://schemas.openxmlformats.org/officeDocument/2006/relationships/image" Target="../media/image40.png"/><Relationship Id="rId14" Type="http://schemas.openxmlformats.org/officeDocument/2006/relationships/image" Target="../media/image41.png"/><Relationship Id="rId15" Type="http://schemas.openxmlformats.org/officeDocument/2006/relationships/image" Target="../media/image42.png"/><Relationship Id="rId16" Type="http://schemas.openxmlformats.org/officeDocument/2006/relationships/image" Target="../media/image43.png"/><Relationship Id="rId17" Type="http://schemas.openxmlformats.org/officeDocument/2006/relationships/image" Target="../media/image44.png"/><Relationship Id="rId18" Type="http://schemas.openxmlformats.org/officeDocument/2006/relationships/image" Target="../media/image45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50107" y="6589610"/>
            <a:ext cx="48907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7E7E7E"/>
                </a:solidFill>
                <a:latin typeface="Tahoma"/>
                <a:cs typeface="Tahoma"/>
              </a:rPr>
              <a:t>Distribution</a:t>
            </a:r>
            <a:r>
              <a:rPr dirty="0" sz="1100" spc="-5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7E7E7E"/>
                </a:solidFill>
                <a:latin typeface="Tahoma"/>
                <a:cs typeface="Tahoma"/>
              </a:rPr>
              <a:t>Statement</a:t>
            </a:r>
            <a:r>
              <a:rPr dirty="0" sz="1100" spc="-6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7E7E7E"/>
                </a:solidFill>
                <a:latin typeface="Tahoma"/>
                <a:cs typeface="Tahoma"/>
              </a:rPr>
              <a:t>‘A’</a:t>
            </a:r>
            <a:r>
              <a:rPr dirty="0" sz="1100" spc="-15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7E7E7E"/>
                </a:solidFill>
                <a:latin typeface="Tahoma"/>
                <a:cs typeface="Tahoma"/>
              </a:rPr>
              <a:t>(Approved</a:t>
            </a:r>
            <a:r>
              <a:rPr dirty="0" sz="1100" spc="-2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7E7E7E"/>
                </a:solidFill>
                <a:latin typeface="Tahoma"/>
                <a:cs typeface="Tahoma"/>
              </a:rPr>
              <a:t>for</a:t>
            </a:r>
            <a:r>
              <a:rPr dirty="0" sz="1100" spc="-25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7E7E7E"/>
                </a:solidFill>
                <a:latin typeface="Tahoma"/>
                <a:cs typeface="Tahoma"/>
              </a:rPr>
              <a:t>Public</a:t>
            </a:r>
            <a:r>
              <a:rPr dirty="0" sz="1100" spc="-2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7E7E7E"/>
                </a:solidFill>
                <a:latin typeface="Tahoma"/>
                <a:cs typeface="Tahoma"/>
              </a:rPr>
              <a:t>Release,</a:t>
            </a:r>
            <a:r>
              <a:rPr dirty="0" sz="1100" spc="-45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7E7E7E"/>
                </a:solidFill>
                <a:latin typeface="Tahoma"/>
                <a:cs typeface="Tahoma"/>
              </a:rPr>
              <a:t>Distribution</a:t>
            </a:r>
            <a:r>
              <a:rPr dirty="0" sz="1100" spc="-45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7E7E7E"/>
                </a:solidFill>
                <a:latin typeface="Tahoma"/>
                <a:cs typeface="Tahoma"/>
              </a:rPr>
              <a:t>Unlimited)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508254" y="1980438"/>
            <a:ext cx="11176000" cy="1905"/>
          </a:xfrm>
          <a:custGeom>
            <a:avLst/>
            <a:gdLst/>
            <a:ahLst/>
            <a:cxnLst/>
            <a:rect l="l" t="t" r="r" b="b"/>
            <a:pathLst>
              <a:path w="11176000" h="1905">
                <a:moveTo>
                  <a:pt x="0" y="0"/>
                </a:moveTo>
                <a:lnTo>
                  <a:pt x="11176000" y="1587"/>
                </a:lnTo>
              </a:path>
            </a:pathLst>
          </a:custGeom>
          <a:ln w="22225">
            <a:solidFill>
              <a:srgbClr val="0F5E9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0367" y="5207508"/>
            <a:ext cx="1723643" cy="95859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82307" y="1488006"/>
            <a:ext cx="861758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Preventing</a:t>
            </a:r>
            <a:r>
              <a:rPr dirty="0" spc="-90"/>
              <a:t> </a:t>
            </a:r>
            <a:r>
              <a:rPr dirty="0"/>
              <a:t>Strategic</a:t>
            </a:r>
            <a:r>
              <a:rPr dirty="0" spc="-85"/>
              <a:t> </a:t>
            </a:r>
            <a:r>
              <a:rPr dirty="0"/>
              <a:t>Surprise</a:t>
            </a:r>
            <a:r>
              <a:rPr dirty="0" spc="-85"/>
              <a:t> </a:t>
            </a:r>
            <a:r>
              <a:rPr dirty="0"/>
              <a:t>from</a:t>
            </a:r>
            <a:r>
              <a:rPr dirty="0" spc="-85"/>
              <a:t> </a:t>
            </a:r>
            <a:r>
              <a:rPr dirty="0"/>
              <a:t>Quantum</a:t>
            </a:r>
            <a:r>
              <a:rPr dirty="0" spc="-75"/>
              <a:t> </a:t>
            </a:r>
            <a:r>
              <a:rPr dirty="0" spc="-10"/>
              <a:t>Computers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3528142" y="2034032"/>
            <a:ext cx="5135880" cy="68389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dirty="0" sz="1800">
                <a:latin typeface="Tahoma"/>
                <a:cs typeface="Tahoma"/>
              </a:rPr>
              <a:t>Joe</a:t>
            </a:r>
            <a:r>
              <a:rPr dirty="0" sz="1800" spc="-45">
                <a:latin typeface="Tahoma"/>
                <a:cs typeface="Tahoma"/>
              </a:rPr>
              <a:t> </a:t>
            </a:r>
            <a:r>
              <a:rPr dirty="0" sz="1800" spc="-25">
                <a:latin typeface="Tahoma"/>
                <a:cs typeface="Tahoma"/>
              </a:rPr>
              <a:t>Altepeter,</a:t>
            </a:r>
            <a:r>
              <a:rPr dirty="0" sz="1800" spc="-30">
                <a:latin typeface="Tahoma"/>
                <a:cs typeface="Tahoma"/>
              </a:rPr>
              <a:t> </a:t>
            </a:r>
            <a:r>
              <a:rPr dirty="0" sz="1800" spc="-20">
                <a:latin typeface="Tahoma"/>
                <a:cs typeface="Tahoma"/>
              </a:rPr>
              <a:t>Ph.D.</a:t>
            </a:r>
            <a:endParaRPr sz="1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dirty="0" sz="1800">
                <a:latin typeface="Tahoma"/>
                <a:cs typeface="Tahoma"/>
              </a:rPr>
              <a:t>Program</a:t>
            </a:r>
            <a:r>
              <a:rPr dirty="0" sz="1800" spc="-80">
                <a:latin typeface="Tahoma"/>
                <a:cs typeface="Tahoma"/>
              </a:rPr>
              <a:t> </a:t>
            </a:r>
            <a:r>
              <a:rPr dirty="0" sz="1800" spc="-30">
                <a:latin typeface="Tahoma"/>
                <a:cs typeface="Tahoma"/>
              </a:rPr>
              <a:t>Manager,</a:t>
            </a:r>
            <a:r>
              <a:rPr dirty="0" sz="1800" spc="-8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Microsystems</a:t>
            </a:r>
            <a:r>
              <a:rPr dirty="0" sz="1800" spc="-85">
                <a:latin typeface="Tahoma"/>
                <a:cs typeface="Tahoma"/>
              </a:rPr>
              <a:t> </a:t>
            </a:r>
            <a:r>
              <a:rPr dirty="0" sz="1800" spc="-20">
                <a:latin typeface="Tahoma"/>
                <a:cs typeface="Tahoma"/>
              </a:rPr>
              <a:t>Technology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-10">
                <a:latin typeface="Tahoma"/>
                <a:cs typeface="Tahoma"/>
              </a:rPr>
              <a:t>Office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662124" y="4810876"/>
            <a:ext cx="8591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A6A6A6"/>
                </a:solidFill>
                <a:latin typeface="Calibri"/>
                <a:cs typeface="Calibri"/>
              </a:rPr>
              <a:t>June</a:t>
            </a:r>
            <a:r>
              <a:rPr dirty="0" sz="1600" spc="-3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A6A6A6"/>
                </a:solidFill>
                <a:latin typeface="Calibri"/>
                <a:cs typeface="Calibri"/>
              </a:rPr>
              <a:t>2024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080115" y="2304558"/>
            <a:ext cx="4367530" cy="2005330"/>
            <a:chOff x="7080115" y="2304558"/>
            <a:chExt cx="4367530" cy="200533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80115" y="2304558"/>
              <a:ext cx="4367155" cy="200531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7832598" y="3682745"/>
              <a:ext cx="3584575" cy="449580"/>
            </a:xfrm>
            <a:custGeom>
              <a:avLst/>
              <a:gdLst/>
              <a:ahLst/>
              <a:cxnLst/>
              <a:rect l="l" t="t" r="r" b="b"/>
              <a:pathLst>
                <a:path w="3584575" h="449579">
                  <a:moveTo>
                    <a:pt x="3584448" y="0"/>
                  </a:moveTo>
                  <a:lnTo>
                    <a:pt x="0" y="0"/>
                  </a:lnTo>
                  <a:lnTo>
                    <a:pt x="0" y="449579"/>
                  </a:lnTo>
                  <a:lnTo>
                    <a:pt x="3584448" y="449579"/>
                  </a:lnTo>
                  <a:lnTo>
                    <a:pt x="3584448" y="0"/>
                  </a:lnTo>
                  <a:close/>
                </a:path>
              </a:pathLst>
            </a:custGeom>
            <a:solidFill>
              <a:srgbClr val="C1F7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832598" y="3682745"/>
              <a:ext cx="3584575" cy="449580"/>
            </a:xfrm>
            <a:custGeom>
              <a:avLst/>
              <a:gdLst/>
              <a:ahLst/>
              <a:cxnLst/>
              <a:rect l="l" t="t" r="r" b="b"/>
              <a:pathLst>
                <a:path w="3584575" h="449579">
                  <a:moveTo>
                    <a:pt x="0" y="0"/>
                  </a:moveTo>
                  <a:lnTo>
                    <a:pt x="3584448" y="0"/>
                  </a:lnTo>
                  <a:lnTo>
                    <a:pt x="3584448" y="449579"/>
                  </a:lnTo>
                  <a:lnTo>
                    <a:pt x="0" y="44957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7909881" y="3706079"/>
            <a:ext cx="8470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00AF50"/>
                </a:solidFill>
                <a:latin typeface="Calibri"/>
                <a:cs typeface="Calibri"/>
              </a:rPr>
              <a:t>NISQ</a:t>
            </a:r>
            <a:r>
              <a:rPr dirty="0" sz="1200" spc="-20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00AF50"/>
                </a:solidFill>
                <a:latin typeface="Calibri"/>
                <a:cs typeface="Calibri"/>
              </a:rPr>
              <a:t>Regime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7810754" y="2281682"/>
            <a:ext cx="3619500" cy="1395730"/>
            <a:chOff x="7810754" y="2281682"/>
            <a:chExt cx="3619500" cy="1395730"/>
          </a:xfrm>
        </p:grpSpPr>
        <p:sp>
          <p:nvSpPr>
            <p:cNvPr id="8" name="object 8" descr=""/>
            <p:cNvSpPr/>
            <p:nvPr/>
          </p:nvSpPr>
          <p:spPr>
            <a:xfrm>
              <a:off x="7823454" y="2294382"/>
              <a:ext cx="3594100" cy="1370330"/>
            </a:xfrm>
            <a:custGeom>
              <a:avLst/>
              <a:gdLst/>
              <a:ahLst/>
              <a:cxnLst/>
              <a:rect l="l" t="t" r="r" b="b"/>
              <a:pathLst>
                <a:path w="3594100" h="1370329">
                  <a:moveTo>
                    <a:pt x="3593592" y="0"/>
                  </a:moveTo>
                  <a:lnTo>
                    <a:pt x="0" y="0"/>
                  </a:lnTo>
                  <a:lnTo>
                    <a:pt x="0" y="1370076"/>
                  </a:lnTo>
                  <a:lnTo>
                    <a:pt x="3593592" y="1370076"/>
                  </a:lnTo>
                  <a:lnTo>
                    <a:pt x="3593592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823454" y="2294382"/>
              <a:ext cx="3594100" cy="1370330"/>
            </a:xfrm>
            <a:custGeom>
              <a:avLst/>
              <a:gdLst/>
              <a:ahLst/>
              <a:cxnLst/>
              <a:rect l="l" t="t" r="r" b="b"/>
              <a:pathLst>
                <a:path w="3594100" h="1370329">
                  <a:moveTo>
                    <a:pt x="0" y="0"/>
                  </a:moveTo>
                  <a:lnTo>
                    <a:pt x="3593592" y="0"/>
                  </a:lnTo>
                  <a:lnTo>
                    <a:pt x="3593592" y="1370076"/>
                  </a:lnTo>
                  <a:lnTo>
                    <a:pt x="0" y="137007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7836154" y="2865656"/>
            <a:ext cx="3568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9093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006FC0"/>
                </a:solidFill>
                <a:latin typeface="Calibri"/>
                <a:cs typeface="Calibri"/>
              </a:rPr>
              <a:t>Fault-</a:t>
            </a:r>
            <a:r>
              <a:rPr dirty="0" sz="1200" spc="-20" b="1">
                <a:solidFill>
                  <a:srgbClr val="006FC0"/>
                </a:solidFill>
                <a:latin typeface="Calibri"/>
                <a:cs typeface="Calibri"/>
              </a:rPr>
              <a:t>Tolerant</a:t>
            </a:r>
            <a:r>
              <a:rPr dirty="0" sz="1200" spc="-10" b="1">
                <a:solidFill>
                  <a:srgbClr val="006FC0"/>
                </a:solidFill>
                <a:latin typeface="Calibri"/>
                <a:cs typeface="Calibri"/>
              </a:rPr>
              <a:t> Regime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dirty="0" spc="-60"/>
              <a:t> </a:t>
            </a:r>
            <a:r>
              <a:rPr dirty="0"/>
              <a:t>space</a:t>
            </a:r>
            <a:r>
              <a:rPr dirty="0" spc="-65"/>
              <a:t> </a:t>
            </a:r>
            <a:r>
              <a:rPr dirty="0"/>
              <a:t>of</a:t>
            </a:r>
            <a:r>
              <a:rPr dirty="0" spc="-50"/>
              <a:t> </a:t>
            </a:r>
            <a:r>
              <a:rPr dirty="0"/>
              <a:t>possible</a:t>
            </a:r>
            <a:r>
              <a:rPr dirty="0" spc="-50"/>
              <a:t> </a:t>
            </a:r>
            <a:r>
              <a:rPr dirty="0"/>
              <a:t>quantum</a:t>
            </a:r>
            <a:r>
              <a:rPr dirty="0" spc="-65"/>
              <a:t> </a:t>
            </a:r>
            <a:r>
              <a:rPr dirty="0" spc="-10"/>
              <a:t>computations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428019" y="1436297"/>
            <a:ext cx="38036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AF50"/>
                </a:solidFill>
                <a:latin typeface="Calibri"/>
                <a:cs typeface="Calibri"/>
              </a:rPr>
              <a:t>Noisy</a:t>
            </a:r>
            <a:r>
              <a:rPr dirty="0" sz="1800" spc="-40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AF50"/>
                </a:solidFill>
                <a:latin typeface="Calibri"/>
                <a:cs typeface="Calibri"/>
              </a:rPr>
              <a:t>Intermediate</a:t>
            </a:r>
            <a:r>
              <a:rPr dirty="0" sz="1800" spc="-25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AF50"/>
                </a:solidFill>
                <a:latin typeface="Calibri"/>
                <a:cs typeface="Calibri"/>
              </a:rPr>
              <a:t>Scale</a:t>
            </a:r>
            <a:r>
              <a:rPr dirty="0" sz="1800" spc="-20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AF50"/>
                </a:solidFill>
                <a:latin typeface="Calibri"/>
                <a:cs typeface="Calibri"/>
              </a:rPr>
              <a:t>(NISQ)</a:t>
            </a:r>
            <a:r>
              <a:rPr dirty="0" sz="1800" spc="-40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AF50"/>
                </a:solidFill>
                <a:latin typeface="Calibri"/>
                <a:cs typeface="Calibri"/>
              </a:rPr>
              <a:t>Regime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02619" y="1714275"/>
            <a:ext cx="5044440" cy="50419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324485" indent="-28638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324485" algn="l"/>
              </a:tabLst>
            </a:pPr>
            <a:r>
              <a:rPr dirty="0" sz="1400" spc="-10">
                <a:latin typeface="Calibri"/>
                <a:cs typeface="Calibri"/>
              </a:rPr>
              <a:t>Physical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qubit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error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rates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are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thought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limited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10</a:t>
            </a:r>
            <a:r>
              <a:rPr dirty="0" baseline="24691" sz="1350" spc="-15">
                <a:latin typeface="Calibri"/>
                <a:cs typeface="Calibri"/>
              </a:rPr>
              <a:t>-</a:t>
            </a:r>
            <a:r>
              <a:rPr dirty="0" baseline="24691" sz="1350">
                <a:latin typeface="Calibri"/>
                <a:cs typeface="Calibri"/>
              </a:rPr>
              <a:t>3</a:t>
            </a:r>
            <a:r>
              <a:rPr dirty="0" baseline="24691" sz="1350" spc="1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10</a:t>
            </a:r>
            <a:r>
              <a:rPr dirty="0" baseline="24691" sz="1350" spc="-15">
                <a:latin typeface="Calibri"/>
                <a:cs typeface="Calibri"/>
              </a:rPr>
              <a:t>-</a:t>
            </a:r>
            <a:r>
              <a:rPr dirty="0" baseline="24691" sz="1350" spc="-75">
                <a:latin typeface="Calibri"/>
                <a:cs typeface="Calibri"/>
              </a:rPr>
              <a:t>5</a:t>
            </a:r>
            <a:endParaRPr baseline="24691" sz="1350">
              <a:latin typeface="Calibri"/>
              <a:cs typeface="Calibri"/>
            </a:endParaRPr>
          </a:p>
          <a:p>
            <a:pPr marL="324485" indent="-28638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324485" algn="l"/>
              </a:tabLst>
            </a:pPr>
            <a:r>
              <a:rPr dirty="0" sz="1400">
                <a:latin typeface="Calibri"/>
                <a:cs typeface="Calibri"/>
              </a:rPr>
              <a:t>This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limits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number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useful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gates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~10</a:t>
            </a:r>
            <a:r>
              <a:rPr dirty="0" baseline="24691" sz="1350">
                <a:latin typeface="Calibri"/>
                <a:cs typeface="Calibri"/>
              </a:rPr>
              <a:t>3</a:t>
            </a:r>
            <a:r>
              <a:rPr dirty="0" baseline="24691" sz="1350" spc="1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~10</a:t>
            </a:r>
            <a:r>
              <a:rPr dirty="0" baseline="24691" sz="1350" spc="-30">
                <a:latin typeface="Calibri"/>
                <a:cs typeface="Calibri"/>
              </a:rPr>
              <a:t>5</a:t>
            </a:r>
            <a:endParaRPr baseline="24691" sz="13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28019" y="2509193"/>
            <a:ext cx="20777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Fault</a:t>
            </a:r>
            <a:r>
              <a:rPr dirty="0" sz="1800" spc="-5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006FC0"/>
                </a:solidFill>
                <a:latin typeface="Calibri"/>
                <a:cs typeface="Calibri"/>
              </a:rPr>
              <a:t>Tolerant</a:t>
            </a:r>
            <a:r>
              <a:rPr dirty="0" sz="1800" spc="-7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Regime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28019" y="2784199"/>
            <a:ext cx="5111115" cy="71882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400">
                <a:latin typeface="Calibri"/>
                <a:cs typeface="Calibri"/>
              </a:rPr>
              <a:t>Fault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tolerance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has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never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been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experimentally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demonstrated</a:t>
            </a:r>
            <a:endParaRPr sz="1400">
              <a:latin typeface="Calibri"/>
              <a:cs typeface="Calibri"/>
            </a:endParaRPr>
          </a:p>
          <a:p>
            <a:pPr marL="299085" marR="5080" indent="-287020">
              <a:lnSpc>
                <a:spcPts val="1670"/>
              </a:lnSpc>
              <a:spcBef>
                <a:spcPts val="28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400">
                <a:latin typeface="Calibri"/>
                <a:cs typeface="Calibri"/>
              </a:rPr>
              <a:t>Huge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systems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engineering challenge </a:t>
            </a:r>
            <a:r>
              <a:rPr dirty="0" sz="1400">
                <a:latin typeface="Wingdings"/>
                <a:cs typeface="Wingdings"/>
              </a:rPr>
              <a:t>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Calibri"/>
                <a:cs typeface="Calibri"/>
              </a:rPr>
              <a:t>100-</a:t>
            </a:r>
            <a:r>
              <a:rPr dirty="0" sz="1400">
                <a:latin typeface="Calibri"/>
                <a:cs typeface="Calibri"/>
              </a:rPr>
              <a:t>10,000 </a:t>
            </a:r>
            <a:r>
              <a:rPr dirty="0" sz="1400" spc="-10">
                <a:latin typeface="Calibri"/>
                <a:cs typeface="Calibri"/>
              </a:rPr>
              <a:t>physical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qubits </a:t>
            </a:r>
            <a:r>
              <a:rPr dirty="0" sz="1400">
                <a:latin typeface="Calibri"/>
                <a:cs typeface="Calibri"/>
              </a:rPr>
              <a:t>per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logical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qubit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needed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for</a:t>
            </a:r>
            <a:r>
              <a:rPr dirty="0" sz="1400" spc="-7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fault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tolerance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28019" y="3793925"/>
            <a:ext cx="32435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C00000"/>
                </a:solidFill>
                <a:latin typeface="Calibri"/>
                <a:cs typeface="Calibri"/>
              </a:rPr>
              <a:t>Cryptanalytically</a:t>
            </a:r>
            <a:r>
              <a:rPr dirty="0" sz="1800" spc="-6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C00000"/>
                </a:solidFill>
                <a:latin typeface="Calibri"/>
                <a:cs typeface="Calibri"/>
              </a:rPr>
              <a:t>Relevant</a:t>
            </a:r>
            <a:r>
              <a:rPr dirty="0" sz="1800" spc="-6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C00000"/>
                </a:solidFill>
                <a:latin typeface="Calibri"/>
                <a:cs typeface="Calibri"/>
              </a:rPr>
              <a:t>Regime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28019" y="4097201"/>
            <a:ext cx="5264150" cy="666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400">
                <a:latin typeface="Calibri"/>
                <a:cs typeface="Calibri"/>
              </a:rPr>
              <a:t>Published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journal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articles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show</a:t>
            </a:r>
            <a:r>
              <a:rPr dirty="0" sz="1400" spc="-6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that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quantum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computer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this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size </a:t>
            </a:r>
            <a:r>
              <a:rPr dirty="0" sz="1400">
                <a:latin typeface="Calibri"/>
                <a:cs typeface="Calibri"/>
              </a:rPr>
              <a:t>can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break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RSA-</a:t>
            </a:r>
            <a:r>
              <a:rPr dirty="0" sz="1400">
                <a:latin typeface="Calibri"/>
                <a:cs typeface="Calibri"/>
              </a:rPr>
              <a:t>2048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encryption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[see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Gidney-Ekera arXiv:1905.09749v3</a:t>
            </a:r>
            <a:r>
              <a:rPr dirty="0" sz="1400" spc="8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(2021)]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6477761" y="2113024"/>
            <a:ext cx="260985" cy="2066925"/>
          </a:xfrm>
          <a:custGeom>
            <a:avLst/>
            <a:gdLst/>
            <a:ahLst/>
            <a:cxnLst/>
            <a:rect l="l" t="t" r="r" b="b"/>
            <a:pathLst>
              <a:path w="260984" h="2066925">
                <a:moveTo>
                  <a:pt x="260603" y="130301"/>
                </a:moveTo>
                <a:lnTo>
                  <a:pt x="195452" y="130301"/>
                </a:lnTo>
                <a:lnTo>
                  <a:pt x="195452" y="2066544"/>
                </a:lnTo>
                <a:lnTo>
                  <a:pt x="65150" y="2066544"/>
                </a:lnTo>
                <a:lnTo>
                  <a:pt x="65150" y="130301"/>
                </a:lnTo>
                <a:lnTo>
                  <a:pt x="0" y="130301"/>
                </a:lnTo>
                <a:lnTo>
                  <a:pt x="130301" y="0"/>
                </a:lnTo>
                <a:lnTo>
                  <a:pt x="260603" y="130301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6267568" y="1346842"/>
            <a:ext cx="19342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Size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of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Computation </a:t>
            </a:r>
            <a:r>
              <a:rPr dirty="0" sz="1800" b="1">
                <a:latin typeface="Calibri"/>
                <a:cs typeface="Calibri"/>
              </a:rPr>
              <a:t>(#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of</a:t>
            </a:r>
            <a:r>
              <a:rPr dirty="0" sz="1800" spc="-10" b="1">
                <a:latin typeface="Calibri"/>
                <a:cs typeface="Calibri"/>
              </a:rPr>
              <a:t> operations)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7070599" y="4606290"/>
            <a:ext cx="1788160" cy="260985"/>
          </a:xfrm>
          <a:custGeom>
            <a:avLst/>
            <a:gdLst/>
            <a:ahLst/>
            <a:cxnLst/>
            <a:rect l="l" t="t" r="r" b="b"/>
            <a:pathLst>
              <a:path w="1788159" h="260985">
                <a:moveTo>
                  <a:pt x="1657350" y="260604"/>
                </a:moveTo>
                <a:lnTo>
                  <a:pt x="1657350" y="195453"/>
                </a:lnTo>
                <a:lnTo>
                  <a:pt x="0" y="195453"/>
                </a:lnTo>
                <a:lnTo>
                  <a:pt x="0" y="65151"/>
                </a:lnTo>
                <a:lnTo>
                  <a:pt x="1657350" y="65151"/>
                </a:lnTo>
                <a:lnTo>
                  <a:pt x="1657350" y="0"/>
                </a:lnTo>
                <a:lnTo>
                  <a:pt x="1787652" y="130302"/>
                </a:lnTo>
                <a:lnTo>
                  <a:pt x="1657350" y="26060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8955599" y="4426126"/>
            <a:ext cx="26142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Size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of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Computer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800" b="1">
                <a:latin typeface="Calibri"/>
                <a:cs typeface="Calibri"/>
              </a:rPr>
              <a:t>(#</a:t>
            </a:r>
            <a:r>
              <a:rPr dirty="0" sz="1800" spc="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of</a:t>
            </a:r>
            <a:r>
              <a:rPr dirty="0" sz="1800" spc="2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computational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qubits)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0120121" y="2294382"/>
            <a:ext cx="1297305" cy="449580"/>
          </a:xfrm>
          <a:prstGeom prst="rect">
            <a:avLst/>
          </a:prstGeom>
          <a:solidFill>
            <a:srgbClr val="E6B8B8"/>
          </a:solidFill>
          <a:ln w="25400">
            <a:solidFill>
              <a:srgbClr val="C00000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369570" marR="111760" indent="-253365">
              <a:lnSpc>
                <a:spcPct val="100000"/>
              </a:lnSpc>
              <a:spcBef>
                <a:spcPts val="250"/>
              </a:spcBef>
            </a:pPr>
            <a:r>
              <a:rPr dirty="0" sz="1200" spc="-10" b="1">
                <a:solidFill>
                  <a:srgbClr val="C00000"/>
                </a:solidFill>
                <a:latin typeface="Calibri"/>
                <a:cs typeface="Calibri"/>
              </a:rPr>
              <a:t>Cryptanalytically Relevant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7295642" y="2278633"/>
            <a:ext cx="4134485" cy="1898650"/>
            <a:chOff x="7295642" y="2278633"/>
            <a:chExt cx="4134485" cy="1898650"/>
          </a:xfrm>
        </p:grpSpPr>
        <p:sp>
          <p:nvSpPr>
            <p:cNvPr id="24" name="object 24" descr=""/>
            <p:cNvSpPr/>
            <p:nvPr/>
          </p:nvSpPr>
          <p:spPr>
            <a:xfrm>
              <a:off x="7308342" y="2291333"/>
              <a:ext cx="500380" cy="1873250"/>
            </a:xfrm>
            <a:custGeom>
              <a:avLst/>
              <a:gdLst/>
              <a:ahLst/>
              <a:cxnLst/>
              <a:rect l="l" t="t" r="r" b="b"/>
              <a:pathLst>
                <a:path w="500379" h="1873250">
                  <a:moveTo>
                    <a:pt x="499872" y="0"/>
                  </a:moveTo>
                  <a:lnTo>
                    <a:pt x="0" y="0"/>
                  </a:lnTo>
                  <a:lnTo>
                    <a:pt x="0" y="1872995"/>
                  </a:lnTo>
                  <a:lnTo>
                    <a:pt x="499872" y="1872995"/>
                  </a:lnTo>
                  <a:lnTo>
                    <a:pt x="499872" y="0"/>
                  </a:lnTo>
                  <a:close/>
                </a:path>
              </a:pathLst>
            </a:custGeom>
            <a:solidFill>
              <a:srgbClr val="D6CE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7308342" y="2291333"/>
              <a:ext cx="500380" cy="1873250"/>
            </a:xfrm>
            <a:custGeom>
              <a:avLst/>
              <a:gdLst/>
              <a:ahLst/>
              <a:cxnLst/>
              <a:rect l="l" t="t" r="r" b="b"/>
              <a:pathLst>
                <a:path w="500379" h="1873250">
                  <a:moveTo>
                    <a:pt x="0" y="0"/>
                  </a:moveTo>
                  <a:lnTo>
                    <a:pt x="499872" y="0"/>
                  </a:lnTo>
                  <a:lnTo>
                    <a:pt x="499872" y="1872995"/>
                  </a:lnTo>
                  <a:lnTo>
                    <a:pt x="0" y="187299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A7926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7308342" y="3633977"/>
              <a:ext cx="4109085" cy="530860"/>
            </a:xfrm>
            <a:custGeom>
              <a:avLst/>
              <a:gdLst/>
              <a:ahLst/>
              <a:cxnLst/>
              <a:rect l="l" t="t" r="r" b="b"/>
              <a:pathLst>
                <a:path w="4109084" h="530860">
                  <a:moveTo>
                    <a:pt x="4108704" y="0"/>
                  </a:moveTo>
                  <a:lnTo>
                    <a:pt x="0" y="530352"/>
                  </a:lnTo>
                  <a:lnTo>
                    <a:pt x="4108704" y="530352"/>
                  </a:lnTo>
                  <a:lnTo>
                    <a:pt x="4108704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308342" y="3633977"/>
              <a:ext cx="4109085" cy="530860"/>
            </a:xfrm>
            <a:custGeom>
              <a:avLst/>
              <a:gdLst/>
              <a:ahLst/>
              <a:cxnLst/>
              <a:rect l="l" t="t" r="r" b="b"/>
              <a:pathLst>
                <a:path w="4109084" h="530860">
                  <a:moveTo>
                    <a:pt x="0" y="530352"/>
                  </a:moveTo>
                  <a:lnTo>
                    <a:pt x="4108704" y="0"/>
                  </a:lnTo>
                  <a:lnTo>
                    <a:pt x="4108704" y="530352"/>
                  </a:lnTo>
                  <a:lnTo>
                    <a:pt x="0" y="530352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10183231" y="3872504"/>
            <a:ext cx="11925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E36C09"/>
                </a:solidFill>
                <a:latin typeface="Calibri"/>
                <a:cs typeface="Calibri"/>
              </a:rPr>
              <a:t>Trivially</a:t>
            </a:r>
            <a:r>
              <a:rPr dirty="0" sz="1200" spc="-15" b="1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E36C09"/>
                </a:solidFill>
                <a:latin typeface="Calibri"/>
                <a:cs typeface="Calibri"/>
              </a:rPr>
              <a:t>not</a:t>
            </a:r>
            <a:r>
              <a:rPr dirty="0" sz="1200" spc="10" b="1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E36C09"/>
                </a:solidFill>
                <a:latin typeface="Calibri"/>
                <a:cs typeface="Calibri"/>
              </a:rPr>
              <a:t>useful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7385015" y="2894177"/>
            <a:ext cx="360680" cy="66548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10" b="1">
                <a:solidFill>
                  <a:srgbClr val="A79267"/>
                </a:solidFill>
                <a:latin typeface="Calibri"/>
                <a:cs typeface="Calibri"/>
              </a:rPr>
              <a:t>Classically</a:t>
            </a:r>
            <a:endParaRPr sz="1200">
              <a:latin typeface="Calibri"/>
              <a:cs typeface="Calibri"/>
            </a:endParaRPr>
          </a:p>
          <a:p>
            <a:pPr marL="57785">
              <a:lnSpc>
                <a:spcPct val="100000"/>
              </a:lnSpc>
            </a:pPr>
            <a:r>
              <a:rPr dirty="0" sz="1200" spc="-10" b="1">
                <a:solidFill>
                  <a:srgbClr val="A79267"/>
                </a:solidFill>
                <a:latin typeface="Calibri"/>
                <a:cs typeface="Calibri"/>
              </a:rPr>
              <a:t>Tractable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593090" y="6006338"/>
            <a:ext cx="11007725" cy="480059"/>
            <a:chOff x="593090" y="6006338"/>
            <a:chExt cx="11007725" cy="480059"/>
          </a:xfrm>
        </p:grpSpPr>
        <p:sp>
          <p:nvSpPr>
            <p:cNvPr id="31" name="object 31" descr=""/>
            <p:cNvSpPr/>
            <p:nvPr/>
          </p:nvSpPr>
          <p:spPr>
            <a:xfrm>
              <a:off x="605790" y="6019038"/>
              <a:ext cx="10982325" cy="454659"/>
            </a:xfrm>
            <a:custGeom>
              <a:avLst/>
              <a:gdLst/>
              <a:ahLst/>
              <a:cxnLst/>
              <a:rect l="l" t="t" r="r" b="b"/>
              <a:pathLst>
                <a:path w="10982325" h="454660">
                  <a:moveTo>
                    <a:pt x="10852823" y="0"/>
                  </a:moveTo>
                  <a:lnTo>
                    <a:pt x="129120" y="0"/>
                  </a:lnTo>
                  <a:lnTo>
                    <a:pt x="78861" y="10147"/>
                  </a:lnTo>
                  <a:lnTo>
                    <a:pt x="37819" y="37819"/>
                  </a:lnTo>
                  <a:lnTo>
                    <a:pt x="10147" y="78861"/>
                  </a:lnTo>
                  <a:lnTo>
                    <a:pt x="0" y="129120"/>
                  </a:lnTo>
                  <a:lnTo>
                    <a:pt x="0" y="325031"/>
                  </a:lnTo>
                  <a:lnTo>
                    <a:pt x="10147" y="375290"/>
                  </a:lnTo>
                  <a:lnTo>
                    <a:pt x="37819" y="416332"/>
                  </a:lnTo>
                  <a:lnTo>
                    <a:pt x="78861" y="444004"/>
                  </a:lnTo>
                  <a:lnTo>
                    <a:pt x="129120" y="454152"/>
                  </a:lnTo>
                  <a:lnTo>
                    <a:pt x="10852823" y="454152"/>
                  </a:lnTo>
                  <a:lnTo>
                    <a:pt x="10903082" y="444004"/>
                  </a:lnTo>
                  <a:lnTo>
                    <a:pt x="10944124" y="416332"/>
                  </a:lnTo>
                  <a:lnTo>
                    <a:pt x="10971796" y="375290"/>
                  </a:lnTo>
                  <a:lnTo>
                    <a:pt x="10981944" y="325031"/>
                  </a:lnTo>
                  <a:lnTo>
                    <a:pt x="10981944" y="129120"/>
                  </a:lnTo>
                  <a:lnTo>
                    <a:pt x="10971796" y="78861"/>
                  </a:lnTo>
                  <a:lnTo>
                    <a:pt x="10944124" y="37819"/>
                  </a:lnTo>
                  <a:lnTo>
                    <a:pt x="10903082" y="10147"/>
                  </a:lnTo>
                  <a:lnTo>
                    <a:pt x="10852823" y="0"/>
                  </a:lnTo>
                  <a:close/>
                </a:path>
              </a:pathLst>
            </a:custGeom>
            <a:solidFill>
              <a:srgbClr val="E0E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605790" y="6019038"/>
              <a:ext cx="10982325" cy="454659"/>
            </a:xfrm>
            <a:custGeom>
              <a:avLst/>
              <a:gdLst/>
              <a:ahLst/>
              <a:cxnLst/>
              <a:rect l="l" t="t" r="r" b="b"/>
              <a:pathLst>
                <a:path w="10982325" h="454660">
                  <a:moveTo>
                    <a:pt x="0" y="129120"/>
                  </a:moveTo>
                  <a:lnTo>
                    <a:pt x="10147" y="78861"/>
                  </a:lnTo>
                  <a:lnTo>
                    <a:pt x="37819" y="37819"/>
                  </a:lnTo>
                  <a:lnTo>
                    <a:pt x="78861" y="10147"/>
                  </a:lnTo>
                  <a:lnTo>
                    <a:pt x="129120" y="0"/>
                  </a:lnTo>
                  <a:lnTo>
                    <a:pt x="10852823" y="0"/>
                  </a:lnTo>
                  <a:lnTo>
                    <a:pt x="10903082" y="10147"/>
                  </a:lnTo>
                  <a:lnTo>
                    <a:pt x="10944124" y="37819"/>
                  </a:lnTo>
                  <a:lnTo>
                    <a:pt x="10971796" y="78861"/>
                  </a:lnTo>
                  <a:lnTo>
                    <a:pt x="10981944" y="129120"/>
                  </a:lnTo>
                  <a:lnTo>
                    <a:pt x="10981944" y="325031"/>
                  </a:lnTo>
                  <a:lnTo>
                    <a:pt x="10971796" y="375290"/>
                  </a:lnTo>
                  <a:lnTo>
                    <a:pt x="10944124" y="416332"/>
                  </a:lnTo>
                  <a:lnTo>
                    <a:pt x="10903082" y="444004"/>
                  </a:lnTo>
                  <a:lnTo>
                    <a:pt x="10852823" y="454152"/>
                  </a:lnTo>
                  <a:lnTo>
                    <a:pt x="129120" y="454152"/>
                  </a:lnTo>
                  <a:lnTo>
                    <a:pt x="78861" y="444004"/>
                  </a:lnTo>
                  <a:lnTo>
                    <a:pt x="37819" y="416332"/>
                  </a:lnTo>
                  <a:lnTo>
                    <a:pt x="10147" y="375290"/>
                  </a:lnTo>
                  <a:lnTo>
                    <a:pt x="0" y="325031"/>
                  </a:lnTo>
                  <a:lnTo>
                    <a:pt x="0" y="129120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1009713" y="6030578"/>
            <a:ext cx="101720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boundary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between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NISQ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Fault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30">
                <a:latin typeface="Calibri"/>
                <a:cs typeface="Calibri"/>
              </a:rPr>
              <a:t>Tolerance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unclear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device-</a:t>
            </a:r>
            <a:r>
              <a:rPr dirty="0" sz="2400" spc="-10">
                <a:latin typeface="Calibri"/>
                <a:cs typeface="Calibri"/>
              </a:rPr>
              <a:t>dependent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Distribution</a:t>
            </a:r>
            <a:r>
              <a:rPr dirty="0" spc="-50"/>
              <a:t> </a:t>
            </a:r>
            <a:r>
              <a:rPr dirty="0"/>
              <a:t>Statement</a:t>
            </a:r>
            <a:r>
              <a:rPr dirty="0" spc="-60"/>
              <a:t> </a:t>
            </a:r>
            <a:r>
              <a:rPr dirty="0"/>
              <a:t>‘A’</a:t>
            </a:r>
            <a:r>
              <a:rPr dirty="0" spc="-15"/>
              <a:t> </a:t>
            </a:r>
            <a:r>
              <a:rPr dirty="0"/>
              <a:t>(Approved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Public</a:t>
            </a:r>
            <a:r>
              <a:rPr dirty="0" spc="-20"/>
              <a:t> </a:t>
            </a:r>
            <a:r>
              <a:rPr dirty="0"/>
              <a:t>Release,</a:t>
            </a:r>
            <a:r>
              <a:rPr dirty="0" spc="-45"/>
              <a:t> </a:t>
            </a:r>
            <a:r>
              <a:rPr dirty="0"/>
              <a:t>Distribution</a:t>
            </a:r>
            <a:r>
              <a:rPr dirty="0" spc="-45"/>
              <a:t> </a:t>
            </a:r>
            <a:r>
              <a:rPr dirty="0" spc="-10"/>
              <a:t>Unlimited)</a:t>
            </a:r>
          </a:p>
        </p:txBody>
      </p:sp>
      <p:sp>
        <p:nvSpPr>
          <p:cNvPr id="35" name="object 3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080115" y="2225893"/>
            <a:ext cx="4367530" cy="2084070"/>
            <a:chOff x="7080115" y="2225893"/>
            <a:chExt cx="4367530" cy="208407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80115" y="2304558"/>
              <a:ext cx="4367155" cy="200531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35777" y="2915138"/>
              <a:ext cx="1519321" cy="52135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82901" y="2225893"/>
              <a:ext cx="1506733" cy="55964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Applications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25180" y="1433829"/>
            <a:ext cx="39795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How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is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this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plot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relevant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for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Applications?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25180" y="1737106"/>
            <a:ext cx="512889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quantum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circuit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that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solves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specific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application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problem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can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be </a:t>
            </a:r>
            <a:r>
              <a:rPr dirty="0" sz="1400">
                <a:latin typeface="Calibri"/>
                <a:cs typeface="Calibri"/>
              </a:rPr>
              <a:t>added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plot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as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single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point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95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dirty="0" spc="-10"/>
              <a:t>Application-related</a:t>
            </a:r>
            <a:r>
              <a:rPr dirty="0"/>
              <a:t> </a:t>
            </a:r>
            <a:r>
              <a:rPr dirty="0" spc="-10"/>
              <a:t>challenges:</a:t>
            </a:r>
          </a:p>
          <a:p>
            <a:pPr marL="299085" indent="-286385">
              <a:lnSpc>
                <a:spcPct val="100000"/>
              </a:lnSpc>
              <a:spcBef>
                <a:spcPts val="234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400" b="0">
                <a:latin typeface="Calibri"/>
                <a:cs typeface="Calibri"/>
              </a:rPr>
              <a:t>Identify</a:t>
            </a:r>
            <a:r>
              <a:rPr dirty="0" sz="1400" spc="-30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useful</a:t>
            </a:r>
            <a:r>
              <a:rPr dirty="0" sz="1400" spc="-30" b="0">
                <a:latin typeface="Calibri"/>
                <a:cs typeface="Calibri"/>
              </a:rPr>
              <a:t> </a:t>
            </a:r>
            <a:r>
              <a:rPr dirty="0" sz="1400" spc="-10" b="0">
                <a:latin typeface="Calibri"/>
                <a:cs typeface="Calibri"/>
              </a:rPr>
              <a:t>candidate</a:t>
            </a:r>
            <a:r>
              <a:rPr dirty="0" sz="1400" spc="-20" b="0">
                <a:latin typeface="Calibri"/>
                <a:cs typeface="Calibri"/>
              </a:rPr>
              <a:t> </a:t>
            </a:r>
            <a:r>
              <a:rPr dirty="0" sz="1400" spc="-10" b="0">
                <a:latin typeface="Calibri"/>
                <a:cs typeface="Calibri"/>
              </a:rPr>
              <a:t>application</a:t>
            </a:r>
            <a:r>
              <a:rPr dirty="0" sz="1400" spc="-25" b="0">
                <a:latin typeface="Calibri"/>
                <a:cs typeface="Calibri"/>
              </a:rPr>
              <a:t> </a:t>
            </a:r>
            <a:r>
              <a:rPr dirty="0" sz="1400" spc="-10" b="0">
                <a:latin typeface="Calibri"/>
                <a:cs typeface="Calibri"/>
              </a:rPr>
              <a:t>problems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400" b="0">
                <a:latin typeface="Calibri"/>
                <a:cs typeface="Calibri"/>
              </a:rPr>
              <a:t>Identify</a:t>
            </a:r>
            <a:r>
              <a:rPr dirty="0" sz="1400" spc="-35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fair</a:t>
            </a:r>
            <a:r>
              <a:rPr dirty="0" sz="1400" spc="-45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comparisons</a:t>
            </a:r>
            <a:r>
              <a:rPr dirty="0" sz="1400" spc="-40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to</a:t>
            </a:r>
            <a:r>
              <a:rPr dirty="0" sz="1400" spc="-50" b="0">
                <a:latin typeface="Calibri"/>
                <a:cs typeface="Calibri"/>
              </a:rPr>
              <a:t> </a:t>
            </a:r>
            <a:r>
              <a:rPr dirty="0" sz="1400" spc="-10" b="0">
                <a:latin typeface="Calibri"/>
                <a:cs typeface="Calibri"/>
              </a:rPr>
              <a:t>state</a:t>
            </a:r>
            <a:r>
              <a:rPr dirty="0" sz="1400" spc="-30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of</a:t>
            </a:r>
            <a:r>
              <a:rPr dirty="0" sz="1400" spc="-50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the</a:t>
            </a:r>
            <a:r>
              <a:rPr dirty="0" sz="1400" spc="-30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art</a:t>
            </a:r>
            <a:r>
              <a:rPr dirty="0" sz="1400" spc="-30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classical</a:t>
            </a:r>
            <a:r>
              <a:rPr dirty="0" sz="1400" spc="-40" b="0">
                <a:latin typeface="Calibri"/>
                <a:cs typeface="Calibri"/>
              </a:rPr>
              <a:t> </a:t>
            </a:r>
            <a:r>
              <a:rPr dirty="0" sz="1400" spc="-10" b="0">
                <a:latin typeface="Calibri"/>
                <a:cs typeface="Calibri"/>
              </a:rPr>
              <a:t>solutions</a:t>
            </a:r>
            <a:endParaRPr sz="14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400" b="0">
                <a:latin typeface="Calibri"/>
                <a:cs typeface="Calibri"/>
              </a:rPr>
              <a:t>Define</a:t>
            </a:r>
            <a:r>
              <a:rPr dirty="0" sz="1400" spc="-45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success</a:t>
            </a:r>
            <a:r>
              <a:rPr dirty="0" sz="1400" spc="-25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in</a:t>
            </a:r>
            <a:r>
              <a:rPr dirty="0" sz="1400" spc="-50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a</a:t>
            </a:r>
            <a:r>
              <a:rPr dirty="0" sz="1400" spc="-30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way</a:t>
            </a:r>
            <a:r>
              <a:rPr dirty="0" sz="1400" spc="-55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that</a:t>
            </a:r>
            <a:r>
              <a:rPr dirty="0" sz="1400" spc="-20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allows</a:t>
            </a:r>
            <a:r>
              <a:rPr dirty="0" sz="1400" spc="-60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other</a:t>
            </a:r>
            <a:r>
              <a:rPr dirty="0" sz="1400" spc="-30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novel</a:t>
            </a:r>
            <a:r>
              <a:rPr dirty="0" sz="1400" spc="-35" b="0">
                <a:latin typeface="Calibri"/>
                <a:cs typeface="Calibri"/>
              </a:rPr>
              <a:t> </a:t>
            </a:r>
            <a:r>
              <a:rPr dirty="0" sz="1400" spc="-10" b="0">
                <a:latin typeface="Calibri"/>
                <a:cs typeface="Calibri"/>
              </a:rPr>
              <a:t>hardware</a:t>
            </a:r>
            <a:r>
              <a:rPr dirty="0" sz="1400" spc="-35" b="0">
                <a:latin typeface="Calibri"/>
                <a:cs typeface="Calibri"/>
              </a:rPr>
              <a:t> </a:t>
            </a:r>
            <a:r>
              <a:rPr dirty="0" sz="1400" spc="-10" b="0">
                <a:latin typeface="Calibri"/>
                <a:cs typeface="Calibri"/>
              </a:rPr>
              <a:t>paradigms </a:t>
            </a:r>
            <a:r>
              <a:rPr dirty="0" sz="1400" b="0">
                <a:latin typeface="Calibri"/>
                <a:cs typeface="Calibri"/>
              </a:rPr>
              <a:t>to</a:t>
            </a:r>
            <a:r>
              <a:rPr dirty="0" sz="1400" spc="-55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compete</a:t>
            </a:r>
            <a:r>
              <a:rPr dirty="0" sz="1400" spc="-45" b="0">
                <a:latin typeface="Calibri"/>
                <a:cs typeface="Calibri"/>
              </a:rPr>
              <a:t> </a:t>
            </a:r>
            <a:r>
              <a:rPr dirty="0" sz="1400" spc="-10" b="0">
                <a:latin typeface="Calibri"/>
                <a:cs typeface="Calibri"/>
              </a:rPr>
              <a:t>against</a:t>
            </a:r>
            <a:r>
              <a:rPr dirty="0" sz="1400" spc="-45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quantum</a:t>
            </a:r>
            <a:r>
              <a:rPr dirty="0" sz="1400" spc="-25" b="0">
                <a:latin typeface="Calibri"/>
                <a:cs typeface="Calibri"/>
              </a:rPr>
              <a:t> </a:t>
            </a:r>
            <a:r>
              <a:rPr dirty="0" sz="1400" spc="-10" b="0">
                <a:latin typeface="Calibri"/>
                <a:cs typeface="Calibri"/>
              </a:rPr>
              <a:t>solutions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400" b="0">
                <a:latin typeface="Calibri"/>
                <a:cs typeface="Calibri"/>
              </a:rPr>
              <a:t>Define</a:t>
            </a:r>
            <a:r>
              <a:rPr dirty="0" sz="1400" spc="-40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utility </a:t>
            </a:r>
            <a:r>
              <a:rPr dirty="0" sz="1400" b="0">
                <a:latin typeface="Wingdings"/>
                <a:cs typeface="Wingdings"/>
              </a:rPr>
              <a:t></a:t>
            </a:r>
            <a:r>
              <a:rPr dirty="0" sz="1400" spc="-70" b="0">
                <a:latin typeface="Times New Roman"/>
                <a:cs typeface="Times New Roman"/>
              </a:rPr>
              <a:t> </a:t>
            </a:r>
            <a:r>
              <a:rPr dirty="0" sz="1400" b="0">
                <a:latin typeface="Calibri"/>
                <a:cs typeface="Calibri"/>
              </a:rPr>
              <a:t>what</a:t>
            </a:r>
            <a:r>
              <a:rPr dirty="0" sz="1400" spc="-25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is</a:t>
            </a:r>
            <a:r>
              <a:rPr dirty="0" sz="1400" spc="-35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the</a:t>
            </a:r>
            <a:r>
              <a:rPr dirty="0" sz="1400" spc="-20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impact</a:t>
            </a:r>
            <a:r>
              <a:rPr dirty="0" sz="1400" spc="-25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of</a:t>
            </a:r>
            <a:r>
              <a:rPr dirty="0" sz="1400" spc="-40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solving</a:t>
            </a:r>
            <a:r>
              <a:rPr dirty="0" sz="1400" spc="-40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the</a:t>
            </a:r>
            <a:r>
              <a:rPr dirty="0" sz="1400" spc="-10" b="0">
                <a:latin typeface="Calibri"/>
                <a:cs typeface="Calibri"/>
              </a:rPr>
              <a:t> application?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/>
              <a:t>On</a:t>
            </a:r>
            <a:r>
              <a:rPr dirty="0" spc="-15"/>
              <a:t> </a:t>
            </a:r>
            <a:r>
              <a:rPr dirty="0"/>
              <a:t>hybrid</a:t>
            </a:r>
            <a:r>
              <a:rPr dirty="0" spc="-40"/>
              <a:t> </a:t>
            </a:r>
            <a:r>
              <a:rPr dirty="0" spc="-10"/>
              <a:t>quantum-</a:t>
            </a:r>
            <a:r>
              <a:rPr dirty="0"/>
              <a:t>classical</a:t>
            </a:r>
            <a:r>
              <a:rPr dirty="0" spc="-50"/>
              <a:t> </a:t>
            </a:r>
            <a:r>
              <a:rPr dirty="0" spc="-10"/>
              <a:t>algorithms</a:t>
            </a:r>
          </a:p>
        </p:txBody>
      </p:sp>
      <p:sp>
        <p:nvSpPr>
          <p:cNvPr id="10" name="object 10" descr=""/>
          <p:cNvSpPr txBox="1"/>
          <p:nvPr/>
        </p:nvSpPr>
        <p:spPr>
          <a:xfrm>
            <a:off x="425180" y="4490973"/>
            <a:ext cx="5307965" cy="666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400">
                <a:latin typeface="Calibri"/>
                <a:cs typeface="Calibri"/>
              </a:rPr>
              <a:t>Note</a:t>
            </a:r>
            <a:r>
              <a:rPr dirty="0" sz="1400" spc="-6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that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essentially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all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potentially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useful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quantum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algorithms,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in </a:t>
            </a:r>
            <a:r>
              <a:rPr dirty="0" sz="1400">
                <a:latin typeface="Calibri"/>
                <a:cs typeface="Calibri"/>
              </a:rPr>
              <a:t>both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NISQ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fault-</a:t>
            </a:r>
            <a:r>
              <a:rPr dirty="0" sz="1400" spc="-10">
                <a:latin typeface="Calibri"/>
                <a:cs typeface="Calibri"/>
              </a:rPr>
              <a:t>tolerant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regimes,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use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quantum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computers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as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specialized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co-processor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for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classical </a:t>
            </a:r>
            <a:r>
              <a:rPr dirty="0" sz="1400" spc="-10">
                <a:latin typeface="Calibri"/>
                <a:cs typeface="Calibri"/>
              </a:rPr>
              <a:t>system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6477761" y="2113024"/>
            <a:ext cx="260985" cy="2066925"/>
          </a:xfrm>
          <a:custGeom>
            <a:avLst/>
            <a:gdLst/>
            <a:ahLst/>
            <a:cxnLst/>
            <a:rect l="l" t="t" r="r" b="b"/>
            <a:pathLst>
              <a:path w="260984" h="2066925">
                <a:moveTo>
                  <a:pt x="260603" y="130301"/>
                </a:moveTo>
                <a:lnTo>
                  <a:pt x="195452" y="130301"/>
                </a:lnTo>
                <a:lnTo>
                  <a:pt x="195452" y="2066544"/>
                </a:lnTo>
                <a:lnTo>
                  <a:pt x="65150" y="2066544"/>
                </a:lnTo>
                <a:lnTo>
                  <a:pt x="65150" y="130301"/>
                </a:lnTo>
                <a:lnTo>
                  <a:pt x="0" y="130301"/>
                </a:lnTo>
                <a:lnTo>
                  <a:pt x="130301" y="0"/>
                </a:lnTo>
                <a:lnTo>
                  <a:pt x="260603" y="130301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6267568" y="1346842"/>
            <a:ext cx="19342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Size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of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Computation </a:t>
            </a:r>
            <a:r>
              <a:rPr dirty="0" sz="1800" b="1">
                <a:latin typeface="Calibri"/>
                <a:cs typeface="Calibri"/>
              </a:rPr>
              <a:t>(#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of</a:t>
            </a:r>
            <a:r>
              <a:rPr dirty="0" sz="1800" spc="-10" b="1">
                <a:latin typeface="Calibri"/>
                <a:cs typeface="Calibri"/>
              </a:rPr>
              <a:t> operations)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7070599" y="4606290"/>
            <a:ext cx="1788160" cy="260985"/>
          </a:xfrm>
          <a:custGeom>
            <a:avLst/>
            <a:gdLst/>
            <a:ahLst/>
            <a:cxnLst/>
            <a:rect l="l" t="t" r="r" b="b"/>
            <a:pathLst>
              <a:path w="1788159" h="260985">
                <a:moveTo>
                  <a:pt x="1657350" y="260604"/>
                </a:moveTo>
                <a:lnTo>
                  <a:pt x="1657350" y="195453"/>
                </a:lnTo>
                <a:lnTo>
                  <a:pt x="0" y="195453"/>
                </a:lnTo>
                <a:lnTo>
                  <a:pt x="0" y="65151"/>
                </a:lnTo>
                <a:lnTo>
                  <a:pt x="1657350" y="65151"/>
                </a:lnTo>
                <a:lnTo>
                  <a:pt x="1657350" y="0"/>
                </a:lnTo>
                <a:lnTo>
                  <a:pt x="1787652" y="130302"/>
                </a:lnTo>
                <a:lnTo>
                  <a:pt x="1657350" y="26060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8955599" y="4426126"/>
            <a:ext cx="26142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Size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of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Computer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800" b="1">
                <a:latin typeface="Calibri"/>
                <a:cs typeface="Calibri"/>
              </a:rPr>
              <a:t>(#</a:t>
            </a:r>
            <a:r>
              <a:rPr dirty="0" sz="1800" spc="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of</a:t>
            </a:r>
            <a:r>
              <a:rPr dirty="0" sz="1800" spc="2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computational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qubits)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593090" y="6007861"/>
            <a:ext cx="11007725" cy="482600"/>
            <a:chOff x="593090" y="6007861"/>
            <a:chExt cx="11007725" cy="482600"/>
          </a:xfrm>
        </p:grpSpPr>
        <p:sp>
          <p:nvSpPr>
            <p:cNvPr id="16" name="object 16" descr=""/>
            <p:cNvSpPr/>
            <p:nvPr/>
          </p:nvSpPr>
          <p:spPr>
            <a:xfrm>
              <a:off x="605790" y="6020561"/>
              <a:ext cx="10982325" cy="457200"/>
            </a:xfrm>
            <a:custGeom>
              <a:avLst/>
              <a:gdLst/>
              <a:ahLst/>
              <a:cxnLst/>
              <a:rect l="l" t="t" r="r" b="b"/>
              <a:pathLst>
                <a:path w="10982325" h="457200">
                  <a:moveTo>
                    <a:pt x="10851959" y="0"/>
                  </a:moveTo>
                  <a:lnTo>
                    <a:pt x="129984" y="0"/>
                  </a:lnTo>
                  <a:lnTo>
                    <a:pt x="79386" y="10214"/>
                  </a:lnTo>
                  <a:lnTo>
                    <a:pt x="38069" y="38069"/>
                  </a:lnTo>
                  <a:lnTo>
                    <a:pt x="10214" y="79386"/>
                  </a:lnTo>
                  <a:lnTo>
                    <a:pt x="0" y="129984"/>
                  </a:lnTo>
                  <a:lnTo>
                    <a:pt x="0" y="327215"/>
                  </a:lnTo>
                  <a:lnTo>
                    <a:pt x="10214" y="377813"/>
                  </a:lnTo>
                  <a:lnTo>
                    <a:pt x="38069" y="419130"/>
                  </a:lnTo>
                  <a:lnTo>
                    <a:pt x="79386" y="446985"/>
                  </a:lnTo>
                  <a:lnTo>
                    <a:pt x="129984" y="457200"/>
                  </a:lnTo>
                  <a:lnTo>
                    <a:pt x="10851959" y="457200"/>
                  </a:lnTo>
                  <a:lnTo>
                    <a:pt x="10902557" y="446985"/>
                  </a:lnTo>
                  <a:lnTo>
                    <a:pt x="10943874" y="419130"/>
                  </a:lnTo>
                  <a:lnTo>
                    <a:pt x="10971729" y="377813"/>
                  </a:lnTo>
                  <a:lnTo>
                    <a:pt x="10981944" y="327215"/>
                  </a:lnTo>
                  <a:lnTo>
                    <a:pt x="10981944" y="129984"/>
                  </a:lnTo>
                  <a:lnTo>
                    <a:pt x="10971729" y="79386"/>
                  </a:lnTo>
                  <a:lnTo>
                    <a:pt x="10943874" y="38069"/>
                  </a:lnTo>
                  <a:lnTo>
                    <a:pt x="10902557" y="10214"/>
                  </a:lnTo>
                  <a:lnTo>
                    <a:pt x="10851959" y="0"/>
                  </a:lnTo>
                  <a:close/>
                </a:path>
              </a:pathLst>
            </a:custGeom>
            <a:solidFill>
              <a:srgbClr val="E0E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05790" y="6020561"/>
              <a:ext cx="10982325" cy="457200"/>
            </a:xfrm>
            <a:custGeom>
              <a:avLst/>
              <a:gdLst/>
              <a:ahLst/>
              <a:cxnLst/>
              <a:rect l="l" t="t" r="r" b="b"/>
              <a:pathLst>
                <a:path w="10982325" h="457200">
                  <a:moveTo>
                    <a:pt x="0" y="129984"/>
                  </a:moveTo>
                  <a:lnTo>
                    <a:pt x="10214" y="79386"/>
                  </a:lnTo>
                  <a:lnTo>
                    <a:pt x="38069" y="38069"/>
                  </a:lnTo>
                  <a:lnTo>
                    <a:pt x="79386" y="10214"/>
                  </a:lnTo>
                  <a:lnTo>
                    <a:pt x="129984" y="0"/>
                  </a:lnTo>
                  <a:lnTo>
                    <a:pt x="10851959" y="0"/>
                  </a:lnTo>
                  <a:lnTo>
                    <a:pt x="10902557" y="10214"/>
                  </a:lnTo>
                  <a:lnTo>
                    <a:pt x="10943874" y="38069"/>
                  </a:lnTo>
                  <a:lnTo>
                    <a:pt x="10971729" y="79386"/>
                  </a:lnTo>
                  <a:lnTo>
                    <a:pt x="10981944" y="129984"/>
                  </a:lnTo>
                  <a:lnTo>
                    <a:pt x="10981944" y="327215"/>
                  </a:lnTo>
                  <a:lnTo>
                    <a:pt x="10971729" y="377813"/>
                  </a:lnTo>
                  <a:lnTo>
                    <a:pt x="10943874" y="419130"/>
                  </a:lnTo>
                  <a:lnTo>
                    <a:pt x="10902557" y="446985"/>
                  </a:lnTo>
                  <a:lnTo>
                    <a:pt x="10851959" y="457200"/>
                  </a:lnTo>
                  <a:lnTo>
                    <a:pt x="129984" y="457200"/>
                  </a:lnTo>
                  <a:lnTo>
                    <a:pt x="79386" y="446985"/>
                  </a:lnTo>
                  <a:lnTo>
                    <a:pt x="38069" y="419130"/>
                  </a:lnTo>
                  <a:lnTo>
                    <a:pt x="10214" y="377813"/>
                  </a:lnTo>
                  <a:lnTo>
                    <a:pt x="0" y="327215"/>
                  </a:lnTo>
                  <a:lnTo>
                    <a:pt x="0" y="12998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1349565" y="6109206"/>
            <a:ext cx="9494520" cy="675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2380"/>
              </a:lnSpc>
            </a:pPr>
            <a:r>
              <a:rPr dirty="0" sz="2400">
                <a:latin typeface="Calibri"/>
                <a:cs typeface="Calibri"/>
              </a:rPr>
              <a:t>Discovering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new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applications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for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quantum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computers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puts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points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on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plot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505"/>
              </a:spcBef>
            </a:pPr>
            <a:r>
              <a:rPr dirty="0" sz="1100">
                <a:solidFill>
                  <a:srgbClr val="7E7E7E"/>
                </a:solidFill>
                <a:latin typeface="Tahoma"/>
                <a:cs typeface="Tahoma"/>
              </a:rPr>
              <a:t>Distribution</a:t>
            </a:r>
            <a:r>
              <a:rPr dirty="0" sz="1100" spc="-5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7E7E7E"/>
                </a:solidFill>
                <a:latin typeface="Tahoma"/>
                <a:cs typeface="Tahoma"/>
              </a:rPr>
              <a:t>Statement</a:t>
            </a:r>
            <a:r>
              <a:rPr dirty="0" sz="1100" spc="-6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7E7E7E"/>
                </a:solidFill>
                <a:latin typeface="Tahoma"/>
                <a:cs typeface="Tahoma"/>
              </a:rPr>
              <a:t>‘A’</a:t>
            </a:r>
            <a:r>
              <a:rPr dirty="0" sz="1100" spc="-15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7E7E7E"/>
                </a:solidFill>
                <a:latin typeface="Tahoma"/>
                <a:cs typeface="Tahoma"/>
              </a:rPr>
              <a:t>(Approved</a:t>
            </a:r>
            <a:r>
              <a:rPr dirty="0" sz="1100" spc="-2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7E7E7E"/>
                </a:solidFill>
                <a:latin typeface="Tahoma"/>
                <a:cs typeface="Tahoma"/>
              </a:rPr>
              <a:t>for</a:t>
            </a:r>
            <a:r>
              <a:rPr dirty="0" sz="1100" spc="-25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7E7E7E"/>
                </a:solidFill>
                <a:latin typeface="Tahoma"/>
                <a:cs typeface="Tahoma"/>
              </a:rPr>
              <a:t>Public</a:t>
            </a:r>
            <a:r>
              <a:rPr dirty="0" sz="1100" spc="-2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7E7E7E"/>
                </a:solidFill>
                <a:latin typeface="Tahoma"/>
                <a:cs typeface="Tahoma"/>
              </a:rPr>
              <a:t>Release,</a:t>
            </a:r>
            <a:r>
              <a:rPr dirty="0" sz="1100" spc="-45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7E7E7E"/>
                </a:solidFill>
                <a:latin typeface="Tahoma"/>
                <a:cs typeface="Tahoma"/>
              </a:rPr>
              <a:t>Distribution</a:t>
            </a:r>
            <a:r>
              <a:rPr dirty="0" sz="1100" spc="-45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7E7E7E"/>
                </a:solidFill>
                <a:latin typeface="Tahoma"/>
                <a:cs typeface="Tahoma"/>
              </a:rPr>
              <a:t>Unlimited)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9" name="object 1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11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080115" y="2225893"/>
            <a:ext cx="4367530" cy="2084070"/>
            <a:chOff x="7080115" y="2225893"/>
            <a:chExt cx="4367530" cy="208407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80115" y="2304558"/>
              <a:ext cx="4367155" cy="200531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0785" y="2225893"/>
              <a:ext cx="3518848" cy="169206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Algorithms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425180" y="1433829"/>
            <a:ext cx="38474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How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is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this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plot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relevant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for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Algorithms?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25180" y="1737106"/>
            <a:ext cx="5058410" cy="666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296545" marR="5080" indent="-28448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400">
                <a:latin typeface="Calibri"/>
                <a:cs typeface="Calibri"/>
              </a:rPr>
              <a:t>For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given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application,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different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candidate</a:t>
            </a:r>
            <a:r>
              <a:rPr dirty="0" sz="1400">
                <a:latin typeface="Calibri"/>
                <a:cs typeface="Calibri"/>
              </a:rPr>
              <a:t> algorithms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show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up</a:t>
            </a:r>
            <a:r>
              <a:rPr dirty="0" sz="1400" spc="-25">
                <a:latin typeface="Calibri"/>
                <a:cs typeface="Calibri"/>
              </a:rPr>
              <a:t> as </a:t>
            </a:r>
            <a:r>
              <a:rPr dirty="0" sz="1400" spc="-25">
                <a:latin typeface="Calibri"/>
                <a:cs typeface="Calibri"/>
              </a:rPr>
              <a:t>	</a:t>
            </a:r>
            <a:r>
              <a:rPr dirty="0" sz="1400" spc="-10">
                <a:latin typeface="Calibri"/>
                <a:cs typeface="Calibri"/>
              </a:rPr>
              <a:t>different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points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on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plots,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corresponding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different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quantum 	circuits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25180" y="2657055"/>
            <a:ext cx="4912995" cy="1747520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dirty="0" sz="1800" spc="-10" b="1">
                <a:latin typeface="Calibri"/>
                <a:cs typeface="Calibri"/>
              </a:rPr>
              <a:t>Algorithm-</a:t>
            </a:r>
            <a:r>
              <a:rPr dirty="0" sz="1800" b="1">
                <a:latin typeface="Calibri"/>
                <a:cs typeface="Calibri"/>
              </a:rPr>
              <a:t>related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challenges:</a:t>
            </a: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234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400" spc="-10">
                <a:latin typeface="Calibri"/>
                <a:cs typeface="Calibri"/>
              </a:rPr>
              <a:t>Decrease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quantum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resources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need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solve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given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problem </a:t>
            </a:r>
            <a:r>
              <a:rPr dirty="0" sz="1400">
                <a:latin typeface="Calibri"/>
                <a:cs typeface="Calibri"/>
              </a:rPr>
              <a:t>through</a:t>
            </a:r>
            <a:r>
              <a:rPr dirty="0" sz="1400" spc="-7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algorithmic</a:t>
            </a:r>
            <a:r>
              <a:rPr dirty="0" sz="1400" spc="-7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optimization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400" spc="-10">
                <a:latin typeface="Calibri"/>
                <a:cs typeface="Calibri"/>
              </a:rPr>
              <a:t>Examples:</a:t>
            </a:r>
            <a:endParaRPr sz="14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756285" algn="l"/>
              </a:tabLst>
            </a:pPr>
            <a:r>
              <a:rPr dirty="0" sz="1400" spc="-10">
                <a:latin typeface="Calibri"/>
                <a:cs typeface="Calibri"/>
              </a:rPr>
              <a:t>General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algorithmic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compilers</a:t>
            </a:r>
            <a:endParaRPr sz="14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756285" algn="l"/>
              </a:tabLst>
            </a:pPr>
            <a:r>
              <a:rPr dirty="0" sz="1400" spc="-20">
                <a:latin typeface="Calibri"/>
                <a:cs typeface="Calibri"/>
              </a:rPr>
              <a:t>Hardware-</a:t>
            </a:r>
            <a:r>
              <a:rPr dirty="0" sz="1400">
                <a:latin typeface="Calibri"/>
                <a:cs typeface="Calibri"/>
              </a:rPr>
              <a:t>specific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optimization</a:t>
            </a:r>
            <a:endParaRPr sz="14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756285" algn="l"/>
              </a:tabLst>
            </a:pPr>
            <a:r>
              <a:rPr dirty="0" sz="1400" spc="-10">
                <a:latin typeface="Calibri"/>
                <a:cs typeface="Calibri"/>
              </a:rPr>
              <a:t>Application-</a:t>
            </a:r>
            <a:r>
              <a:rPr dirty="0" sz="1400">
                <a:latin typeface="Calibri"/>
                <a:cs typeface="Calibri"/>
              </a:rPr>
              <a:t>specific</a:t>
            </a:r>
            <a:r>
              <a:rPr dirty="0" sz="1400" spc="-10">
                <a:latin typeface="Calibri"/>
                <a:cs typeface="Calibri"/>
              </a:rPr>
              <a:t> optimization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6477761" y="2113024"/>
            <a:ext cx="260985" cy="2066925"/>
          </a:xfrm>
          <a:custGeom>
            <a:avLst/>
            <a:gdLst/>
            <a:ahLst/>
            <a:cxnLst/>
            <a:rect l="l" t="t" r="r" b="b"/>
            <a:pathLst>
              <a:path w="260984" h="2066925">
                <a:moveTo>
                  <a:pt x="260603" y="130301"/>
                </a:moveTo>
                <a:lnTo>
                  <a:pt x="195452" y="130301"/>
                </a:lnTo>
                <a:lnTo>
                  <a:pt x="195452" y="2066544"/>
                </a:lnTo>
                <a:lnTo>
                  <a:pt x="65150" y="2066544"/>
                </a:lnTo>
                <a:lnTo>
                  <a:pt x="65150" y="130301"/>
                </a:lnTo>
                <a:lnTo>
                  <a:pt x="0" y="130301"/>
                </a:lnTo>
                <a:lnTo>
                  <a:pt x="130301" y="0"/>
                </a:lnTo>
                <a:lnTo>
                  <a:pt x="260603" y="130301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6267568" y="1346842"/>
            <a:ext cx="19342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Size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of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Computation </a:t>
            </a:r>
            <a:r>
              <a:rPr dirty="0" sz="1800" b="1">
                <a:latin typeface="Calibri"/>
                <a:cs typeface="Calibri"/>
              </a:rPr>
              <a:t>(#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of</a:t>
            </a:r>
            <a:r>
              <a:rPr dirty="0" sz="1800" spc="-10" b="1">
                <a:latin typeface="Calibri"/>
                <a:cs typeface="Calibri"/>
              </a:rPr>
              <a:t> operations)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7070599" y="4606290"/>
            <a:ext cx="1788160" cy="260985"/>
          </a:xfrm>
          <a:custGeom>
            <a:avLst/>
            <a:gdLst/>
            <a:ahLst/>
            <a:cxnLst/>
            <a:rect l="l" t="t" r="r" b="b"/>
            <a:pathLst>
              <a:path w="1788159" h="260985">
                <a:moveTo>
                  <a:pt x="1657350" y="260604"/>
                </a:moveTo>
                <a:lnTo>
                  <a:pt x="1657350" y="195453"/>
                </a:lnTo>
                <a:lnTo>
                  <a:pt x="0" y="195453"/>
                </a:lnTo>
                <a:lnTo>
                  <a:pt x="0" y="65151"/>
                </a:lnTo>
                <a:lnTo>
                  <a:pt x="1657350" y="65151"/>
                </a:lnTo>
                <a:lnTo>
                  <a:pt x="1657350" y="0"/>
                </a:lnTo>
                <a:lnTo>
                  <a:pt x="1787652" y="130302"/>
                </a:lnTo>
                <a:lnTo>
                  <a:pt x="1657350" y="26060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8955599" y="4426126"/>
            <a:ext cx="26142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Size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of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Computer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800" b="1">
                <a:latin typeface="Calibri"/>
                <a:cs typeface="Calibri"/>
              </a:rPr>
              <a:t>(#</a:t>
            </a:r>
            <a:r>
              <a:rPr dirty="0" sz="1800" spc="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of</a:t>
            </a:r>
            <a:r>
              <a:rPr dirty="0" sz="1800" spc="2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computational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qubits)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593090" y="6007861"/>
            <a:ext cx="11007725" cy="482600"/>
            <a:chOff x="593090" y="6007861"/>
            <a:chExt cx="11007725" cy="482600"/>
          </a:xfrm>
        </p:grpSpPr>
        <p:sp>
          <p:nvSpPr>
            <p:cNvPr id="14" name="object 14" descr=""/>
            <p:cNvSpPr/>
            <p:nvPr/>
          </p:nvSpPr>
          <p:spPr>
            <a:xfrm>
              <a:off x="605790" y="6020561"/>
              <a:ext cx="10982325" cy="457200"/>
            </a:xfrm>
            <a:custGeom>
              <a:avLst/>
              <a:gdLst/>
              <a:ahLst/>
              <a:cxnLst/>
              <a:rect l="l" t="t" r="r" b="b"/>
              <a:pathLst>
                <a:path w="10982325" h="457200">
                  <a:moveTo>
                    <a:pt x="10851959" y="0"/>
                  </a:moveTo>
                  <a:lnTo>
                    <a:pt x="129984" y="0"/>
                  </a:lnTo>
                  <a:lnTo>
                    <a:pt x="79386" y="10214"/>
                  </a:lnTo>
                  <a:lnTo>
                    <a:pt x="38069" y="38069"/>
                  </a:lnTo>
                  <a:lnTo>
                    <a:pt x="10214" y="79386"/>
                  </a:lnTo>
                  <a:lnTo>
                    <a:pt x="0" y="129984"/>
                  </a:lnTo>
                  <a:lnTo>
                    <a:pt x="0" y="327215"/>
                  </a:lnTo>
                  <a:lnTo>
                    <a:pt x="10214" y="377813"/>
                  </a:lnTo>
                  <a:lnTo>
                    <a:pt x="38069" y="419130"/>
                  </a:lnTo>
                  <a:lnTo>
                    <a:pt x="79386" y="446985"/>
                  </a:lnTo>
                  <a:lnTo>
                    <a:pt x="129984" y="457200"/>
                  </a:lnTo>
                  <a:lnTo>
                    <a:pt x="10851959" y="457200"/>
                  </a:lnTo>
                  <a:lnTo>
                    <a:pt x="10902557" y="446985"/>
                  </a:lnTo>
                  <a:lnTo>
                    <a:pt x="10943874" y="419130"/>
                  </a:lnTo>
                  <a:lnTo>
                    <a:pt x="10971729" y="377813"/>
                  </a:lnTo>
                  <a:lnTo>
                    <a:pt x="10981944" y="327215"/>
                  </a:lnTo>
                  <a:lnTo>
                    <a:pt x="10981944" y="129984"/>
                  </a:lnTo>
                  <a:lnTo>
                    <a:pt x="10971729" y="79386"/>
                  </a:lnTo>
                  <a:lnTo>
                    <a:pt x="10943874" y="38069"/>
                  </a:lnTo>
                  <a:lnTo>
                    <a:pt x="10902557" y="10214"/>
                  </a:lnTo>
                  <a:lnTo>
                    <a:pt x="10851959" y="0"/>
                  </a:lnTo>
                  <a:close/>
                </a:path>
              </a:pathLst>
            </a:custGeom>
            <a:solidFill>
              <a:srgbClr val="E0E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05790" y="6020561"/>
              <a:ext cx="10982325" cy="457200"/>
            </a:xfrm>
            <a:custGeom>
              <a:avLst/>
              <a:gdLst/>
              <a:ahLst/>
              <a:cxnLst/>
              <a:rect l="l" t="t" r="r" b="b"/>
              <a:pathLst>
                <a:path w="10982325" h="457200">
                  <a:moveTo>
                    <a:pt x="0" y="129984"/>
                  </a:moveTo>
                  <a:lnTo>
                    <a:pt x="10214" y="79386"/>
                  </a:lnTo>
                  <a:lnTo>
                    <a:pt x="38069" y="38069"/>
                  </a:lnTo>
                  <a:lnTo>
                    <a:pt x="79386" y="10214"/>
                  </a:lnTo>
                  <a:lnTo>
                    <a:pt x="129984" y="0"/>
                  </a:lnTo>
                  <a:lnTo>
                    <a:pt x="10851959" y="0"/>
                  </a:lnTo>
                  <a:lnTo>
                    <a:pt x="10902557" y="10214"/>
                  </a:lnTo>
                  <a:lnTo>
                    <a:pt x="10943874" y="38069"/>
                  </a:lnTo>
                  <a:lnTo>
                    <a:pt x="10971729" y="79386"/>
                  </a:lnTo>
                  <a:lnTo>
                    <a:pt x="10981944" y="129984"/>
                  </a:lnTo>
                  <a:lnTo>
                    <a:pt x="10981944" y="327215"/>
                  </a:lnTo>
                  <a:lnTo>
                    <a:pt x="10971729" y="377813"/>
                  </a:lnTo>
                  <a:lnTo>
                    <a:pt x="10943874" y="419130"/>
                  </a:lnTo>
                  <a:lnTo>
                    <a:pt x="10902557" y="446985"/>
                  </a:lnTo>
                  <a:lnTo>
                    <a:pt x="10851959" y="457200"/>
                  </a:lnTo>
                  <a:lnTo>
                    <a:pt x="129984" y="457200"/>
                  </a:lnTo>
                  <a:lnTo>
                    <a:pt x="79386" y="446985"/>
                  </a:lnTo>
                  <a:lnTo>
                    <a:pt x="38069" y="419130"/>
                  </a:lnTo>
                  <a:lnTo>
                    <a:pt x="10214" y="377813"/>
                  </a:lnTo>
                  <a:lnTo>
                    <a:pt x="0" y="327215"/>
                  </a:lnTo>
                  <a:lnTo>
                    <a:pt x="0" y="12998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2062797" y="6108756"/>
            <a:ext cx="8065134" cy="675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2380"/>
              </a:lnSpc>
            </a:pPr>
            <a:r>
              <a:rPr dirty="0" sz="2400">
                <a:latin typeface="Calibri"/>
                <a:cs typeface="Calibri"/>
              </a:rPr>
              <a:t>Optimizing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algorithms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moves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existing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points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down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left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510"/>
              </a:spcBef>
            </a:pPr>
            <a:r>
              <a:rPr dirty="0" sz="1100">
                <a:solidFill>
                  <a:srgbClr val="7E7E7E"/>
                </a:solidFill>
                <a:latin typeface="Tahoma"/>
                <a:cs typeface="Tahoma"/>
              </a:rPr>
              <a:t>Distribution</a:t>
            </a:r>
            <a:r>
              <a:rPr dirty="0" sz="1100" spc="-5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7E7E7E"/>
                </a:solidFill>
                <a:latin typeface="Tahoma"/>
                <a:cs typeface="Tahoma"/>
              </a:rPr>
              <a:t>Statement</a:t>
            </a:r>
            <a:r>
              <a:rPr dirty="0" sz="1100" spc="-6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7E7E7E"/>
                </a:solidFill>
                <a:latin typeface="Tahoma"/>
                <a:cs typeface="Tahoma"/>
              </a:rPr>
              <a:t>‘A’</a:t>
            </a:r>
            <a:r>
              <a:rPr dirty="0" sz="1100" spc="-15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7E7E7E"/>
                </a:solidFill>
                <a:latin typeface="Tahoma"/>
                <a:cs typeface="Tahoma"/>
              </a:rPr>
              <a:t>(Approved</a:t>
            </a:r>
            <a:r>
              <a:rPr dirty="0" sz="1100" spc="-2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7E7E7E"/>
                </a:solidFill>
                <a:latin typeface="Tahoma"/>
                <a:cs typeface="Tahoma"/>
              </a:rPr>
              <a:t>for</a:t>
            </a:r>
            <a:r>
              <a:rPr dirty="0" sz="1100" spc="-25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7E7E7E"/>
                </a:solidFill>
                <a:latin typeface="Tahoma"/>
                <a:cs typeface="Tahoma"/>
              </a:rPr>
              <a:t>Public</a:t>
            </a:r>
            <a:r>
              <a:rPr dirty="0" sz="1100" spc="-2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7E7E7E"/>
                </a:solidFill>
                <a:latin typeface="Tahoma"/>
                <a:cs typeface="Tahoma"/>
              </a:rPr>
              <a:t>Release,</a:t>
            </a:r>
            <a:r>
              <a:rPr dirty="0" sz="1100" spc="-45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7E7E7E"/>
                </a:solidFill>
                <a:latin typeface="Tahoma"/>
                <a:cs typeface="Tahoma"/>
              </a:rPr>
              <a:t>Distribution</a:t>
            </a:r>
            <a:r>
              <a:rPr dirty="0" sz="1100" spc="-45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7E7E7E"/>
                </a:solidFill>
                <a:latin typeface="Tahoma"/>
                <a:cs typeface="Tahoma"/>
              </a:rPr>
              <a:t>Unlimited)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7" name="object 1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12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080115" y="2273807"/>
            <a:ext cx="4367530" cy="2036445"/>
            <a:chOff x="7080115" y="2273807"/>
            <a:chExt cx="4367530" cy="203644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80115" y="2304558"/>
              <a:ext cx="4367155" cy="200531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7303770" y="3784853"/>
              <a:ext cx="1554480" cy="0"/>
            </a:xfrm>
            <a:custGeom>
              <a:avLst/>
              <a:gdLst/>
              <a:ahLst/>
              <a:cxnLst/>
              <a:rect l="l" t="t" r="r" b="b"/>
              <a:pathLst>
                <a:path w="1554479" h="0">
                  <a:moveTo>
                    <a:pt x="0" y="0"/>
                  </a:moveTo>
                  <a:lnTo>
                    <a:pt x="1553870" y="0"/>
                  </a:lnTo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8858250" y="3784850"/>
              <a:ext cx="0" cy="394970"/>
            </a:xfrm>
            <a:custGeom>
              <a:avLst/>
              <a:gdLst/>
              <a:ahLst/>
              <a:cxnLst/>
              <a:rect l="l" t="t" r="r" b="b"/>
              <a:pathLst>
                <a:path w="0" h="394970">
                  <a:moveTo>
                    <a:pt x="0" y="394373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9158478" y="2292857"/>
              <a:ext cx="168275" cy="0"/>
            </a:xfrm>
            <a:custGeom>
              <a:avLst/>
              <a:gdLst/>
              <a:ahLst/>
              <a:cxnLst/>
              <a:rect l="l" t="t" r="r" b="b"/>
              <a:pathLst>
                <a:path w="168275" h="0">
                  <a:moveTo>
                    <a:pt x="0" y="0"/>
                  </a:moveTo>
                  <a:lnTo>
                    <a:pt x="167970" y="0"/>
                  </a:lnTo>
                </a:path>
              </a:pathLst>
            </a:custGeom>
            <a:ln w="381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315450" y="2298953"/>
              <a:ext cx="0" cy="147320"/>
            </a:xfrm>
            <a:custGeom>
              <a:avLst/>
              <a:gdLst/>
              <a:ahLst/>
              <a:cxnLst/>
              <a:rect l="l" t="t" r="r" b="b"/>
              <a:pathLst>
                <a:path w="0" h="147319">
                  <a:moveTo>
                    <a:pt x="0" y="0"/>
                  </a:moveTo>
                  <a:lnTo>
                    <a:pt x="0" y="146926"/>
                  </a:lnTo>
                </a:path>
              </a:pathLst>
            </a:custGeom>
            <a:ln w="381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9310878" y="2445257"/>
              <a:ext cx="168275" cy="0"/>
            </a:xfrm>
            <a:custGeom>
              <a:avLst/>
              <a:gdLst/>
              <a:ahLst/>
              <a:cxnLst/>
              <a:rect l="l" t="t" r="r" b="b"/>
              <a:pathLst>
                <a:path w="168275" h="0">
                  <a:moveTo>
                    <a:pt x="0" y="0"/>
                  </a:moveTo>
                  <a:lnTo>
                    <a:pt x="167970" y="0"/>
                  </a:lnTo>
                </a:path>
              </a:pathLst>
            </a:custGeom>
            <a:ln w="381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9467850" y="2451353"/>
              <a:ext cx="0" cy="147320"/>
            </a:xfrm>
            <a:custGeom>
              <a:avLst/>
              <a:gdLst/>
              <a:ahLst/>
              <a:cxnLst/>
              <a:rect l="l" t="t" r="r" b="b"/>
              <a:pathLst>
                <a:path w="0" h="147319">
                  <a:moveTo>
                    <a:pt x="0" y="0"/>
                  </a:moveTo>
                  <a:lnTo>
                    <a:pt x="0" y="146926"/>
                  </a:lnTo>
                </a:path>
              </a:pathLst>
            </a:custGeom>
            <a:ln w="381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9463278" y="2597657"/>
              <a:ext cx="168275" cy="0"/>
            </a:xfrm>
            <a:custGeom>
              <a:avLst/>
              <a:gdLst/>
              <a:ahLst/>
              <a:cxnLst/>
              <a:rect l="l" t="t" r="r" b="b"/>
              <a:pathLst>
                <a:path w="168275" h="0">
                  <a:moveTo>
                    <a:pt x="0" y="0"/>
                  </a:moveTo>
                  <a:lnTo>
                    <a:pt x="167970" y="0"/>
                  </a:lnTo>
                </a:path>
              </a:pathLst>
            </a:custGeom>
            <a:ln w="381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9620250" y="2603753"/>
              <a:ext cx="0" cy="147320"/>
            </a:xfrm>
            <a:custGeom>
              <a:avLst/>
              <a:gdLst/>
              <a:ahLst/>
              <a:cxnLst/>
              <a:rect l="l" t="t" r="r" b="b"/>
              <a:pathLst>
                <a:path w="0" h="147319">
                  <a:moveTo>
                    <a:pt x="0" y="0"/>
                  </a:moveTo>
                  <a:lnTo>
                    <a:pt x="0" y="146926"/>
                  </a:lnTo>
                </a:path>
              </a:pathLst>
            </a:custGeom>
            <a:ln w="381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9615678" y="2750057"/>
              <a:ext cx="168275" cy="0"/>
            </a:xfrm>
            <a:custGeom>
              <a:avLst/>
              <a:gdLst/>
              <a:ahLst/>
              <a:cxnLst/>
              <a:rect l="l" t="t" r="r" b="b"/>
              <a:pathLst>
                <a:path w="168275" h="0">
                  <a:moveTo>
                    <a:pt x="0" y="0"/>
                  </a:moveTo>
                  <a:lnTo>
                    <a:pt x="167970" y="0"/>
                  </a:lnTo>
                </a:path>
              </a:pathLst>
            </a:custGeom>
            <a:ln w="381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772650" y="2756153"/>
              <a:ext cx="0" cy="147320"/>
            </a:xfrm>
            <a:custGeom>
              <a:avLst/>
              <a:gdLst/>
              <a:ahLst/>
              <a:cxnLst/>
              <a:rect l="l" t="t" r="r" b="b"/>
              <a:pathLst>
                <a:path w="0" h="147319">
                  <a:moveTo>
                    <a:pt x="0" y="0"/>
                  </a:moveTo>
                  <a:lnTo>
                    <a:pt x="0" y="146926"/>
                  </a:lnTo>
                </a:path>
              </a:pathLst>
            </a:custGeom>
            <a:ln w="381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9768078" y="2902457"/>
              <a:ext cx="168275" cy="0"/>
            </a:xfrm>
            <a:custGeom>
              <a:avLst/>
              <a:gdLst/>
              <a:ahLst/>
              <a:cxnLst/>
              <a:rect l="l" t="t" r="r" b="b"/>
              <a:pathLst>
                <a:path w="168275" h="0">
                  <a:moveTo>
                    <a:pt x="0" y="0"/>
                  </a:moveTo>
                  <a:lnTo>
                    <a:pt x="167970" y="0"/>
                  </a:lnTo>
                </a:path>
              </a:pathLst>
            </a:custGeom>
            <a:ln w="381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9925050" y="2908553"/>
              <a:ext cx="0" cy="147320"/>
            </a:xfrm>
            <a:custGeom>
              <a:avLst/>
              <a:gdLst/>
              <a:ahLst/>
              <a:cxnLst/>
              <a:rect l="l" t="t" r="r" b="b"/>
              <a:pathLst>
                <a:path w="0" h="147319">
                  <a:moveTo>
                    <a:pt x="0" y="0"/>
                  </a:moveTo>
                  <a:lnTo>
                    <a:pt x="0" y="146926"/>
                  </a:lnTo>
                </a:path>
              </a:pathLst>
            </a:custGeom>
            <a:ln w="381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9920478" y="3054857"/>
              <a:ext cx="168275" cy="0"/>
            </a:xfrm>
            <a:custGeom>
              <a:avLst/>
              <a:gdLst/>
              <a:ahLst/>
              <a:cxnLst/>
              <a:rect l="l" t="t" r="r" b="b"/>
              <a:pathLst>
                <a:path w="168275" h="0">
                  <a:moveTo>
                    <a:pt x="0" y="0"/>
                  </a:moveTo>
                  <a:lnTo>
                    <a:pt x="167970" y="0"/>
                  </a:lnTo>
                </a:path>
              </a:pathLst>
            </a:custGeom>
            <a:ln w="381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0077450" y="3060953"/>
              <a:ext cx="0" cy="147320"/>
            </a:xfrm>
            <a:custGeom>
              <a:avLst/>
              <a:gdLst/>
              <a:ahLst/>
              <a:cxnLst/>
              <a:rect l="l" t="t" r="r" b="b"/>
              <a:pathLst>
                <a:path w="0" h="147319">
                  <a:moveTo>
                    <a:pt x="0" y="0"/>
                  </a:moveTo>
                  <a:lnTo>
                    <a:pt x="0" y="146926"/>
                  </a:lnTo>
                </a:path>
              </a:pathLst>
            </a:custGeom>
            <a:ln w="381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0072878" y="3207257"/>
              <a:ext cx="168275" cy="0"/>
            </a:xfrm>
            <a:custGeom>
              <a:avLst/>
              <a:gdLst/>
              <a:ahLst/>
              <a:cxnLst/>
              <a:rect l="l" t="t" r="r" b="b"/>
              <a:pathLst>
                <a:path w="168275" h="0">
                  <a:moveTo>
                    <a:pt x="0" y="0"/>
                  </a:moveTo>
                  <a:lnTo>
                    <a:pt x="167970" y="0"/>
                  </a:lnTo>
                </a:path>
              </a:pathLst>
            </a:custGeom>
            <a:ln w="381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0229850" y="3213353"/>
              <a:ext cx="0" cy="147320"/>
            </a:xfrm>
            <a:custGeom>
              <a:avLst/>
              <a:gdLst/>
              <a:ahLst/>
              <a:cxnLst/>
              <a:rect l="l" t="t" r="r" b="b"/>
              <a:pathLst>
                <a:path w="0" h="147320">
                  <a:moveTo>
                    <a:pt x="0" y="0"/>
                  </a:moveTo>
                  <a:lnTo>
                    <a:pt x="0" y="146926"/>
                  </a:lnTo>
                </a:path>
              </a:pathLst>
            </a:custGeom>
            <a:ln w="381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0225278" y="3359657"/>
              <a:ext cx="168275" cy="0"/>
            </a:xfrm>
            <a:custGeom>
              <a:avLst/>
              <a:gdLst/>
              <a:ahLst/>
              <a:cxnLst/>
              <a:rect l="l" t="t" r="r" b="b"/>
              <a:pathLst>
                <a:path w="168275" h="0">
                  <a:moveTo>
                    <a:pt x="0" y="0"/>
                  </a:moveTo>
                  <a:lnTo>
                    <a:pt x="167970" y="0"/>
                  </a:lnTo>
                </a:path>
              </a:pathLst>
            </a:custGeom>
            <a:ln w="381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0382250" y="3365753"/>
              <a:ext cx="0" cy="147320"/>
            </a:xfrm>
            <a:custGeom>
              <a:avLst/>
              <a:gdLst/>
              <a:ahLst/>
              <a:cxnLst/>
              <a:rect l="l" t="t" r="r" b="b"/>
              <a:pathLst>
                <a:path w="0" h="147320">
                  <a:moveTo>
                    <a:pt x="0" y="0"/>
                  </a:moveTo>
                  <a:lnTo>
                    <a:pt x="0" y="146926"/>
                  </a:lnTo>
                </a:path>
              </a:pathLst>
            </a:custGeom>
            <a:ln w="381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0377678" y="3512057"/>
              <a:ext cx="168275" cy="0"/>
            </a:xfrm>
            <a:custGeom>
              <a:avLst/>
              <a:gdLst/>
              <a:ahLst/>
              <a:cxnLst/>
              <a:rect l="l" t="t" r="r" b="b"/>
              <a:pathLst>
                <a:path w="168275" h="0">
                  <a:moveTo>
                    <a:pt x="0" y="0"/>
                  </a:moveTo>
                  <a:lnTo>
                    <a:pt x="167970" y="0"/>
                  </a:lnTo>
                </a:path>
              </a:pathLst>
            </a:custGeom>
            <a:ln w="381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0534650" y="3518153"/>
              <a:ext cx="0" cy="147320"/>
            </a:xfrm>
            <a:custGeom>
              <a:avLst/>
              <a:gdLst/>
              <a:ahLst/>
              <a:cxnLst/>
              <a:rect l="l" t="t" r="r" b="b"/>
              <a:pathLst>
                <a:path w="0" h="147320">
                  <a:moveTo>
                    <a:pt x="0" y="0"/>
                  </a:moveTo>
                  <a:lnTo>
                    <a:pt x="0" y="146926"/>
                  </a:lnTo>
                </a:path>
              </a:pathLst>
            </a:custGeom>
            <a:ln w="381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0530078" y="3664457"/>
              <a:ext cx="168275" cy="0"/>
            </a:xfrm>
            <a:custGeom>
              <a:avLst/>
              <a:gdLst/>
              <a:ahLst/>
              <a:cxnLst/>
              <a:rect l="l" t="t" r="r" b="b"/>
              <a:pathLst>
                <a:path w="168275" h="0">
                  <a:moveTo>
                    <a:pt x="0" y="0"/>
                  </a:moveTo>
                  <a:lnTo>
                    <a:pt x="167970" y="0"/>
                  </a:lnTo>
                </a:path>
              </a:pathLst>
            </a:custGeom>
            <a:ln w="381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0687050" y="3670553"/>
              <a:ext cx="0" cy="147320"/>
            </a:xfrm>
            <a:custGeom>
              <a:avLst/>
              <a:gdLst/>
              <a:ahLst/>
              <a:cxnLst/>
              <a:rect l="l" t="t" r="r" b="b"/>
              <a:pathLst>
                <a:path w="0" h="147320">
                  <a:moveTo>
                    <a:pt x="0" y="0"/>
                  </a:moveTo>
                  <a:lnTo>
                    <a:pt x="0" y="146926"/>
                  </a:lnTo>
                </a:path>
              </a:pathLst>
            </a:custGeom>
            <a:ln w="381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0682478" y="3816857"/>
              <a:ext cx="168275" cy="0"/>
            </a:xfrm>
            <a:custGeom>
              <a:avLst/>
              <a:gdLst/>
              <a:ahLst/>
              <a:cxnLst/>
              <a:rect l="l" t="t" r="r" b="b"/>
              <a:pathLst>
                <a:path w="168275" h="0">
                  <a:moveTo>
                    <a:pt x="0" y="0"/>
                  </a:moveTo>
                  <a:lnTo>
                    <a:pt x="167970" y="0"/>
                  </a:lnTo>
                </a:path>
              </a:pathLst>
            </a:custGeom>
            <a:ln w="381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Hardware</a:t>
            </a:r>
          </a:p>
        </p:txBody>
      </p:sp>
      <p:sp>
        <p:nvSpPr>
          <p:cNvPr id="28" name="object 28" descr=""/>
          <p:cNvSpPr txBox="1"/>
          <p:nvPr/>
        </p:nvSpPr>
        <p:spPr>
          <a:xfrm>
            <a:off x="425180" y="1433829"/>
            <a:ext cx="373887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How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is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this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plot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relevant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for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Hardware?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425180" y="1737106"/>
            <a:ext cx="426339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given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hardware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system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is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represented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by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boundary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425180" y="2082506"/>
            <a:ext cx="3942079" cy="1022985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dirty="0" sz="1800" b="1">
                <a:latin typeface="Calibri"/>
                <a:cs typeface="Calibri"/>
              </a:rPr>
              <a:t>Non-</a:t>
            </a:r>
            <a:r>
              <a:rPr dirty="0" sz="1800" spc="-10" b="1">
                <a:latin typeface="Calibri"/>
                <a:cs typeface="Calibri"/>
              </a:rPr>
              <a:t>fault-tolerant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systems</a:t>
            </a:r>
            <a:r>
              <a:rPr dirty="0" sz="1800" spc="-6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are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AF50"/>
                </a:solidFill>
                <a:latin typeface="Calibri"/>
                <a:cs typeface="Calibri"/>
              </a:rPr>
              <a:t>rectangles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234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400">
                <a:latin typeface="Calibri"/>
                <a:cs typeface="Calibri"/>
              </a:rPr>
              <a:t>They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can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solve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any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point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inside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rectangle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dirty="0" sz="1800" spc="-10" b="1">
                <a:latin typeface="Calibri"/>
                <a:cs typeface="Calibri"/>
              </a:rPr>
              <a:t>Fault-tolerant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systems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are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staircases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425180" y="3083386"/>
            <a:ext cx="5271770" cy="93091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400">
                <a:latin typeface="Calibri"/>
                <a:cs typeface="Calibri"/>
              </a:rPr>
              <a:t>They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can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solve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any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system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down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left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staircase</a:t>
            </a:r>
            <a:endParaRPr sz="14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400" spc="-10">
                <a:latin typeface="Calibri"/>
                <a:cs typeface="Calibri"/>
              </a:rPr>
              <a:t>Increasing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number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physical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qubits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per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logical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qubits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decreases </a:t>
            </a:r>
            <a:r>
              <a:rPr dirty="0" sz="1400">
                <a:latin typeface="Calibri"/>
                <a:cs typeface="Calibri"/>
              </a:rPr>
              <a:t>both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gate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error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probability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number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usable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logical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qubits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50">
                <a:latin typeface="Wingdings"/>
                <a:cs typeface="Wingdings"/>
              </a:rPr>
              <a:t>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Calibri"/>
                <a:cs typeface="Calibri"/>
              </a:rPr>
              <a:t>this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creates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staircase</a:t>
            </a:r>
            <a:r>
              <a:rPr dirty="0" sz="1400" spc="-20">
                <a:latin typeface="Calibri"/>
                <a:cs typeface="Calibri"/>
              </a:rPr>
              <a:t> shape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425180" y="4157217"/>
            <a:ext cx="28067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latin typeface="Calibri"/>
                <a:cs typeface="Calibri"/>
              </a:rPr>
              <a:t>Hardware-</a:t>
            </a:r>
            <a:r>
              <a:rPr dirty="0" sz="1800" b="1">
                <a:latin typeface="Calibri"/>
                <a:cs typeface="Calibri"/>
              </a:rPr>
              <a:t>related </a:t>
            </a:r>
            <a:r>
              <a:rPr dirty="0" sz="1800" spc="-10" b="1">
                <a:latin typeface="Calibri"/>
                <a:cs typeface="Calibri"/>
              </a:rPr>
              <a:t>challenges: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425180" y="4460494"/>
            <a:ext cx="4665980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400" spc="-10">
                <a:latin typeface="Calibri"/>
                <a:cs typeface="Calibri"/>
              </a:rPr>
              <a:t>Create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hardware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that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can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solve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larger,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more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complex,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longer computations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 descr=""/>
          <p:cNvSpPr/>
          <p:nvPr/>
        </p:nvSpPr>
        <p:spPr>
          <a:xfrm>
            <a:off x="6477761" y="2113024"/>
            <a:ext cx="260985" cy="2066925"/>
          </a:xfrm>
          <a:custGeom>
            <a:avLst/>
            <a:gdLst/>
            <a:ahLst/>
            <a:cxnLst/>
            <a:rect l="l" t="t" r="r" b="b"/>
            <a:pathLst>
              <a:path w="260984" h="2066925">
                <a:moveTo>
                  <a:pt x="260603" y="130301"/>
                </a:moveTo>
                <a:lnTo>
                  <a:pt x="195452" y="130301"/>
                </a:lnTo>
                <a:lnTo>
                  <a:pt x="195452" y="2066544"/>
                </a:lnTo>
                <a:lnTo>
                  <a:pt x="65150" y="2066544"/>
                </a:lnTo>
                <a:lnTo>
                  <a:pt x="65150" y="130301"/>
                </a:lnTo>
                <a:lnTo>
                  <a:pt x="0" y="130301"/>
                </a:lnTo>
                <a:lnTo>
                  <a:pt x="130301" y="0"/>
                </a:lnTo>
                <a:lnTo>
                  <a:pt x="260603" y="130301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 txBox="1"/>
          <p:nvPr/>
        </p:nvSpPr>
        <p:spPr>
          <a:xfrm>
            <a:off x="6267568" y="1346842"/>
            <a:ext cx="19342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Size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of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Computation </a:t>
            </a:r>
            <a:r>
              <a:rPr dirty="0" sz="1800" b="1">
                <a:latin typeface="Calibri"/>
                <a:cs typeface="Calibri"/>
              </a:rPr>
              <a:t>(#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of</a:t>
            </a:r>
            <a:r>
              <a:rPr dirty="0" sz="1800" spc="-10" b="1">
                <a:latin typeface="Calibri"/>
                <a:cs typeface="Calibri"/>
              </a:rPr>
              <a:t> operations)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 descr=""/>
          <p:cNvSpPr/>
          <p:nvPr/>
        </p:nvSpPr>
        <p:spPr>
          <a:xfrm>
            <a:off x="7070599" y="4606290"/>
            <a:ext cx="1788160" cy="260985"/>
          </a:xfrm>
          <a:custGeom>
            <a:avLst/>
            <a:gdLst/>
            <a:ahLst/>
            <a:cxnLst/>
            <a:rect l="l" t="t" r="r" b="b"/>
            <a:pathLst>
              <a:path w="1788159" h="260985">
                <a:moveTo>
                  <a:pt x="1657350" y="260604"/>
                </a:moveTo>
                <a:lnTo>
                  <a:pt x="1657350" y="195453"/>
                </a:lnTo>
                <a:lnTo>
                  <a:pt x="0" y="195453"/>
                </a:lnTo>
                <a:lnTo>
                  <a:pt x="0" y="65151"/>
                </a:lnTo>
                <a:lnTo>
                  <a:pt x="1657350" y="65151"/>
                </a:lnTo>
                <a:lnTo>
                  <a:pt x="1657350" y="0"/>
                </a:lnTo>
                <a:lnTo>
                  <a:pt x="1787652" y="130302"/>
                </a:lnTo>
                <a:lnTo>
                  <a:pt x="1657350" y="26060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 txBox="1"/>
          <p:nvPr/>
        </p:nvSpPr>
        <p:spPr>
          <a:xfrm>
            <a:off x="8955599" y="4426126"/>
            <a:ext cx="26142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Size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of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Computer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800" b="1">
                <a:latin typeface="Calibri"/>
                <a:cs typeface="Calibri"/>
              </a:rPr>
              <a:t>(#</a:t>
            </a:r>
            <a:r>
              <a:rPr dirty="0" sz="1800" spc="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of</a:t>
            </a:r>
            <a:r>
              <a:rPr dirty="0" sz="1800" spc="2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computational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qubits)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7470644" y="3319778"/>
            <a:ext cx="18097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00AF50"/>
                </a:solidFill>
                <a:latin typeface="Calibri"/>
                <a:cs typeface="Calibri"/>
              </a:rPr>
              <a:t>Example</a:t>
            </a:r>
            <a:r>
              <a:rPr dirty="0" sz="1200" spc="-40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AF50"/>
                </a:solidFill>
                <a:latin typeface="Calibri"/>
                <a:cs typeface="Calibri"/>
              </a:rPr>
              <a:t>Noisy</a:t>
            </a:r>
            <a:r>
              <a:rPr dirty="0" sz="1200" spc="-50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00AF50"/>
                </a:solidFill>
                <a:latin typeface="Calibri"/>
                <a:cs typeface="Calibri"/>
              </a:rPr>
              <a:t>Intermediate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7470644" y="3502658"/>
            <a:ext cx="12846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00AF50"/>
                </a:solidFill>
                <a:latin typeface="Calibri"/>
                <a:cs typeface="Calibri"/>
              </a:rPr>
              <a:t>Scale</a:t>
            </a:r>
            <a:r>
              <a:rPr dirty="0" sz="1200" spc="-20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AF50"/>
                </a:solidFill>
                <a:latin typeface="Calibri"/>
                <a:cs typeface="Calibri"/>
              </a:rPr>
              <a:t>(NISQ)</a:t>
            </a:r>
            <a:r>
              <a:rPr dirty="0" sz="1200" spc="-15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00AF50"/>
                </a:solidFill>
                <a:latin typeface="Calibri"/>
                <a:cs typeface="Calibri"/>
              </a:rPr>
              <a:t>System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10115698" y="2561283"/>
            <a:ext cx="9105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006FC0"/>
                </a:solidFill>
                <a:latin typeface="Calibri"/>
                <a:cs typeface="Calibri"/>
              </a:rPr>
              <a:t>Example</a:t>
            </a:r>
            <a:r>
              <a:rPr dirty="0" sz="1200" spc="-5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006FC0"/>
                </a:solidFill>
                <a:latin typeface="Calibri"/>
                <a:cs typeface="Calibri"/>
              </a:rPr>
              <a:t>Fault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10115698" y="2744163"/>
            <a:ext cx="10306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006FC0"/>
                </a:solidFill>
                <a:latin typeface="Calibri"/>
                <a:cs typeface="Calibri"/>
              </a:rPr>
              <a:t>Tolerant</a:t>
            </a:r>
            <a:r>
              <a:rPr dirty="0" sz="1200" spc="-1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006FC0"/>
                </a:solidFill>
                <a:latin typeface="Calibri"/>
                <a:cs typeface="Calibri"/>
              </a:rPr>
              <a:t>System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7530841" y="3914443"/>
            <a:ext cx="10553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AF50"/>
                </a:solidFill>
                <a:latin typeface="Calibri"/>
                <a:cs typeface="Calibri"/>
              </a:rPr>
              <a:t>(solvable</a:t>
            </a:r>
            <a:r>
              <a:rPr dirty="0" sz="1200" spc="-5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AF50"/>
                </a:solidFill>
                <a:latin typeface="Calibri"/>
                <a:cs typeface="Calibri"/>
              </a:rPr>
              <a:t>region)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 descr=""/>
          <p:cNvSpPr/>
          <p:nvPr/>
        </p:nvSpPr>
        <p:spPr>
          <a:xfrm>
            <a:off x="9347522" y="2777531"/>
            <a:ext cx="796925" cy="765175"/>
          </a:xfrm>
          <a:custGeom>
            <a:avLst/>
            <a:gdLst/>
            <a:ahLst/>
            <a:cxnLst/>
            <a:rect l="l" t="t" r="r" b="b"/>
            <a:pathLst>
              <a:path w="796925" h="765175">
                <a:moveTo>
                  <a:pt x="401789" y="350519"/>
                </a:moveTo>
                <a:lnTo>
                  <a:pt x="368363" y="369569"/>
                </a:lnTo>
                <a:lnTo>
                  <a:pt x="359892" y="394969"/>
                </a:lnTo>
                <a:lnTo>
                  <a:pt x="360845" y="398779"/>
                </a:lnTo>
                <a:lnTo>
                  <a:pt x="364731" y="407669"/>
                </a:lnTo>
                <a:lnTo>
                  <a:pt x="367703" y="411479"/>
                </a:lnTo>
                <a:lnTo>
                  <a:pt x="373989" y="416559"/>
                </a:lnTo>
                <a:lnTo>
                  <a:pt x="376326" y="419099"/>
                </a:lnTo>
                <a:lnTo>
                  <a:pt x="381038" y="421639"/>
                </a:lnTo>
                <a:lnTo>
                  <a:pt x="383197" y="422909"/>
                </a:lnTo>
                <a:lnTo>
                  <a:pt x="387108" y="425449"/>
                </a:lnTo>
                <a:lnTo>
                  <a:pt x="388785" y="426719"/>
                </a:lnTo>
                <a:lnTo>
                  <a:pt x="395541" y="426719"/>
                </a:lnTo>
                <a:lnTo>
                  <a:pt x="396265" y="425449"/>
                </a:lnTo>
                <a:lnTo>
                  <a:pt x="396659" y="425449"/>
                </a:lnTo>
                <a:lnTo>
                  <a:pt x="397725" y="424179"/>
                </a:lnTo>
                <a:lnTo>
                  <a:pt x="398221" y="424179"/>
                </a:lnTo>
                <a:lnTo>
                  <a:pt x="398957" y="422909"/>
                </a:lnTo>
                <a:lnTo>
                  <a:pt x="399211" y="421639"/>
                </a:lnTo>
                <a:lnTo>
                  <a:pt x="399478" y="421639"/>
                </a:lnTo>
                <a:lnTo>
                  <a:pt x="399427" y="420369"/>
                </a:lnTo>
                <a:lnTo>
                  <a:pt x="399173" y="420369"/>
                </a:lnTo>
                <a:lnTo>
                  <a:pt x="398487" y="419099"/>
                </a:lnTo>
                <a:lnTo>
                  <a:pt x="397675" y="419099"/>
                </a:lnTo>
                <a:lnTo>
                  <a:pt x="395249" y="417829"/>
                </a:lnTo>
                <a:lnTo>
                  <a:pt x="393763" y="417829"/>
                </a:lnTo>
                <a:lnTo>
                  <a:pt x="390245" y="416559"/>
                </a:lnTo>
                <a:lnTo>
                  <a:pt x="388277" y="415289"/>
                </a:lnTo>
                <a:lnTo>
                  <a:pt x="383946" y="412749"/>
                </a:lnTo>
                <a:lnTo>
                  <a:pt x="381711" y="410209"/>
                </a:lnTo>
                <a:lnTo>
                  <a:pt x="376466" y="405129"/>
                </a:lnTo>
                <a:lnTo>
                  <a:pt x="374383" y="402589"/>
                </a:lnTo>
                <a:lnTo>
                  <a:pt x="371906" y="397509"/>
                </a:lnTo>
                <a:lnTo>
                  <a:pt x="371386" y="394969"/>
                </a:lnTo>
                <a:lnTo>
                  <a:pt x="371721" y="389889"/>
                </a:lnTo>
                <a:lnTo>
                  <a:pt x="371805" y="388619"/>
                </a:lnTo>
                <a:lnTo>
                  <a:pt x="372656" y="386079"/>
                </a:lnTo>
                <a:lnTo>
                  <a:pt x="375665" y="380999"/>
                </a:lnTo>
                <a:lnTo>
                  <a:pt x="377710" y="378459"/>
                </a:lnTo>
                <a:lnTo>
                  <a:pt x="380276" y="375919"/>
                </a:lnTo>
                <a:lnTo>
                  <a:pt x="393445" y="375919"/>
                </a:lnTo>
                <a:lnTo>
                  <a:pt x="386473" y="369569"/>
                </a:lnTo>
                <a:lnTo>
                  <a:pt x="388429" y="367029"/>
                </a:lnTo>
                <a:lnTo>
                  <a:pt x="390575" y="365759"/>
                </a:lnTo>
                <a:lnTo>
                  <a:pt x="395249" y="363219"/>
                </a:lnTo>
                <a:lnTo>
                  <a:pt x="397636" y="361949"/>
                </a:lnTo>
                <a:lnTo>
                  <a:pt x="422766" y="361949"/>
                </a:lnTo>
                <a:lnTo>
                  <a:pt x="417855" y="356869"/>
                </a:lnTo>
                <a:lnTo>
                  <a:pt x="414045" y="354329"/>
                </a:lnTo>
                <a:lnTo>
                  <a:pt x="401789" y="350519"/>
                </a:lnTo>
                <a:close/>
              </a:path>
              <a:path w="796925" h="765175">
                <a:moveTo>
                  <a:pt x="393445" y="375919"/>
                </a:moveTo>
                <a:lnTo>
                  <a:pt x="380276" y="375919"/>
                </a:lnTo>
                <a:lnTo>
                  <a:pt x="413143" y="406399"/>
                </a:lnTo>
                <a:lnTo>
                  <a:pt x="414235" y="407669"/>
                </a:lnTo>
                <a:lnTo>
                  <a:pt x="416775" y="407669"/>
                </a:lnTo>
                <a:lnTo>
                  <a:pt x="418071" y="406399"/>
                </a:lnTo>
                <a:lnTo>
                  <a:pt x="419404" y="405129"/>
                </a:lnTo>
                <a:lnTo>
                  <a:pt x="423951" y="400049"/>
                </a:lnTo>
                <a:lnTo>
                  <a:pt x="426377" y="397509"/>
                </a:lnTo>
                <a:lnTo>
                  <a:pt x="428212" y="393699"/>
                </a:lnTo>
                <a:lnTo>
                  <a:pt x="412965" y="393699"/>
                </a:lnTo>
                <a:lnTo>
                  <a:pt x="393445" y="375919"/>
                </a:lnTo>
                <a:close/>
              </a:path>
              <a:path w="796925" h="765175">
                <a:moveTo>
                  <a:pt x="422766" y="361949"/>
                </a:moveTo>
                <a:lnTo>
                  <a:pt x="404914" y="361949"/>
                </a:lnTo>
                <a:lnTo>
                  <a:pt x="409803" y="363219"/>
                </a:lnTo>
                <a:lnTo>
                  <a:pt x="412140" y="364489"/>
                </a:lnTo>
                <a:lnTo>
                  <a:pt x="418655" y="370839"/>
                </a:lnTo>
                <a:lnTo>
                  <a:pt x="420636" y="375919"/>
                </a:lnTo>
                <a:lnTo>
                  <a:pt x="419950" y="384809"/>
                </a:lnTo>
                <a:lnTo>
                  <a:pt x="417512" y="389889"/>
                </a:lnTo>
                <a:lnTo>
                  <a:pt x="412965" y="393699"/>
                </a:lnTo>
                <a:lnTo>
                  <a:pt x="428212" y="393699"/>
                </a:lnTo>
                <a:lnTo>
                  <a:pt x="430047" y="389889"/>
                </a:lnTo>
                <a:lnTo>
                  <a:pt x="431088" y="386079"/>
                </a:lnTo>
                <a:lnTo>
                  <a:pt x="431378" y="382269"/>
                </a:lnTo>
                <a:lnTo>
                  <a:pt x="431474" y="380999"/>
                </a:lnTo>
                <a:lnTo>
                  <a:pt x="431571" y="379729"/>
                </a:lnTo>
                <a:lnTo>
                  <a:pt x="430923" y="375919"/>
                </a:lnTo>
                <a:lnTo>
                  <a:pt x="427888" y="368299"/>
                </a:lnTo>
                <a:lnTo>
                  <a:pt x="425221" y="364489"/>
                </a:lnTo>
                <a:lnTo>
                  <a:pt x="422766" y="361949"/>
                </a:lnTo>
                <a:close/>
              </a:path>
              <a:path w="796925" h="765175">
                <a:moveTo>
                  <a:pt x="399135" y="295909"/>
                </a:moveTo>
                <a:lnTo>
                  <a:pt x="396252" y="295909"/>
                </a:lnTo>
                <a:lnTo>
                  <a:pt x="327228" y="368299"/>
                </a:lnTo>
                <a:lnTo>
                  <a:pt x="327050" y="368299"/>
                </a:lnTo>
                <a:lnTo>
                  <a:pt x="326999" y="369569"/>
                </a:lnTo>
                <a:lnTo>
                  <a:pt x="327418" y="370839"/>
                </a:lnTo>
                <a:lnTo>
                  <a:pt x="327774" y="370839"/>
                </a:lnTo>
                <a:lnTo>
                  <a:pt x="328777" y="372109"/>
                </a:lnTo>
                <a:lnTo>
                  <a:pt x="329463" y="373379"/>
                </a:lnTo>
                <a:lnTo>
                  <a:pt x="331228" y="374649"/>
                </a:lnTo>
                <a:lnTo>
                  <a:pt x="332003" y="375919"/>
                </a:lnTo>
                <a:lnTo>
                  <a:pt x="333286" y="377189"/>
                </a:lnTo>
                <a:lnTo>
                  <a:pt x="336397" y="377189"/>
                </a:lnTo>
                <a:lnTo>
                  <a:pt x="405155" y="304799"/>
                </a:lnTo>
                <a:lnTo>
                  <a:pt x="405320" y="303529"/>
                </a:lnTo>
                <a:lnTo>
                  <a:pt x="404660" y="300989"/>
                </a:lnTo>
                <a:lnTo>
                  <a:pt x="403644" y="299719"/>
                </a:lnTo>
                <a:lnTo>
                  <a:pt x="402932" y="299719"/>
                </a:lnTo>
                <a:lnTo>
                  <a:pt x="401180" y="298449"/>
                </a:lnTo>
                <a:lnTo>
                  <a:pt x="400418" y="297179"/>
                </a:lnTo>
                <a:lnTo>
                  <a:pt x="399135" y="295909"/>
                </a:lnTo>
                <a:close/>
              </a:path>
              <a:path w="796925" h="765175">
                <a:moveTo>
                  <a:pt x="291261" y="313689"/>
                </a:moveTo>
                <a:lnTo>
                  <a:pt x="282460" y="313689"/>
                </a:lnTo>
                <a:lnTo>
                  <a:pt x="282587" y="320039"/>
                </a:lnTo>
                <a:lnTo>
                  <a:pt x="287642" y="334009"/>
                </a:lnTo>
                <a:lnTo>
                  <a:pt x="288924" y="336549"/>
                </a:lnTo>
                <a:lnTo>
                  <a:pt x="293827" y="340359"/>
                </a:lnTo>
                <a:lnTo>
                  <a:pt x="297383" y="342899"/>
                </a:lnTo>
                <a:lnTo>
                  <a:pt x="304952" y="345439"/>
                </a:lnTo>
                <a:lnTo>
                  <a:pt x="308863" y="345439"/>
                </a:lnTo>
                <a:lnTo>
                  <a:pt x="316941" y="344169"/>
                </a:lnTo>
                <a:lnTo>
                  <a:pt x="321017" y="342899"/>
                </a:lnTo>
                <a:lnTo>
                  <a:pt x="329234" y="337819"/>
                </a:lnTo>
                <a:lnTo>
                  <a:pt x="333286" y="334009"/>
                </a:lnTo>
                <a:lnTo>
                  <a:pt x="306831" y="334009"/>
                </a:lnTo>
                <a:lnTo>
                  <a:pt x="301599" y="332739"/>
                </a:lnTo>
                <a:lnTo>
                  <a:pt x="299161" y="331469"/>
                </a:lnTo>
                <a:lnTo>
                  <a:pt x="294500" y="326389"/>
                </a:lnTo>
                <a:lnTo>
                  <a:pt x="292912" y="323849"/>
                </a:lnTo>
                <a:lnTo>
                  <a:pt x="291388" y="316229"/>
                </a:lnTo>
                <a:lnTo>
                  <a:pt x="291261" y="313689"/>
                </a:lnTo>
                <a:close/>
              </a:path>
              <a:path w="796925" h="765175">
                <a:moveTo>
                  <a:pt x="344280" y="287019"/>
                </a:moveTo>
                <a:lnTo>
                  <a:pt x="326478" y="287019"/>
                </a:lnTo>
                <a:lnTo>
                  <a:pt x="328129" y="288289"/>
                </a:lnTo>
                <a:lnTo>
                  <a:pt x="330987" y="289559"/>
                </a:lnTo>
                <a:lnTo>
                  <a:pt x="332400" y="290916"/>
                </a:lnTo>
                <a:lnTo>
                  <a:pt x="335749" y="293369"/>
                </a:lnTo>
                <a:lnTo>
                  <a:pt x="337172" y="295909"/>
                </a:lnTo>
                <a:lnTo>
                  <a:pt x="338200" y="300989"/>
                </a:lnTo>
                <a:lnTo>
                  <a:pt x="338073" y="303529"/>
                </a:lnTo>
                <a:lnTo>
                  <a:pt x="327088" y="322579"/>
                </a:lnTo>
                <a:lnTo>
                  <a:pt x="324942" y="325119"/>
                </a:lnTo>
                <a:lnTo>
                  <a:pt x="322579" y="326389"/>
                </a:lnTo>
                <a:lnTo>
                  <a:pt x="317474" y="330199"/>
                </a:lnTo>
                <a:lnTo>
                  <a:pt x="314858" y="331469"/>
                </a:lnTo>
                <a:lnTo>
                  <a:pt x="309486" y="332739"/>
                </a:lnTo>
                <a:lnTo>
                  <a:pt x="306831" y="334009"/>
                </a:lnTo>
                <a:lnTo>
                  <a:pt x="333286" y="334009"/>
                </a:lnTo>
                <a:lnTo>
                  <a:pt x="350862" y="303529"/>
                </a:lnTo>
                <a:lnTo>
                  <a:pt x="350693" y="300989"/>
                </a:lnTo>
                <a:lnTo>
                  <a:pt x="350608" y="299719"/>
                </a:lnTo>
                <a:lnTo>
                  <a:pt x="348284" y="292099"/>
                </a:lnTo>
                <a:lnTo>
                  <a:pt x="345935" y="288289"/>
                </a:lnTo>
                <a:lnTo>
                  <a:pt x="344280" y="287019"/>
                </a:lnTo>
                <a:close/>
              </a:path>
              <a:path w="796925" h="765175">
                <a:moveTo>
                  <a:pt x="276237" y="320039"/>
                </a:moveTo>
                <a:lnTo>
                  <a:pt x="274256" y="320039"/>
                </a:lnTo>
                <a:lnTo>
                  <a:pt x="275132" y="321309"/>
                </a:lnTo>
                <a:lnTo>
                  <a:pt x="276237" y="320039"/>
                </a:lnTo>
                <a:close/>
              </a:path>
              <a:path w="796925" h="765175">
                <a:moveTo>
                  <a:pt x="340575" y="240029"/>
                </a:moveTo>
                <a:lnTo>
                  <a:pt x="337692" y="240029"/>
                </a:lnTo>
                <a:lnTo>
                  <a:pt x="268668" y="312419"/>
                </a:lnTo>
                <a:lnTo>
                  <a:pt x="268477" y="313689"/>
                </a:lnTo>
                <a:lnTo>
                  <a:pt x="269074" y="316229"/>
                </a:lnTo>
                <a:lnTo>
                  <a:pt x="269938" y="316229"/>
                </a:lnTo>
                <a:lnTo>
                  <a:pt x="270522" y="317499"/>
                </a:lnTo>
                <a:lnTo>
                  <a:pt x="271995" y="318769"/>
                </a:lnTo>
                <a:lnTo>
                  <a:pt x="272643" y="318769"/>
                </a:lnTo>
                <a:lnTo>
                  <a:pt x="273748" y="320039"/>
                </a:lnTo>
                <a:lnTo>
                  <a:pt x="276542" y="320039"/>
                </a:lnTo>
                <a:lnTo>
                  <a:pt x="282460" y="313689"/>
                </a:lnTo>
                <a:lnTo>
                  <a:pt x="291261" y="313689"/>
                </a:lnTo>
                <a:lnTo>
                  <a:pt x="291350" y="309879"/>
                </a:lnTo>
                <a:lnTo>
                  <a:pt x="291579" y="306069"/>
                </a:lnTo>
                <a:lnTo>
                  <a:pt x="309981" y="287019"/>
                </a:lnTo>
                <a:lnTo>
                  <a:pt x="344280" y="287019"/>
                </a:lnTo>
                <a:lnTo>
                  <a:pt x="340969" y="284479"/>
                </a:lnTo>
                <a:lnTo>
                  <a:pt x="339470" y="283209"/>
                </a:lnTo>
                <a:lnTo>
                  <a:pt x="336334" y="280669"/>
                </a:lnTo>
                <a:lnTo>
                  <a:pt x="334606" y="280669"/>
                </a:lnTo>
                <a:lnTo>
                  <a:pt x="330809" y="279399"/>
                </a:lnTo>
                <a:lnTo>
                  <a:pt x="328714" y="278129"/>
                </a:lnTo>
                <a:lnTo>
                  <a:pt x="318693" y="278129"/>
                </a:lnTo>
                <a:lnTo>
                  <a:pt x="346595" y="248919"/>
                </a:lnTo>
                <a:lnTo>
                  <a:pt x="346760" y="248919"/>
                </a:lnTo>
                <a:lnTo>
                  <a:pt x="346824" y="247649"/>
                </a:lnTo>
                <a:lnTo>
                  <a:pt x="346443" y="246379"/>
                </a:lnTo>
                <a:lnTo>
                  <a:pt x="346100" y="246379"/>
                </a:lnTo>
                <a:lnTo>
                  <a:pt x="345084" y="245109"/>
                </a:lnTo>
                <a:lnTo>
                  <a:pt x="344385" y="243839"/>
                </a:lnTo>
                <a:lnTo>
                  <a:pt x="342620" y="242569"/>
                </a:lnTo>
                <a:lnTo>
                  <a:pt x="341871" y="241299"/>
                </a:lnTo>
                <a:lnTo>
                  <a:pt x="340575" y="240029"/>
                </a:lnTo>
                <a:close/>
              </a:path>
              <a:path w="796925" h="765175">
                <a:moveTo>
                  <a:pt x="264570" y="284479"/>
                </a:moveTo>
                <a:lnTo>
                  <a:pt x="249389" y="284479"/>
                </a:lnTo>
                <a:lnTo>
                  <a:pt x="244292" y="290916"/>
                </a:lnTo>
                <a:lnTo>
                  <a:pt x="244271" y="292099"/>
                </a:lnTo>
                <a:lnTo>
                  <a:pt x="244525" y="292099"/>
                </a:lnTo>
                <a:lnTo>
                  <a:pt x="245440" y="293369"/>
                </a:lnTo>
                <a:lnTo>
                  <a:pt x="246125" y="294639"/>
                </a:lnTo>
                <a:lnTo>
                  <a:pt x="248030" y="295909"/>
                </a:lnTo>
                <a:lnTo>
                  <a:pt x="248831" y="297179"/>
                </a:lnTo>
                <a:lnTo>
                  <a:pt x="252437" y="297179"/>
                </a:lnTo>
                <a:lnTo>
                  <a:pt x="264570" y="284479"/>
                </a:lnTo>
                <a:close/>
              </a:path>
              <a:path w="796925" h="765175">
                <a:moveTo>
                  <a:pt x="239064" y="240029"/>
                </a:moveTo>
                <a:lnTo>
                  <a:pt x="235877" y="240029"/>
                </a:lnTo>
                <a:lnTo>
                  <a:pt x="229819" y="242569"/>
                </a:lnTo>
                <a:lnTo>
                  <a:pt x="218401" y="259079"/>
                </a:lnTo>
                <a:lnTo>
                  <a:pt x="218922" y="264159"/>
                </a:lnTo>
                <a:lnTo>
                  <a:pt x="245109" y="285749"/>
                </a:lnTo>
                <a:lnTo>
                  <a:pt x="249389" y="284479"/>
                </a:lnTo>
                <a:lnTo>
                  <a:pt x="264570" y="284479"/>
                </a:lnTo>
                <a:lnTo>
                  <a:pt x="271850" y="276859"/>
                </a:lnTo>
                <a:lnTo>
                  <a:pt x="246519" y="276859"/>
                </a:lnTo>
                <a:lnTo>
                  <a:pt x="240271" y="275589"/>
                </a:lnTo>
                <a:lnTo>
                  <a:pt x="230441" y="260349"/>
                </a:lnTo>
                <a:lnTo>
                  <a:pt x="231546" y="257809"/>
                </a:lnTo>
                <a:lnTo>
                  <a:pt x="235330" y="253999"/>
                </a:lnTo>
                <a:lnTo>
                  <a:pt x="236854" y="252729"/>
                </a:lnTo>
                <a:lnTo>
                  <a:pt x="240118" y="251459"/>
                </a:lnTo>
                <a:lnTo>
                  <a:pt x="261594" y="251459"/>
                </a:lnTo>
                <a:lnTo>
                  <a:pt x="260286" y="250189"/>
                </a:lnTo>
                <a:lnTo>
                  <a:pt x="256565" y="247649"/>
                </a:lnTo>
                <a:lnTo>
                  <a:pt x="249262" y="242569"/>
                </a:lnTo>
                <a:lnTo>
                  <a:pt x="245757" y="241299"/>
                </a:lnTo>
                <a:lnTo>
                  <a:pt x="239064" y="240029"/>
                </a:lnTo>
                <a:close/>
              </a:path>
              <a:path w="796925" h="765175">
                <a:moveTo>
                  <a:pt x="261594" y="251459"/>
                </a:moveTo>
                <a:lnTo>
                  <a:pt x="245821" y="251459"/>
                </a:lnTo>
                <a:lnTo>
                  <a:pt x="247903" y="252729"/>
                </a:lnTo>
                <a:lnTo>
                  <a:pt x="252285" y="255269"/>
                </a:lnTo>
                <a:lnTo>
                  <a:pt x="254596" y="256539"/>
                </a:lnTo>
                <a:lnTo>
                  <a:pt x="264655" y="266699"/>
                </a:lnTo>
                <a:lnTo>
                  <a:pt x="254863" y="276859"/>
                </a:lnTo>
                <a:lnTo>
                  <a:pt x="271850" y="276859"/>
                </a:lnTo>
                <a:lnTo>
                  <a:pt x="286410" y="261619"/>
                </a:lnTo>
                <a:lnTo>
                  <a:pt x="287134" y="260349"/>
                </a:lnTo>
                <a:lnTo>
                  <a:pt x="270751" y="260349"/>
                </a:lnTo>
                <a:lnTo>
                  <a:pt x="261594" y="251459"/>
                </a:lnTo>
                <a:close/>
              </a:path>
              <a:path w="796925" h="765175">
                <a:moveTo>
                  <a:pt x="261899" y="217169"/>
                </a:moveTo>
                <a:lnTo>
                  <a:pt x="256666" y="217169"/>
                </a:lnTo>
                <a:lnTo>
                  <a:pt x="255930" y="218439"/>
                </a:lnTo>
                <a:lnTo>
                  <a:pt x="254558" y="219709"/>
                </a:lnTo>
                <a:lnTo>
                  <a:pt x="254126" y="219709"/>
                </a:lnTo>
                <a:lnTo>
                  <a:pt x="253415" y="220979"/>
                </a:lnTo>
                <a:lnTo>
                  <a:pt x="253288" y="223519"/>
                </a:lnTo>
                <a:lnTo>
                  <a:pt x="253999" y="224789"/>
                </a:lnTo>
                <a:lnTo>
                  <a:pt x="254914" y="224789"/>
                </a:lnTo>
                <a:lnTo>
                  <a:pt x="257657" y="226059"/>
                </a:lnTo>
                <a:lnTo>
                  <a:pt x="259308" y="226059"/>
                </a:lnTo>
                <a:lnTo>
                  <a:pt x="263131" y="227329"/>
                </a:lnTo>
                <a:lnTo>
                  <a:pt x="265201" y="228599"/>
                </a:lnTo>
                <a:lnTo>
                  <a:pt x="271894" y="232409"/>
                </a:lnTo>
                <a:lnTo>
                  <a:pt x="276148" y="236219"/>
                </a:lnTo>
                <a:lnTo>
                  <a:pt x="277634" y="237489"/>
                </a:lnTo>
                <a:lnTo>
                  <a:pt x="279526" y="241299"/>
                </a:lnTo>
                <a:lnTo>
                  <a:pt x="279984" y="243839"/>
                </a:lnTo>
                <a:lnTo>
                  <a:pt x="279933" y="247649"/>
                </a:lnTo>
                <a:lnTo>
                  <a:pt x="279438" y="248919"/>
                </a:lnTo>
                <a:lnTo>
                  <a:pt x="277494" y="252729"/>
                </a:lnTo>
                <a:lnTo>
                  <a:pt x="276110" y="253999"/>
                </a:lnTo>
                <a:lnTo>
                  <a:pt x="270751" y="260349"/>
                </a:lnTo>
                <a:lnTo>
                  <a:pt x="287134" y="260349"/>
                </a:lnTo>
                <a:lnTo>
                  <a:pt x="288582" y="257809"/>
                </a:lnTo>
                <a:lnTo>
                  <a:pt x="291528" y="252729"/>
                </a:lnTo>
                <a:lnTo>
                  <a:pt x="292226" y="250189"/>
                </a:lnTo>
                <a:lnTo>
                  <a:pt x="292112" y="243839"/>
                </a:lnTo>
                <a:lnTo>
                  <a:pt x="291236" y="240029"/>
                </a:lnTo>
                <a:lnTo>
                  <a:pt x="273570" y="222249"/>
                </a:lnTo>
                <a:lnTo>
                  <a:pt x="271462" y="220979"/>
                </a:lnTo>
                <a:lnTo>
                  <a:pt x="267385" y="218439"/>
                </a:lnTo>
                <a:lnTo>
                  <a:pt x="265468" y="218439"/>
                </a:lnTo>
                <a:lnTo>
                  <a:pt x="261899" y="217169"/>
                </a:lnTo>
                <a:close/>
              </a:path>
              <a:path w="796925" h="765175">
                <a:moveTo>
                  <a:pt x="212140" y="162559"/>
                </a:moveTo>
                <a:lnTo>
                  <a:pt x="206006" y="162559"/>
                </a:lnTo>
                <a:lnTo>
                  <a:pt x="205498" y="163829"/>
                </a:lnTo>
                <a:lnTo>
                  <a:pt x="178180" y="226059"/>
                </a:lnTo>
                <a:lnTo>
                  <a:pt x="178079" y="228599"/>
                </a:lnTo>
                <a:lnTo>
                  <a:pt x="178701" y="229869"/>
                </a:lnTo>
                <a:lnTo>
                  <a:pt x="179184" y="229869"/>
                </a:lnTo>
                <a:lnTo>
                  <a:pt x="180492" y="231139"/>
                </a:lnTo>
                <a:lnTo>
                  <a:pt x="181355" y="232409"/>
                </a:lnTo>
                <a:lnTo>
                  <a:pt x="183514" y="234949"/>
                </a:lnTo>
                <a:lnTo>
                  <a:pt x="184429" y="234949"/>
                </a:lnTo>
                <a:lnTo>
                  <a:pt x="185978" y="236219"/>
                </a:lnTo>
                <a:lnTo>
                  <a:pt x="186664" y="237489"/>
                </a:lnTo>
                <a:lnTo>
                  <a:pt x="189852" y="237489"/>
                </a:lnTo>
                <a:lnTo>
                  <a:pt x="215231" y="224789"/>
                </a:lnTo>
                <a:lnTo>
                  <a:pt x="191769" y="224789"/>
                </a:lnTo>
                <a:lnTo>
                  <a:pt x="192176" y="223519"/>
                </a:lnTo>
                <a:lnTo>
                  <a:pt x="216509" y="170179"/>
                </a:lnTo>
                <a:lnTo>
                  <a:pt x="216661" y="170179"/>
                </a:lnTo>
                <a:lnTo>
                  <a:pt x="216776" y="168909"/>
                </a:lnTo>
                <a:lnTo>
                  <a:pt x="216369" y="167639"/>
                </a:lnTo>
                <a:lnTo>
                  <a:pt x="215976" y="167639"/>
                </a:lnTo>
                <a:lnTo>
                  <a:pt x="214820" y="165099"/>
                </a:lnTo>
                <a:lnTo>
                  <a:pt x="214007" y="165099"/>
                </a:lnTo>
                <a:lnTo>
                  <a:pt x="212140" y="162559"/>
                </a:lnTo>
                <a:close/>
              </a:path>
              <a:path w="796925" h="765175">
                <a:moveTo>
                  <a:pt x="247611" y="196849"/>
                </a:moveTo>
                <a:lnTo>
                  <a:pt x="244119" y="196849"/>
                </a:lnTo>
                <a:lnTo>
                  <a:pt x="192557" y="223519"/>
                </a:lnTo>
                <a:lnTo>
                  <a:pt x="191769" y="224789"/>
                </a:lnTo>
                <a:lnTo>
                  <a:pt x="215231" y="224789"/>
                </a:lnTo>
                <a:lnTo>
                  <a:pt x="250761" y="207009"/>
                </a:lnTo>
                <a:lnTo>
                  <a:pt x="252107" y="205739"/>
                </a:lnTo>
                <a:lnTo>
                  <a:pt x="253339" y="205739"/>
                </a:lnTo>
                <a:lnTo>
                  <a:pt x="253618" y="204469"/>
                </a:lnTo>
                <a:lnTo>
                  <a:pt x="253784" y="204469"/>
                </a:lnTo>
                <a:lnTo>
                  <a:pt x="253847" y="203199"/>
                </a:lnTo>
                <a:lnTo>
                  <a:pt x="253517" y="203199"/>
                </a:lnTo>
                <a:lnTo>
                  <a:pt x="253174" y="201929"/>
                </a:lnTo>
                <a:lnTo>
                  <a:pt x="252171" y="200659"/>
                </a:lnTo>
                <a:lnTo>
                  <a:pt x="249707" y="199389"/>
                </a:lnTo>
                <a:lnTo>
                  <a:pt x="248894" y="198119"/>
                </a:lnTo>
                <a:lnTo>
                  <a:pt x="247611" y="196849"/>
                </a:lnTo>
                <a:close/>
              </a:path>
              <a:path w="796925" h="765175">
                <a:moveTo>
                  <a:pt x="213525" y="119379"/>
                </a:moveTo>
                <a:lnTo>
                  <a:pt x="210642" y="119379"/>
                </a:lnTo>
                <a:lnTo>
                  <a:pt x="141617" y="191769"/>
                </a:lnTo>
                <a:lnTo>
                  <a:pt x="141439" y="193039"/>
                </a:lnTo>
                <a:lnTo>
                  <a:pt x="142151" y="195579"/>
                </a:lnTo>
                <a:lnTo>
                  <a:pt x="143167" y="196849"/>
                </a:lnTo>
                <a:lnTo>
                  <a:pt x="143852" y="196849"/>
                </a:lnTo>
                <a:lnTo>
                  <a:pt x="145618" y="198119"/>
                </a:lnTo>
                <a:lnTo>
                  <a:pt x="146392" y="199389"/>
                </a:lnTo>
                <a:lnTo>
                  <a:pt x="147675" y="200659"/>
                </a:lnTo>
                <a:lnTo>
                  <a:pt x="150787" y="200659"/>
                </a:lnTo>
                <a:lnTo>
                  <a:pt x="219532" y="128269"/>
                </a:lnTo>
                <a:lnTo>
                  <a:pt x="219709" y="128269"/>
                </a:lnTo>
                <a:lnTo>
                  <a:pt x="219760" y="126999"/>
                </a:lnTo>
                <a:lnTo>
                  <a:pt x="219392" y="125729"/>
                </a:lnTo>
                <a:lnTo>
                  <a:pt x="219049" y="125729"/>
                </a:lnTo>
                <a:lnTo>
                  <a:pt x="218033" y="124459"/>
                </a:lnTo>
                <a:lnTo>
                  <a:pt x="217322" y="123189"/>
                </a:lnTo>
                <a:lnTo>
                  <a:pt x="215569" y="121919"/>
                </a:lnTo>
                <a:lnTo>
                  <a:pt x="214807" y="120649"/>
                </a:lnTo>
                <a:lnTo>
                  <a:pt x="213525" y="119379"/>
                </a:lnTo>
                <a:close/>
              </a:path>
              <a:path w="796925" h="765175">
                <a:moveTo>
                  <a:pt x="136029" y="95249"/>
                </a:moveTo>
                <a:lnTo>
                  <a:pt x="131673" y="95249"/>
                </a:lnTo>
                <a:lnTo>
                  <a:pt x="122961" y="96519"/>
                </a:lnTo>
                <a:lnTo>
                  <a:pt x="91478" y="125729"/>
                </a:lnTo>
                <a:lnTo>
                  <a:pt x="90093" y="135889"/>
                </a:lnTo>
                <a:lnTo>
                  <a:pt x="89992" y="138429"/>
                </a:lnTo>
                <a:lnTo>
                  <a:pt x="122923" y="168909"/>
                </a:lnTo>
                <a:lnTo>
                  <a:pt x="131635" y="167639"/>
                </a:lnTo>
                <a:lnTo>
                  <a:pt x="135915" y="166369"/>
                </a:lnTo>
                <a:lnTo>
                  <a:pt x="144322" y="161289"/>
                </a:lnTo>
                <a:lnTo>
                  <a:pt x="148297" y="158749"/>
                </a:lnTo>
                <a:lnTo>
                  <a:pt x="149550" y="157479"/>
                </a:lnTo>
                <a:lnTo>
                  <a:pt x="119938" y="157479"/>
                </a:lnTo>
                <a:lnTo>
                  <a:pt x="114325" y="154939"/>
                </a:lnTo>
                <a:lnTo>
                  <a:pt x="102107" y="137159"/>
                </a:lnTo>
                <a:lnTo>
                  <a:pt x="103136" y="130809"/>
                </a:lnTo>
                <a:lnTo>
                  <a:pt x="104254" y="128269"/>
                </a:lnTo>
                <a:lnTo>
                  <a:pt x="107721" y="123189"/>
                </a:lnTo>
                <a:lnTo>
                  <a:pt x="109842" y="120649"/>
                </a:lnTo>
                <a:lnTo>
                  <a:pt x="115011" y="114299"/>
                </a:lnTo>
                <a:lnTo>
                  <a:pt x="117728" y="111759"/>
                </a:lnTo>
                <a:lnTo>
                  <a:pt x="126212" y="107949"/>
                </a:lnTo>
                <a:lnTo>
                  <a:pt x="131927" y="106679"/>
                </a:lnTo>
                <a:lnTo>
                  <a:pt x="154415" y="106679"/>
                </a:lnTo>
                <a:lnTo>
                  <a:pt x="148996" y="101599"/>
                </a:lnTo>
                <a:lnTo>
                  <a:pt x="144741" y="99059"/>
                </a:lnTo>
                <a:lnTo>
                  <a:pt x="136029" y="95249"/>
                </a:lnTo>
                <a:close/>
              </a:path>
              <a:path w="796925" h="765175">
                <a:moveTo>
                  <a:pt x="210248" y="161289"/>
                </a:moveTo>
                <a:lnTo>
                  <a:pt x="206616" y="161289"/>
                </a:lnTo>
                <a:lnTo>
                  <a:pt x="206438" y="162559"/>
                </a:lnTo>
                <a:lnTo>
                  <a:pt x="211429" y="162559"/>
                </a:lnTo>
                <a:lnTo>
                  <a:pt x="210248" y="161289"/>
                </a:lnTo>
                <a:close/>
              </a:path>
              <a:path w="796925" h="765175">
                <a:moveTo>
                  <a:pt x="154415" y="106679"/>
                </a:moveTo>
                <a:lnTo>
                  <a:pt x="134746" y="106679"/>
                </a:lnTo>
                <a:lnTo>
                  <a:pt x="140334" y="107949"/>
                </a:lnTo>
                <a:lnTo>
                  <a:pt x="143052" y="110489"/>
                </a:lnTo>
                <a:lnTo>
                  <a:pt x="148577" y="115569"/>
                </a:lnTo>
                <a:lnTo>
                  <a:pt x="150482" y="118109"/>
                </a:lnTo>
                <a:lnTo>
                  <a:pt x="152374" y="124459"/>
                </a:lnTo>
                <a:lnTo>
                  <a:pt x="152476" y="125729"/>
                </a:lnTo>
                <a:lnTo>
                  <a:pt x="152577" y="126999"/>
                </a:lnTo>
                <a:lnTo>
                  <a:pt x="122770" y="157479"/>
                </a:lnTo>
                <a:lnTo>
                  <a:pt x="149550" y="157479"/>
                </a:lnTo>
                <a:lnTo>
                  <a:pt x="152057" y="154939"/>
                </a:lnTo>
                <a:lnTo>
                  <a:pt x="155917" y="149859"/>
                </a:lnTo>
                <a:lnTo>
                  <a:pt x="158889" y="146049"/>
                </a:lnTo>
                <a:lnTo>
                  <a:pt x="163067" y="138429"/>
                </a:lnTo>
                <a:lnTo>
                  <a:pt x="164198" y="133349"/>
                </a:lnTo>
                <a:lnTo>
                  <a:pt x="164312" y="130809"/>
                </a:lnTo>
                <a:lnTo>
                  <a:pt x="164426" y="128269"/>
                </a:lnTo>
                <a:lnTo>
                  <a:pt x="164541" y="125729"/>
                </a:lnTo>
                <a:lnTo>
                  <a:pt x="163715" y="121919"/>
                </a:lnTo>
                <a:lnTo>
                  <a:pt x="160032" y="113029"/>
                </a:lnTo>
                <a:lnTo>
                  <a:pt x="157124" y="109219"/>
                </a:lnTo>
                <a:lnTo>
                  <a:pt x="154415" y="106679"/>
                </a:lnTo>
                <a:close/>
              </a:path>
              <a:path w="796925" h="765175">
                <a:moveTo>
                  <a:pt x="47180" y="83819"/>
                </a:moveTo>
                <a:lnTo>
                  <a:pt x="44056" y="83819"/>
                </a:lnTo>
                <a:lnTo>
                  <a:pt x="43027" y="85089"/>
                </a:lnTo>
                <a:lnTo>
                  <a:pt x="42443" y="85089"/>
                </a:lnTo>
                <a:lnTo>
                  <a:pt x="40728" y="87629"/>
                </a:lnTo>
                <a:lnTo>
                  <a:pt x="39979" y="87629"/>
                </a:lnTo>
                <a:lnTo>
                  <a:pt x="39115" y="90169"/>
                </a:lnTo>
                <a:lnTo>
                  <a:pt x="39027" y="91439"/>
                </a:lnTo>
                <a:lnTo>
                  <a:pt x="39268" y="92709"/>
                </a:lnTo>
                <a:lnTo>
                  <a:pt x="40144" y="95249"/>
                </a:lnTo>
                <a:lnTo>
                  <a:pt x="40792" y="96519"/>
                </a:lnTo>
                <a:lnTo>
                  <a:pt x="42481" y="100329"/>
                </a:lnTo>
                <a:lnTo>
                  <a:pt x="43560" y="101599"/>
                </a:lnTo>
                <a:lnTo>
                  <a:pt x="46177" y="105409"/>
                </a:lnTo>
                <a:lnTo>
                  <a:pt x="47701" y="106679"/>
                </a:lnTo>
                <a:lnTo>
                  <a:pt x="52222" y="111759"/>
                </a:lnTo>
                <a:lnTo>
                  <a:pt x="55117" y="113029"/>
                </a:lnTo>
                <a:lnTo>
                  <a:pt x="61099" y="116839"/>
                </a:lnTo>
                <a:lnTo>
                  <a:pt x="64071" y="116839"/>
                </a:lnTo>
                <a:lnTo>
                  <a:pt x="69976" y="118109"/>
                </a:lnTo>
                <a:lnTo>
                  <a:pt x="72834" y="118109"/>
                </a:lnTo>
                <a:lnTo>
                  <a:pt x="78358" y="115569"/>
                </a:lnTo>
                <a:lnTo>
                  <a:pt x="80924" y="113029"/>
                </a:lnTo>
                <a:lnTo>
                  <a:pt x="83273" y="110489"/>
                </a:lnTo>
                <a:lnTo>
                  <a:pt x="85255" y="109219"/>
                </a:lnTo>
                <a:lnTo>
                  <a:pt x="86613" y="106679"/>
                </a:lnTo>
                <a:lnTo>
                  <a:pt x="63957" y="106679"/>
                </a:lnTo>
                <a:lnTo>
                  <a:pt x="62445" y="105409"/>
                </a:lnTo>
                <a:lnTo>
                  <a:pt x="59385" y="104139"/>
                </a:lnTo>
                <a:lnTo>
                  <a:pt x="57861" y="102869"/>
                </a:lnTo>
                <a:lnTo>
                  <a:pt x="54330" y="100329"/>
                </a:lnTo>
                <a:lnTo>
                  <a:pt x="52781" y="97789"/>
                </a:lnTo>
                <a:lnTo>
                  <a:pt x="50609" y="93979"/>
                </a:lnTo>
                <a:lnTo>
                  <a:pt x="49783" y="91439"/>
                </a:lnTo>
                <a:lnTo>
                  <a:pt x="48602" y="88899"/>
                </a:lnTo>
                <a:lnTo>
                  <a:pt x="48158" y="87629"/>
                </a:lnTo>
                <a:lnTo>
                  <a:pt x="47536" y="85089"/>
                </a:lnTo>
                <a:lnTo>
                  <a:pt x="47180" y="83819"/>
                </a:lnTo>
                <a:close/>
              </a:path>
              <a:path w="796925" h="765175">
                <a:moveTo>
                  <a:pt x="91846" y="50799"/>
                </a:moveTo>
                <a:lnTo>
                  <a:pt x="81000" y="50799"/>
                </a:lnTo>
                <a:lnTo>
                  <a:pt x="76212" y="53339"/>
                </a:lnTo>
                <a:lnTo>
                  <a:pt x="67132" y="66039"/>
                </a:lnTo>
                <a:lnTo>
                  <a:pt x="67144" y="71119"/>
                </a:lnTo>
                <a:lnTo>
                  <a:pt x="67551" y="73659"/>
                </a:lnTo>
                <a:lnTo>
                  <a:pt x="68999" y="78739"/>
                </a:lnTo>
                <a:lnTo>
                  <a:pt x="69824" y="80009"/>
                </a:lnTo>
                <a:lnTo>
                  <a:pt x="71729" y="83819"/>
                </a:lnTo>
                <a:lnTo>
                  <a:pt x="74472" y="90169"/>
                </a:lnTo>
                <a:lnTo>
                  <a:pt x="75158" y="91439"/>
                </a:lnTo>
                <a:lnTo>
                  <a:pt x="76098" y="95249"/>
                </a:lnTo>
                <a:lnTo>
                  <a:pt x="76168" y="96519"/>
                </a:lnTo>
                <a:lnTo>
                  <a:pt x="76238" y="97789"/>
                </a:lnTo>
                <a:lnTo>
                  <a:pt x="75857" y="100329"/>
                </a:lnTo>
                <a:lnTo>
                  <a:pt x="75120" y="101599"/>
                </a:lnTo>
                <a:lnTo>
                  <a:pt x="72555" y="104139"/>
                </a:lnTo>
                <a:lnTo>
                  <a:pt x="71221" y="105409"/>
                </a:lnTo>
                <a:lnTo>
                  <a:pt x="68402" y="106679"/>
                </a:lnTo>
                <a:lnTo>
                  <a:pt x="86613" y="106679"/>
                </a:lnTo>
                <a:lnTo>
                  <a:pt x="88087" y="102869"/>
                </a:lnTo>
                <a:lnTo>
                  <a:pt x="88391" y="100329"/>
                </a:lnTo>
                <a:lnTo>
                  <a:pt x="88307" y="99059"/>
                </a:lnTo>
                <a:lnTo>
                  <a:pt x="88222" y="97789"/>
                </a:lnTo>
                <a:lnTo>
                  <a:pt x="88137" y="96519"/>
                </a:lnTo>
                <a:lnTo>
                  <a:pt x="87693" y="93979"/>
                </a:lnTo>
                <a:lnTo>
                  <a:pt x="86131" y="88899"/>
                </a:lnTo>
                <a:lnTo>
                  <a:pt x="85280" y="87629"/>
                </a:lnTo>
                <a:lnTo>
                  <a:pt x="80594" y="77469"/>
                </a:lnTo>
                <a:lnTo>
                  <a:pt x="79895" y="74929"/>
                </a:lnTo>
                <a:lnTo>
                  <a:pt x="78955" y="71119"/>
                </a:lnTo>
                <a:lnTo>
                  <a:pt x="78816" y="69849"/>
                </a:lnTo>
                <a:lnTo>
                  <a:pt x="79184" y="67309"/>
                </a:lnTo>
                <a:lnTo>
                  <a:pt x="79946" y="64769"/>
                </a:lnTo>
                <a:lnTo>
                  <a:pt x="82232" y="62229"/>
                </a:lnTo>
                <a:lnTo>
                  <a:pt x="83311" y="62229"/>
                </a:lnTo>
                <a:lnTo>
                  <a:pt x="85712" y="60959"/>
                </a:lnTo>
                <a:lnTo>
                  <a:pt x="106159" y="60959"/>
                </a:lnTo>
                <a:lnTo>
                  <a:pt x="104965" y="59689"/>
                </a:lnTo>
                <a:lnTo>
                  <a:pt x="100723" y="55879"/>
                </a:lnTo>
                <a:lnTo>
                  <a:pt x="97764" y="53339"/>
                </a:lnTo>
                <a:lnTo>
                  <a:pt x="91846" y="50799"/>
                </a:lnTo>
                <a:close/>
              </a:path>
              <a:path w="796925" h="765175">
                <a:moveTo>
                  <a:pt x="90449" y="0"/>
                </a:moveTo>
                <a:lnTo>
                  <a:pt x="88417" y="0"/>
                </a:lnTo>
                <a:lnTo>
                  <a:pt x="83057" y="2539"/>
                </a:lnTo>
                <a:lnTo>
                  <a:pt x="77850" y="3809"/>
                </a:lnTo>
                <a:lnTo>
                  <a:pt x="67729" y="8889"/>
                </a:lnTo>
                <a:lnTo>
                  <a:pt x="62826" y="11429"/>
                </a:lnTo>
                <a:lnTo>
                  <a:pt x="53365" y="17779"/>
                </a:lnTo>
                <a:lnTo>
                  <a:pt x="48844" y="20319"/>
                </a:lnTo>
                <a:lnTo>
                  <a:pt x="18287" y="52069"/>
                </a:lnTo>
                <a:lnTo>
                  <a:pt x="1536" y="87629"/>
                </a:lnTo>
                <a:lnTo>
                  <a:pt x="0" y="92709"/>
                </a:lnTo>
                <a:lnTo>
                  <a:pt x="101" y="93979"/>
                </a:lnTo>
                <a:lnTo>
                  <a:pt x="253" y="95249"/>
                </a:lnTo>
                <a:lnTo>
                  <a:pt x="736" y="95249"/>
                </a:lnTo>
                <a:lnTo>
                  <a:pt x="1066" y="96519"/>
                </a:lnTo>
                <a:lnTo>
                  <a:pt x="1943" y="96519"/>
                </a:lnTo>
                <a:lnTo>
                  <a:pt x="2476" y="97789"/>
                </a:lnTo>
                <a:lnTo>
                  <a:pt x="4025" y="99059"/>
                </a:lnTo>
                <a:lnTo>
                  <a:pt x="4775" y="99059"/>
                </a:lnTo>
                <a:lnTo>
                  <a:pt x="5994" y="100329"/>
                </a:lnTo>
                <a:lnTo>
                  <a:pt x="8293" y="100329"/>
                </a:lnTo>
                <a:lnTo>
                  <a:pt x="22529" y="69849"/>
                </a:lnTo>
                <a:lnTo>
                  <a:pt x="26827" y="62229"/>
                </a:lnTo>
                <a:lnTo>
                  <a:pt x="31472" y="55879"/>
                </a:lnTo>
                <a:lnTo>
                  <a:pt x="36461" y="49529"/>
                </a:lnTo>
                <a:lnTo>
                  <a:pt x="41795" y="44449"/>
                </a:lnTo>
                <a:lnTo>
                  <a:pt x="47429" y="38099"/>
                </a:lnTo>
                <a:lnTo>
                  <a:pt x="79986" y="15239"/>
                </a:lnTo>
                <a:lnTo>
                  <a:pt x="94894" y="8889"/>
                </a:lnTo>
                <a:lnTo>
                  <a:pt x="95351" y="7619"/>
                </a:lnTo>
                <a:lnTo>
                  <a:pt x="96164" y="7619"/>
                </a:lnTo>
                <a:lnTo>
                  <a:pt x="96113" y="6349"/>
                </a:lnTo>
                <a:lnTo>
                  <a:pt x="95732" y="5079"/>
                </a:lnTo>
                <a:lnTo>
                  <a:pt x="94932" y="3809"/>
                </a:lnTo>
                <a:lnTo>
                  <a:pt x="94322" y="3809"/>
                </a:lnTo>
                <a:lnTo>
                  <a:pt x="93484" y="2539"/>
                </a:lnTo>
                <a:lnTo>
                  <a:pt x="92697" y="2539"/>
                </a:lnTo>
                <a:lnTo>
                  <a:pt x="92024" y="1269"/>
                </a:lnTo>
                <a:lnTo>
                  <a:pt x="90919" y="1269"/>
                </a:lnTo>
                <a:lnTo>
                  <a:pt x="90449" y="0"/>
                </a:lnTo>
                <a:close/>
              </a:path>
              <a:path w="796925" h="765175">
                <a:moveTo>
                  <a:pt x="106159" y="60959"/>
                </a:moveTo>
                <a:lnTo>
                  <a:pt x="91046" y="60959"/>
                </a:lnTo>
                <a:lnTo>
                  <a:pt x="94005" y="63499"/>
                </a:lnTo>
                <a:lnTo>
                  <a:pt x="95491" y="63499"/>
                </a:lnTo>
                <a:lnTo>
                  <a:pt x="98691" y="67309"/>
                </a:lnTo>
                <a:lnTo>
                  <a:pt x="100012" y="68579"/>
                </a:lnTo>
                <a:lnTo>
                  <a:pt x="101879" y="72389"/>
                </a:lnTo>
                <a:lnTo>
                  <a:pt x="102628" y="73659"/>
                </a:lnTo>
                <a:lnTo>
                  <a:pt x="103708" y="76199"/>
                </a:lnTo>
                <a:lnTo>
                  <a:pt x="104101" y="77469"/>
                </a:lnTo>
                <a:lnTo>
                  <a:pt x="104571" y="78739"/>
                </a:lnTo>
                <a:lnTo>
                  <a:pt x="104851" y="80009"/>
                </a:lnTo>
                <a:lnTo>
                  <a:pt x="107835" y="80009"/>
                </a:lnTo>
                <a:lnTo>
                  <a:pt x="108800" y="78739"/>
                </a:lnTo>
                <a:lnTo>
                  <a:pt x="109334" y="78739"/>
                </a:lnTo>
                <a:lnTo>
                  <a:pt x="110451" y="77469"/>
                </a:lnTo>
                <a:lnTo>
                  <a:pt x="110896" y="77469"/>
                </a:lnTo>
                <a:lnTo>
                  <a:pt x="111798" y="76199"/>
                </a:lnTo>
                <a:lnTo>
                  <a:pt x="112204" y="74929"/>
                </a:lnTo>
                <a:lnTo>
                  <a:pt x="112280" y="72389"/>
                </a:lnTo>
                <a:lnTo>
                  <a:pt x="112039" y="71119"/>
                </a:lnTo>
                <a:lnTo>
                  <a:pt x="111277" y="69849"/>
                </a:lnTo>
                <a:lnTo>
                  <a:pt x="110718" y="68579"/>
                </a:lnTo>
                <a:lnTo>
                  <a:pt x="109258" y="66039"/>
                </a:lnTo>
                <a:lnTo>
                  <a:pt x="108343" y="63499"/>
                </a:lnTo>
                <a:lnTo>
                  <a:pt x="106159" y="60959"/>
                </a:lnTo>
                <a:close/>
              </a:path>
              <a:path w="796925" h="765175">
                <a:moveTo>
                  <a:pt x="791667" y="665949"/>
                </a:moveTo>
                <a:lnTo>
                  <a:pt x="787768" y="665949"/>
                </a:lnTo>
                <a:lnTo>
                  <a:pt x="784798" y="674839"/>
                </a:lnTo>
                <a:lnTo>
                  <a:pt x="781605" y="681189"/>
                </a:lnTo>
                <a:lnTo>
                  <a:pt x="760111" y="715479"/>
                </a:lnTo>
                <a:lnTo>
                  <a:pt x="730402" y="742149"/>
                </a:lnTo>
                <a:lnTo>
                  <a:pt x="701116" y="757389"/>
                </a:lnTo>
                <a:lnTo>
                  <a:pt x="700671" y="757389"/>
                </a:lnTo>
                <a:lnTo>
                  <a:pt x="700049" y="758659"/>
                </a:lnTo>
                <a:lnTo>
                  <a:pt x="700011" y="759929"/>
                </a:lnTo>
                <a:lnTo>
                  <a:pt x="700252" y="759929"/>
                </a:lnTo>
                <a:lnTo>
                  <a:pt x="701128" y="761199"/>
                </a:lnTo>
                <a:lnTo>
                  <a:pt x="701814" y="762469"/>
                </a:lnTo>
                <a:lnTo>
                  <a:pt x="702741" y="762469"/>
                </a:lnTo>
                <a:lnTo>
                  <a:pt x="703960" y="763739"/>
                </a:lnTo>
                <a:lnTo>
                  <a:pt x="704964" y="765009"/>
                </a:lnTo>
                <a:lnTo>
                  <a:pt x="708024" y="765009"/>
                </a:lnTo>
                <a:lnTo>
                  <a:pt x="713460" y="763739"/>
                </a:lnTo>
                <a:lnTo>
                  <a:pt x="718680" y="761199"/>
                </a:lnTo>
                <a:lnTo>
                  <a:pt x="728738" y="757389"/>
                </a:lnTo>
                <a:lnTo>
                  <a:pt x="733602" y="754849"/>
                </a:lnTo>
                <a:lnTo>
                  <a:pt x="743000" y="748499"/>
                </a:lnTo>
                <a:lnTo>
                  <a:pt x="747483" y="744689"/>
                </a:lnTo>
                <a:lnTo>
                  <a:pt x="756043" y="738339"/>
                </a:lnTo>
                <a:lnTo>
                  <a:pt x="779254" y="710399"/>
                </a:lnTo>
                <a:lnTo>
                  <a:pt x="783450" y="704049"/>
                </a:lnTo>
                <a:lnTo>
                  <a:pt x="787234" y="696429"/>
                </a:lnTo>
                <a:lnTo>
                  <a:pt x="790643" y="688809"/>
                </a:lnTo>
                <a:lnTo>
                  <a:pt x="793678" y="681189"/>
                </a:lnTo>
                <a:lnTo>
                  <a:pt x="796340" y="672299"/>
                </a:lnTo>
                <a:lnTo>
                  <a:pt x="796213" y="671029"/>
                </a:lnTo>
                <a:lnTo>
                  <a:pt x="795807" y="671029"/>
                </a:lnTo>
                <a:lnTo>
                  <a:pt x="795477" y="669759"/>
                </a:lnTo>
                <a:lnTo>
                  <a:pt x="794575" y="668489"/>
                </a:lnTo>
                <a:lnTo>
                  <a:pt x="793965" y="668489"/>
                </a:lnTo>
                <a:lnTo>
                  <a:pt x="792391" y="667219"/>
                </a:lnTo>
                <a:lnTo>
                  <a:pt x="791667" y="665949"/>
                </a:lnTo>
                <a:close/>
              </a:path>
              <a:path w="796925" h="765175">
                <a:moveTo>
                  <a:pt x="736071" y="659599"/>
                </a:moveTo>
                <a:lnTo>
                  <a:pt x="719658" y="659599"/>
                </a:lnTo>
                <a:lnTo>
                  <a:pt x="722642" y="660869"/>
                </a:lnTo>
                <a:lnTo>
                  <a:pt x="726592" y="664679"/>
                </a:lnTo>
                <a:lnTo>
                  <a:pt x="727811" y="667219"/>
                </a:lnTo>
                <a:lnTo>
                  <a:pt x="729195" y="671029"/>
                </a:lnTo>
                <a:lnTo>
                  <a:pt x="729386" y="672299"/>
                </a:lnTo>
                <a:lnTo>
                  <a:pt x="728713" y="676109"/>
                </a:lnTo>
                <a:lnTo>
                  <a:pt x="727963" y="678649"/>
                </a:lnTo>
                <a:lnTo>
                  <a:pt x="725614" y="682459"/>
                </a:lnTo>
                <a:lnTo>
                  <a:pt x="723709" y="684999"/>
                </a:lnTo>
                <a:lnTo>
                  <a:pt x="693788" y="716749"/>
                </a:lnTo>
                <a:lnTo>
                  <a:pt x="693635" y="716749"/>
                </a:lnTo>
                <a:lnTo>
                  <a:pt x="693610" y="718019"/>
                </a:lnTo>
                <a:lnTo>
                  <a:pt x="693991" y="719289"/>
                </a:lnTo>
                <a:lnTo>
                  <a:pt x="694334" y="719289"/>
                </a:lnTo>
                <a:lnTo>
                  <a:pt x="695350" y="720559"/>
                </a:lnTo>
                <a:lnTo>
                  <a:pt x="696048" y="721829"/>
                </a:lnTo>
                <a:lnTo>
                  <a:pt x="697814" y="723099"/>
                </a:lnTo>
                <a:lnTo>
                  <a:pt x="698576" y="724369"/>
                </a:lnTo>
                <a:lnTo>
                  <a:pt x="699858" y="724369"/>
                </a:lnTo>
                <a:lnTo>
                  <a:pt x="700404" y="725639"/>
                </a:lnTo>
                <a:lnTo>
                  <a:pt x="702970" y="725639"/>
                </a:lnTo>
                <a:lnTo>
                  <a:pt x="734390" y="691349"/>
                </a:lnTo>
                <a:lnTo>
                  <a:pt x="736904" y="688809"/>
                </a:lnTo>
                <a:lnTo>
                  <a:pt x="740397" y="682459"/>
                </a:lnTo>
                <a:lnTo>
                  <a:pt x="741451" y="679919"/>
                </a:lnTo>
                <a:lnTo>
                  <a:pt x="742213" y="673569"/>
                </a:lnTo>
                <a:lnTo>
                  <a:pt x="741806" y="669759"/>
                </a:lnTo>
                <a:lnTo>
                  <a:pt x="739470" y="663409"/>
                </a:lnTo>
                <a:lnTo>
                  <a:pt x="737273" y="660869"/>
                </a:lnTo>
                <a:lnTo>
                  <a:pt x="736071" y="659599"/>
                </a:lnTo>
                <a:close/>
              </a:path>
              <a:path w="796925" h="765175">
                <a:moveTo>
                  <a:pt x="710298" y="636739"/>
                </a:moveTo>
                <a:lnTo>
                  <a:pt x="707555" y="636739"/>
                </a:lnTo>
                <a:lnTo>
                  <a:pt x="660882" y="684999"/>
                </a:lnTo>
                <a:lnTo>
                  <a:pt x="660717" y="686269"/>
                </a:lnTo>
                <a:lnTo>
                  <a:pt x="660666" y="687539"/>
                </a:lnTo>
                <a:lnTo>
                  <a:pt x="661073" y="687539"/>
                </a:lnTo>
                <a:lnTo>
                  <a:pt x="661428" y="688809"/>
                </a:lnTo>
                <a:lnTo>
                  <a:pt x="662444" y="690079"/>
                </a:lnTo>
                <a:lnTo>
                  <a:pt x="663130" y="690079"/>
                </a:lnTo>
                <a:lnTo>
                  <a:pt x="664895" y="692619"/>
                </a:lnTo>
                <a:lnTo>
                  <a:pt x="665657" y="692619"/>
                </a:lnTo>
                <a:lnTo>
                  <a:pt x="666953" y="693889"/>
                </a:lnTo>
                <a:lnTo>
                  <a:pt x="669785" y="693889"/>
                </a:lnTo>
                <a:lnTo>
                  <a:pt x="702297" y="659599"/>
                </a:lnTo>
                <a:lnTo>
                  <a:pt x="736071" y="659599"/>
                </a:lnTo>
                <a:lnTo>
                  <a:pt x="731265" y="654519"/>
                </a:lnTo>
                <a:lnTo>
                  <a:pt x="727849" y="653249"/>
                </a:lnTo>
                <a:lnTo>
                  <a:pt x="719708" y="650709"/>
                </a:lnTo>
                <a:lnTo>
                  <a:pt x="709231" y="650709"/>
                </a:lnTo>
                <a:lnTo>
                  <a:pt x="715594" y="644359"/>
                </a:lnTo>
                <a:lnTo>
                  <a:pt x="715721" y="641819"/>
                </a:lnTo>
                <a:lnTo>
                  <a:pt x="715289" y="641819"/>
                </a:lnTo>
                <a:lnTo>
                  <a:pt x="714349" y="640549"/>
                </a:lnTo>
                <a:lnTo>
                  <a:pt x="713714" y="639279"/>
                </a:lnTo>
                <a:lnTo>
                  <a:pt x="712088" y="638009"/>
                </a:lnTo>
                <a:lnTo>
                  <a:pt x="711403" y="638009"/>
                </a:lnTo>
                <a:lnTo>
                  <a:pt x="710298" y="636739"/>
                </a:lnTo>
                <a:close/>
              </a:path>
              <a:path w="796925" h="765175">
                <a:moveTo>
                  <a:pt x="788619" y="664679"/>
                </a:moveTo>
                <a:lnTo>
                  <a:pt x="788009" y="665949"/>
                </a:lnTo>
                <a:lnTo>
                  <a:pt x="789927" y="665949"/>
                </a:lnTo>
                <a:lnTo>
                  <a:pt x="788619" y="664679"/>
                </a:lnTo>
                <a:close/>
              </a:path>
              <a:path w="796925" h="765175">
                <a:moveTo>
                  <a:pt x="655307" y="588479"/>
                </a:moveTo>
                <a:lnTo>
                  <a:pt x="650951" y="588479"/>
                </a:lnTo>
                <a:lnTo>
                  <a:pt x="642226" y="589749"/>
                </a:lnTo>
                <a:lnTo>
                  <a:pt x="610755" y="618959"/>
                </a:lnTo>
                <a:lnTo>
                  <a:pt x="609465" y="626579"/>
                </a:lnTo>
                <a:lnTo>
                  <a:pt x="609367" y="629119"/>
                </a:lnTo>
                <a:lnTo>
                  <a:pt x="642188" y="662139"/>
                </a:lnTo>
                <a:lnTo>
                  <a:pt x="650900" y="660869"/>
                </a:lnTo>
                <a:lnTo>
                  <a:pt x="655180" y="659599"/>
                </a:lnTo>
                <a:lnTo>
                  <a:pt x="663587" y="654519"/>
                </a:lnTo>
                <a:lnTo>
                  <a:pt x="667575" y="651979"/>
                </a:lnTo>
                <a:lnTo>
                  <a:pt x="668828" y="650709"/>
                </a:lnTo>
                <a:lnTo>
                  <a:pt x="639216" y="650709"/>
                </a:lnTo>
                <a:lnTo>
                  <a:pt x="633590" y="648169"/>
                </a:lnTo>
                <a:lnTo>
                  <a:pt x="621372" y="630389"/>
                </a:lnTo>
                <a:lnTo>
                  <a:pt x="622401" y="624039"/>
                </a:lnTo>
                <a:lnTo>
                  <a:pt x="623519" y="621499"/>
                </a:lnTo>
                <a:lnTo>
                  <a:pt x="626986" y="616419"/>
                </a:lnTo>
                <a:lnTo>
                  <a:pt x="629119" y="613879"/>
                </a:lnTo>
                <a:lnTo>
                  <a:pt x="634276" y="607529"/>
                </a:lnTo>
                <a:lnTo>
                  <a:pt x="637006" y="606259"/>
                </a:lnTo>
                <a:lnTo>
                  <a:pt x="642645" y="602449"/>
                </a:lnTo>
                <a:lnTo>
                  <a:pt x="645477" y="601179"/>
                </a:lnTo>
                <a:lnTo>
                  <a:pt x="651192" y="599909"/>
                </a:lnTo>
                <a:lnTo>
                  <a:pt x="673679" y="599909"/>
                </a:lnTo>
                <a:lnTo>
                  <a:pt x="668261" y="594829"/>
                </a:lnTo>
                <a:lnTo>
                  <a:pt x="664019" y="592289"/>
                </a:lnTo>
                <a:lnTo>
                  <a:pt x="655307" y="588479"/>
                </a:lnTo>
                <a:close/>
              </a:path>
              <a:path w="796925" h="765175">
                <a:moveTo>
                  <a:pt x="673679" y="599909"/>
                </a:moveTo>
                <a:lnTo>
                  <a:pt x="654024" y="599909"/>
                </a:lnTo>
                <a:lnTo>
                  <a:pt x="659612" y="602449"/>
                </a:lnTo>
                <a:lnTo>
                  <a:pt x="662330" y="603719"/>
                </a:lnTo>
                <a:lnTo>
                  <a:pt x="667842" y="608799"/>
                </a:lnTo>
                <a:lnTo>
                  <a:pt x="669747" y="611339"/>
                </a:lnTo>
                <a:lnTo>
                  <a:pt x="671652" y="617689"/>
                </a:lnTo>
                <a:lnTo>
                  <a:pt x="671753" y="618959"/>
                </a:lnTo>
                <a:lnTo>
                  <a:pt x="671855" y="620229"/>
                </a:lnTo>
                <a:lnTo>
                  <a:pt x="642035" y="650709"/>
                </a:lnTo>
                <a:lnTo>
                  <a:pt x="668828" y="650709"/>
                </a:lnTo>
                <a:lnTo>
                  <a:pt x="671334" y="648169"/>
                </a:lnTo>
                <a:lnTo>
                  <a:pt x="675195" y="643089"/>
                </a:lnTo>
                <a:lnTo>
                  <a:pt x="678167" y="639279"/>
                </a:lnTo>
                <a:lnTo>
                  <a:pt x="682345" y="631659"/>
                </a:lnTo>
                <a:lnTo>
                  <a:pt x="683475" y="626579"/>
                </a:lnTo>
                <a:lnTo>
                  <a:pt x="683590" y="624039"/>
                </a:lnTo>
                <a:lnTo>
                  <a:pt x="683704" y="621499"/>
                </a:lnTo>
                <a:lnTo>
                  <a:pt x="683818" y="618959"/>
                </a:lnTo>
                <a:lnTo>
                  <a:pt x="682993" y="615149"/>
                </a:lnTo>
                <a:lnTo>
                  <a:pt x="679310" y="606259"/>
                </a:lnTo>
                <a:lnTo>
                  <a:pt x="676389" y="602449"/>
                </a:lnTo>
                <a:lnTo>
                  <a:pt x="673679" y="599909"/>
                </a:lnTo>
                <a:close/>
              </a:path>
              <a:path w="796925" h="765175">
                <a:moveTo>
                  <a:pt x="708825" y="635469"/>
                </a:moveTo>
                <a:lnTo>
                  <a:pt x="708139" y="636739"/>
                </a:lnTo>
                <a:lnTo>
                  <a:pt x="709777" y="636739"/>
                </a:lnTo>
                <a:lnTo>
                  <a:pt x="708825" y="635469"/>
                </a:lnTo>
                <a:close/>
              </a:path>
              <a:path w="796925" h="765175">
                <a:moveTo>
                  <a:pt x="626427" y="556729"/>
                </a:moveTo>
                <a:lnTo>
                  <a:pt x="623557" y="556729"/>
                </a:lnTo>
                <a:lnTo>
                  <a:pt x="576910" y="606259"/>
                </a:lnTo>
                <a:lnTo>
                  <a:pt x="576745" y="606259"/>
                </a:lnTo>
                <a:lnTo>
                  <a:pt x="576694" y="607529"/>
                </a:lnTo>
                <a:lnTo>
                  <a:pt x="577100" y="607529"/>
                </a:lnTo>
                <a:lnTo>
                  <a:pt x="577456" y="608799"/>
                </a:lnTo>
                <a:lnTo>
                  <a:pt x="578472" y="610069"/>
                </a:lnTo>
                <a:lnTo>
                  <a:pt x="579158" y="610069"/>
                </a:lnTo>
                <a:lnTo>
                  <a:pt x="580923" y="612609"/>
                </a:lnTo>
                <a:lnTo>
                  <a:pt x="581698" y="612609"/>
                </a:lnTo>
                <a:lnTo>
                  <a:pt x="582980" y="613879"/>
                </a:lnTo>
                <a:lnTo>
                  <a:pt x="586092" y="613879"/>
                </a:lnTo>
                <a:lnTo>
                  <a:pt x="632459" y="565619"/>
                </a:lnTo>
                <a:lnTo>
                  <a:pt x="632612" y="564349"/>
                </a:lnTo>
                <a:lnTo>
                  <a:pt x="631951" y="561809"/>
                </a:lnTo>
                <a:lnTo>
                  <a:pt x="630935" y="560539"/>
                </a:lnTo>
                <a:lnTo>
                  <a:pt x="630237" y="560539"/>
                </a:lnTo>
                <a:lnTo>
                  <a:pt x="628472" y="559269"/>
                </a:lnTo>
                <a:lnTo>
                  <a:pt x="627710" y="557999"/>
                </a:lnTo>
                <a:lnTo>
                  <a:pt x="626427" y="556729"/>
                </a:lnTo>
                <a:close/>
              </a:path>
              <a:path w="796925" h="765175">
                <a:moveTo>
                  <a:pt x="575030" y="512279"/>
                </a:moveTo>
                <a:lnTo>
                  <a:pt x="568858" y="512279"/>
                </a:lnTo>
                <a:lnTo>
                  <a:pt x="559765" y="516089"/>
                </a:lnTo>
                <a:lnTo>
                  <a:pt x="547941" y="533869"/>
                </a:lnTo>
                <a:lnTo>
                  <a:pt x="547865" y="535139"/>
                </a:lnTo>
                <a:lnTo>
                  <a:pt x="542658" y="535139"/>
                </a:lnTo>
                <a:lnTo>
                  <a:pt x="537578" y="536409"/>
                </a:lnTo>
                <a:lnTo>
                  <a:pt x="535266" y="538949"/>
                </a:lnTo>
                <a:lnTo>
                  <a:pt x="531685" y="542759"/>
                </a:lnTo>
                <a:lnTo>
                  <a:pt x="530694" y="544029"/>
                </a:lnTo>
                <a:lnTo>
                  <a:pt x="529793" y="549109"/>
                </a:lnTo>
                <a:lnTo>
                  <a:pt x="530021" y="550379"/>
                </a:lnTo>
                <a:lnTo>
                  <a:pt x="530923" y="552919"/>
                </a:lnTo>
                <a:lnTo>
                  <a:pt x="523544" y="552919"/>
                </a:lnTo>
                <a:lnTo>
                  <a:pt x="521893" y="554189"/>
                </a:lnTo>
                <a:lnTo>
                  <a:pt x="518794" y="554189"/>
                </a:lnTo>
                <a:lnTo>
                  <a:pt x="517334" y="555459"/>
                </a:lnTo>
                <a:lnTo>
                  <a:pt x="514642" y="556729"/>
                </a:lnTo>
                <a:lnTo>
                  <a:pt x="513410" y="557999"/>
                </a:lnTo>
                <a:lnTo>
                  <a:pt x="510501" y="560539"/>
                </a:lnTo>
                <a:lnTo>
                  <a:pt x="509257" y="563079"/>
                </a:lnTo>
                <a:lnTo>
                  <a:pt x="507796" y="568159"/>
                </a:lnTo>
                <a:lnTo>
                  <a:pt x="507758" y="570699"/>
                </a:lnTo>
                <a:lnTo>
                  <a:pt x="509104" y="575779"/>
                </a:lnTo>
                <a:lnTo>
                  <a:pt x="510489" y="579589"/>
                </a:lnTo>
                <a:lnTo>
                  <a:pt x="514730" y="585939"/>
                </a:lnTo>
                <a:lnTo>
                  <a:pt x="517753" y="588479"/>
                </a:lnTo>
                <a:lnTo>
                  <a:pt x="525741" y="596099"/>
                </a:lnTo>
                <a:lnTo>
                  <a:pt x="529678" y="599909"/>
                </a:lnTo>
                <a:lnTo>
                  <a:pt x="537324" y="603719"/>
                </a:lnTo>
                <a:lnTo>
                  <a:pt x="540918" y="604989"/>
                </a:lnTo>
                <a:lnTo>
                  <a:pt x="550786" y="604989"/>
                </a:lnTo>
                <a:lnTo>
                  <a:pt x="556488" y="602449"/>
                </a:lnTo>
                <a:lnTo>
                  <a:pt x="558965" y="601179"/>
                </a:lnTo>
                <a:lnTo>
                  <a:pt x="563105" y="596099"/>
                </a:lnTo>
                <a:lnTo>
                  <a:pt x="564464" y="594829"/>
                </a:lnTo>
                <a:lnTo>
                  <a:pt x="544385" y="594829"/>
                </a:lnTo>
                <a:lnTo>
                  <a:pt x="540511" y="593559"/>
                </a:lnTo>
                <a:lnTo>
                  <a:pt x="538391" y="593559"/>
                </a:lnTo>
                <a:lnTo>
                  <a:pt x="533768" y="591019"/>
                </a:lnTo>
                <a:lnTo>
                  <a:pt x="531253" y="588479"/>
                </a:lnTo>
                <a:lnTo>
                  <a:pt x="524319" y="582129"/>
                </a:lnTo>
                <a:lnTo>
                  <a:pt x="521576" y="578319"/>
                </a:lnTo>
                <a:lnTo>
                  <a:pt x="519125" y="571969"/>
                </a:lnTo>
                <a:lnTo>
                  <a:pt x="519620" y="569429"/>
                </a:lnTo>
                <a:lnTo>
                  <a:pt x="522554" y="565619"/>
                </a:lnTo>
                <a:lnTo>
                  <a:pt x="523341" y="565619"/>
                </a:lnTo>
                <a:lnTo>
                  <a:pt x="525030" y="564349"/>
                </a:lnTo>
                <a:lnTo>
                  <a:pt x="526021" y="563079"/>
                </a:lnTo>
                <a:lnTo>
                  <a:pt x="550951" y="563079"/>
                </a:lnTo>
                <a:lnTo>
                  <a:pt x="544868" y="556729"/>
                </a:lnTo>
                <a:lnTo>
                  <a:pt x="542988" y="555459"/>
                </a:lnTo>
                <a:lnTo>
                  <a:pt x="541870" y="552919"/>
                </a:lnTo>
                <a:lnTo>
                  <a:pt x="541096" y="549109"/>
                </a:lnTo>
                <a:lnTo>
                  <a:pt x="541502" y="547839"/>
                </a:lnTo>
                <a:lnTo>
                  <a:pt x="543725" y="545299"/>
                </a:lnTo>
                <a:lnTo>
                  <a:pt x="544842" y="545299"/>
                </a:lnTo>
                <a:lnTo>
                  <a:pt x="547242" y="544029"/>
                </a:lnTo>
                <a:lnTo>
                  <a:pt x="559282" y="544029"/>
                </a:lnTo>
                <a:lnTo>
                  <a:pt x="558444" y="542759"/>
                </a:lnTo>
                <a:lnTo>
                  <a:pt x="558325" y="536409"/>
                </a:lnTo>
                <a:lnTo>
                  <a:pt x="569023" y="523709"/>
                </a:lnTo>
                <a:lnTo>
                  <a:pt x="592721" y="523709"/>
                </a:lnTo>
                <a:lnTo>
                  <a:pt x="591413" y="522439"/>
                </a:lnTo>
                <a:lnTo>
                  <a:pt x="587209" y="518629"/>
                </a:lnTo>
                <a:lnTo>
                  <a:pt x="584301" y="516089"/>
                </a:lnTo>
                <a:lnTo>
                  <a:pt x="575030" y="512279"/>
                </a:lnTo>
                <a:close/>
              </a:path>
              <a:path w="796925" h="765175">
                <a:moveTo>
                  <a:pt x="550951" y="563079"/>
                </a:moveTo>
                <a:lnTo>
                  <a:pt x="536371" y="563079"/>
                </a:lnTo>
                <a:lnTo>
                  <a:pt x="548538" y="574509"/>
                </a:lnTo>
                <a:lnTo>
                  <a:pt x="551383" y="578319"/>
                </a:lnTo>
                <a:lnTo>
                  <a:pt x="553123" y="580859"/>
                </a:lnTo>
                <a:lnTo>
                  <a:pt x="554380" y="585939"/>
                </a:lnTo>
                <a:lnTo>
                  <a:pt x="553707" y="588479"/>
                </a:lnTo>
                <a:lnTo>
                  <a:pt x="551726" y="591019"/>
                </a:lnTo>
                <a:lnTo>
                  <a:pt x="550557" y="592289"/>
                </a:lnTo>
                <a:lnTo>
                  <a:pt x="549211" y="592289"/>
                </a:lnTo>
                <a:lnTo>
                  <a:pt x="546125" y="593559"/>
                </a:lnTo>
                <a:lnTo>
                  <a:pt x="544385" y="594829"/>
                </a:lnTo>
                <a:lnTo>
                  <a:pt x="564464" y="594829"/>
                </a:lnTo>
                <a:lnTo>
                  <a:pt x="565848" y="589749"/>
                </a:lnTo>
                <a:lnTo>
                  <a:pt x="565911" y="588479"/>
                </a:lnTo>
                <a:lnTo>
                  <a:pt x="565975" y="587209"/>
                </a:lnTo>
                <a:lnTo>
                  <a:pt x="565111" y="582129"/>
                </a:lnTo>
                <a:lnTo>
                  <a:pt x="564172" y="579589"/>
                </a:lnTo>
                <a:lnTo>
                  <a:pt x="561263" y="574509"/>
                </a:lnTo>
                <a:lnTo>
                  <a:pt x="559371" y="571969"/>
                </a:lnTo>
                <a:lnTo>
                  <a:pt x="557034" y="569429"/>
                </a:lnTo>
                <a:lnTo>
                  <a:pt x="550951" y="563079"/>
                </a:lnTo>
                <a:close/>
              </a:path>
              <a:path w="796925" h="765175">
                <a:moveTo>
                  <a:pt x="559282" y="544029"/>
                </a:moveTo>
                <a:lnTo>
                  <a:pt x="549732" y="544029"/>
                </a:lnTo>
                <a:lnTo>
                  <a:pt x="549948" y="545299"/>
                </a:lnTo>
                <a:lnTo>
                  <a:pt x="550710" y="547839"/>
                </a:lnTo>
                <a:lnTo>
                  <a:pt x="553275" y="551649"/>
                </a:lnTo>
                <a:lnTo>
                  <a:pt x="554901" y="554189"/>
                </a:lnTo>
                <a:lnTo>
                  <a:pt x="559688" y="557999"/>
                </a:lnTo>
                <a:lnTo>
                  <a:pt x="562622" y="560539"/>
                </a:lnTo>
                <a:lnTo>
                  <a:pt x="571792" y="564349"/>
                </a:lnTo>
                <a:lnTo>
                  <a:pt x="577976" y="564349"/>
                </a:lnTo>
                <a:lnTo>
                  <a:pt x="580999" y="563079"/>
                </a:lnTo>
                <a:lnTo>
                  <a:pt x="586892" y="560539"/>
                </a:lnTo>
                <a:lnTo>
                  <a:pt x="589699" y="559269"/>
                </a:lnTo>
                <a:lnTo>
                  <a:pt x="593978" y="554189"/>
                </a:lnTo>
                <a:lnTo>
                  <a:pt x="595274" y="552919"/>
                </a:lnTo>
                <a:lnTo>
                  <a:pt x="570598" y="552919"/>
                </a:lnTo>
                <a:lnTo>
                  <a:pt x="566953" y="551649"/>
                </a:lnTo>
                <a:lnTo>
                  <a:pt x="565149" y="550379"/>
                </a:lnTo>
                <a:lnTo>
                  <a:pt x="560120" y="545299"/>
                </a:lnTo>
                <a:lnTo>
                  <a:pt x="559282" y="544029"/>
                </a:lnTo>
                <a:close/>
              </a:path>
              <a:path w="796925" h="765175">
                <a:moveTo>
                  <a:pt x="592721" y="523709"/>
                </a:moveTo>
                <a:lnTo>
                  <a:pt x="576173" y="523709"/>
                </a:lnTo>
                <a:lnTo>
                  <a:pt x="579818" y="524979"/>
                </a:lnTo>
                <a:lnTo>
                  <a:pt x="581596" y="526249"/>
                </a:lnTo>
                <a:lnTo>
                  <a:pt x="586663" y="530059"/>
                </a:lnTo>
                <a:lnTo>
                  <a:pt x="588365" y="533869"/>
                </a:lnTo>
                <a:lnTo>
                  <a:pt x="588479" y="541489"/>
                </a:lnTo>
                <a:lnTo>
                  <a:pt x="586943" y="544029"/>
                </a:lnTo>
                <a:lnTo>
                  <a:pt x="583793" y="547839"/>
                </a:lnTo>
                <a:lnTo>
                  <a:pt x="582460" y="549109"/>
                </a:lnTo>
                <a:lnTo>
                  <a:pt x="580974" y="550379"/>
                </a:lnTo>
                <a:lnTo>
                  <a:pt x="577684" y="552919"/>
                </a:lnTo>
                <a:lnTo>
                  <a:pt x="595274" y="552919"/>
                </a:lnTo>
                <a:lnTo>
                  <a:pt x="597712" y="546569"/>
                </a:lnTo>
                <a:lnTo>
                  <a:pt x="597687" y="544029"/>
                </a:lnTo>
                <a:lnTo>
                  <a:pt x="612076" y="544029"/>
                </a:lnTo>
                <a:lnTo>
                  <a:pt x="611454" y="542759"/>
                </a:lnTo>
                <a:lnTo>
                  <a:pt x="596785" y="528789"/>
                </a:lnTo>
                <a:lnTo>
                  <a:pt x="595947" y="527519"/>
                </a:lnTo>
                <a:lnTo>
                  <a:pt x="594956" y="526249"/>
                </a:lnTo>
                <a:lnTo>
                  <a:pt x="592721" y="523709"/>
                </a:lnTo>
                <a:close/>
              </a:path>
              <a:path w="796925" h="765175">
                <a:moveTo>
                  <a:pt x="644461" y="536409"/>
                </a:moveTo>
                <a:lnTo>
                  <a:pt x="641451" y="536409"/>
                </a:lnTo>
                <a:lnTo>
                  <a:pt x="639698" y="537679"/>
                </a:lnTo>
                <a:lnTo>
                  <a:pt x="635774" y="541489"/>
                </a:lnTo>
                <a:lnTo>
                  <a:pt x="634834" y="544029"/>
                </a:lnTo>
                <a:lnTo>
                  <a:pt x="634911" y="545299"/>
                </a:lnTo>
                <a:lnTo>
                  <a:pt x="634974" y="546569"/>
                </a:lnTo>
                <a:lnTo>
                  <a:pt x="636054" y="547839"/>
                </a:lnTo>
                <a:lnTo>
                  <a:pt x="640270" y="551649"/>
                </a:lnTo>
                <a:lnTo>
                  <a:pt x="642086" y="552919"/>
                </a:lnTo>
                <a:lnTo>
                  <a:pt x="645096" y="552919"/>
                </a:lnTo>
                <a:lnTo>
                  <a:pt x="646849" y="551649"/>
                </a:lnTo>
                <a:lnTo>
                  <a:pt x="648830" y="550379"/>
                </a:lnTo>
                <a:lnTo>
                  <a:pt x="650773" y="547839"/>
                </a:lnTo>
                <a:lnTo>
                  <a:pt x="651713" y="546569"/>
                </a:lnTo>
                <a:lnTo>
                  <a:pt x="651605" y="544029"/>
                </a:lnTo>
                <a:lnTo>
                  <a:pt x="651573" y="542759"/>
                </a:lnTo>
                <a:lnTo>
                  <a:pt x="650493" y="541489"/>
                </a:lnTo>
                <a:lnTo>
                  <a:pt x="646277" y="537679"/>
                </a:lnTo>
                <a:lnTo>
                  <a:pt x="644461" y="536409"/>
                </a:lnTo>
                <a:close/>
              </a:path>
              <a:path w="796925" h="765175">
                <a:moveTo>
                  <a:pt x="612241" y="544029"/>
                </a:moveTo>
                <a:lnTo>
                  <a:pt x="597687" y="544029"/>
                </a:lnTo>
                <a:lnTo>
                  <a:pt x="605180" y="550379"/>
                </a:lnTo>
                <a:lnTo>
                  <a:pt x="607631" y="550379"/>
                </a:lnTo>
                <a:lnTo>
                  <a:pt x="608660" y="549109"/>
                </a:lnTo>
                <a:lnTo>
                  <a:pt x="611022" y="546569"/>
                </a:lnTo>
                <a:lnTo>
                  <a:pt x="611733" y="546569"/>
                </a:lnTo>
                <a:lnTo>
                  <a:pt x="612241" y="544029"/>
                </a:lnTo>
                <a:close/>
              </a:path>
              <a:path w="796925" h="765175">
                <a:moveTo>
                  <a:pt x="523049" y="462749"/>
                </a:moveTo>
                <a:lnTo>
                  <a:pt x="510425" y="462749"/>
                </a:lnTo>
                <a:lnTo>
                  <a:pt x="506183" y="464019"/>
                </a:lnTo>
                <a:lnTo>
                  <a:pt x="478142" y="494499"/>
                </a:lnTo>
                <a:lnTo>
                  <a:pt x="476999" y="505929"/>
                </a:lnTo>
                <a:lnTo>
                  <a:pt x="477951" y="511009"/>
                </a:lnTo>
                <a:lnTo>
                  <a:pt x="481850" y="518629"/>
                </a:lnTo>
                <a:lnTo>
                  <a:pt x="484809" y="522439"/>
                </a:lnTo>
                <a:lnTo>
                  <a:pt x="491108" y="528789"/>
                </a:lnTo>
                <a:lnTo>
                  <a:pt x="493433" y="530059"/>
                </a:lnTo>
                <a:lnTo>
                  <a:pt x="498144" y="533869"/>
                </a:lnTo>
                <a:lnTo>
                  <a:pt x="500303" y="535139"/>
                </a:lnTo>
                <a:lnTo>
                  <a:pt x="504215" y="536409"/>
                </a:lnTo>
                <a:lnTo>
                  <a:pt x="505891" y="537679"/>
                </a:lnTo>
                <a:lnTo>
                  <a:pt x="508698" y="538949"/>
                </a:lnTo>
                <a:lnTo>
                  <a:pt x="511378" y="538949"/>
                </a:lnTo>
                <a:lnTo>
                  <a:pt x="511695" y="537679"/>
                </a:lnTo>
                <a:lnTo>
                  <a:pt x="512317" y="537679"/>
                </a:lnTo>
                <a:lnTo>
                  <a:pt x="513372" y="536409"/>
                </a:lnTo>
                <a:lnTo>
                  <a:pt x="513778" y="536409"/>
                </a:lnTo>
                <a:lnTo>
                  <a:pt x="514832" y="535139"/>
                </a:lnTo>
                <a:lnTo>
                  <a:pt x="515327" y="535139"/>
                </a:lnTo>
                <a:lnTo>
                  <a:pt x="516077" y="533869"/>
                </a:lnTo>
                <a:lnTo>
                  <a:pt x="516331" y="533869"/>
                </a:lnTo>
                <a:lnTo>
                  <a:pt x="516458" y="532599"/>
                </a:lnTo>
                <a:lnTo>
                  <a:pt x="516458" y="531329"/>
                </a:lnTo>
                <a:lnTo>
                  <a:pt x="515607" y="531329"/>
                </a:lnTo>
                <a:lnTo>
                  <a:pt x="514781" y="530059"/>
                </a:lnTo>
                <a:lnTo>
                  <a:pt x="512368" y="530059"/>
                </a:lnTo>
                <a:lnTo>
                  <a:pt x="510882" y="528789"/>
                </a:lnTo>
                <a:lnTo>
                  <a:pt x="507352" y="527519"/>
                </a:lnTo>
                <a:lnTo>
                  <a:pt x="505383" y="526249"/>
                </a:lnTo>
                <a:lnTo>
                  <a:pt x="501053" y="523709"/>
                </a:lnTo>
                <a:lnTo>
                  <a:pt x="498817" y="522439"/>
                </a:lnTo>
                <a:lnTo>
                  <a:pt x="493572" y="517359"/>
                </a:lnTo>
                <a:lnTo>
                  <a:pt x="491489" y="513549"/>
                </a:lnTo>
                <a:lnTo>
                  <a:pt x="489013" y="508469"/>
                </a:lnTo>
                <a:lnTo>
                  <a:pt x="488505" y="505929"/>
                </a:lnTo>
                <a:lnTo>
                  <a:pt x="488911" y="500849"/>
                </a:lnTo>
                <a:lnTo>
                  <a:pt x="489762" y="497039"/>
                </a:lnTo>
                <a:lnTo>
                  <a:pt x="492785" y="491959"/>
                </a:lnTo>
                <a:lnTo>
                  <a:pt x="494817" y="489419"/>
                </a:lnTo>
                <a:lnTo>
                  <a:pt x="497382" y="486879"/>
                </a:lnTo>
                <a:lnTo>
                  <a:pt x="510203" y="486879"/>
                </a:lnTo>
                <a:lnTo>
                  <a:pt x="503580" y="480529"/>
                </a:lnTo>
                <a:lnTo>
                  <a:pt x="505536" y="477989"/>
                </a:lnTo>
                <a:lnTo>
                  <a:pt x="507682" y="476719"/>
                </a:lnTo>
                <a:lnTo>
                  <a:pt x="512368" y="474179"/>
                </a:lnTo>
                <a:lnTo>
                  <a:pt x="514743" y="474179"/>
                </a:lnTo>
                <a:lnTo>
                  <a:pt x="519582" y="472909"/>
                </a:lnTo>
                <a:lnTo>
                  <a:pt x="539881" y="472909"/>
                </a:lnTo>
                <a:lnTo>
                  <a:pt x="534962" y="467829"/>
                </a:lnTo>
                <a:lnTo>
                  <a:pt x="531152" y="466559"/>
                </a:lnTo>
                <a:lnTo>
                  <a:pt x="523049" y="462749"/>
                </a:lnTo>
                <a:close/>
              </a:path>
              <a:path w="796925" h="765175">
                <a:moveTo>
                  <a:pt x="510203" y="486879"/>
                </a:moveTo>
                <a:lnTo>
                  <a:pt x="497382" y="486879"/>
                </a:lnTo>
                <a:lnTo>
                  <a:pt x="530263" y="518629"/>
                </a:lnTo>
                <a:lnTo>
                  <a:pt x="535177" y="518629"/>
                </a:lnTo>
                <a:lnTo>
                  <a:pt x="536511" y="516089"/>
                </a:lnTo>
                <a:lnTo>
                  <a:pt x="541058" y="512279"/>
                </a:lnTo>
                <a:lnTo>
                  <a:pt x="543483" y="508469"/>
                </a:lnTo>
                <a:lnTo>
                  <a:pt x="544711" y="505929"/>
                </a:lnTo>
                <a:lnTo>
                  <a:pt x="530072" y="505929"/>
                </a:lnTo>
                <a:lnTo>
                  <a:pt x="510203" y="486879"/>
                </a:lnTo>
                <a:close/>
              </a:path>
              <a:path w="796925" h="765175">
                <a:moveTo>
                  <a:pt x="539881" y="472909"/>
                </a:moveTo>
                <a:lnTo>
                  <a:pt x="522020" y="472909"/>
                </a:lnTo>
                <a:lnTo>
                  <a:pt x="526922" y="474179"/>
                </a:lnTo>
                <a:lnTo>
                  <a:pt x="529247" y="476719"/>
                </a:lnTo>
                <a:lnTo>
                  <a:pt x="535762" y="481799"/>
                </a:lnTo>
                <a:lnTo>
                  <a:pt x="537743" y="486879"/>
                </a:lnTo>
                <a:lnTo>
                  <a:pt x="537166" y="494499"/>
                </a:lnTo>
                <a:lnTo>
                  <a:pt x="537070" y="495769"/>
                </a:lnTo>
                <a:lnTo>
                  <a:pt x="534619" y="500849"/>
                </a:lnTo>
                <a:lnTo>
                  <a:pt x="530072" y="505929"/>
                </a:lnTo>
                <a:lnTo>
                  <a:pt x="544711" y="505929"/>
                </a:lnTo>
                <a:lnTo>
                  <a:pt x="547166" y="500849"/>
                </a:lnTo>
                <a:lnTo>
                  <a:pt x="548195" y="498309"/>
                </a:lnTo>
                <a:lnTo>
                  <a:pt x="548597" y="491959"/>
                </a:lnTo>
                <a:lnTo>
                  <a:pt x="548678" y="490689"/>
                </a:lnTo>
                <a:lnTo>
                  <a:pt x="548043" y="486879"/>
                </a:lnTo>
                <a:lnTo>
                  <a:pt x="545007" y="479259"/>
                </a:lnTo>
                <a:lnTo>
                  <a:pt x="542340" y="475449"/>
                </a:lnTo>
                <a:lnTo>
                  <a:pt x="539881" y="472909"/>
                </a:lnTo>
                <a:close/>
              </a:path>
              <a:path w="796925" h="765175">
                <a:moveTo>
                  <a:pt x="481596" y="419569"/>
                </a:moveTo>
                <a:lnTo>
                  <a:pt x="478866" y="419569"/>
                </a:lnTo>
                <a:lnTo>
                  <a:pt x="432180" y="467829"/>
                </a:lnTo>
                <a:lnTo>
                  <a:pt x="432015" y="469099"/>
                </a:lnTo>
                <a:lnTo>
                  <a:pt x="432727" y="471639"/>
                </a:lnTo>
                <a:lnTo>
                  <a:pt x="433743" y="472909"/>
                </a:lnTo>
                <a:lnTo>
                  <a:pt x="434428" y="472909"/>
                </a:lnTo>
                <a:lnTo>
                  <a:pt x="436194" y="474179"/>
                </a:lnTo>
                <a:lnTo>
                  <a:pt x="436956" y="475449"/>
                </a:lnTo>
                <a:lnTo>
                  <a:pt x="438251" y="476719"/>
                </a:lnTo>
                <a:lnTo>
                  <a:pt x="441083" y="476719"/>
                </a:lnTo>
                <a:lnTo>
                  <a:pt x="471703" y="444969"/>
                </a:lnTo>
                <a:lnTo>
                  <a:pt x="474840" y="443699"/>
                </a:lnTo>
                <a:lnTo>
                  <a:pt x="477583" y="443699"/>
                </a:lnTo>
                <a:lnTo>
                  <a:pt x="482257" y="442429"/>
                </a:lnTo>
                <a:lnTo>
                  <a:pt x="506234" y="442429"/>
                </a:lnTo>
                <a:lnTo>
                  <a:pt x="505802" y="441159"/>
                </a:lnTo>
                <a:lnTo>
                  <a:pt x="504786" y="439889"/>
                </a:lnTo>
                <a:lnTo>
                  <a:pt x="504253" y="439889"/>
                </a:lnTo>
                <a:lnTo>
                  <a:pt x="503173" y="438619"/>
                </a:lnTo>
                <a:lnTo>
                  <a:pt x="502665" y="437349"/>
                </a:lnTo>
                <a:lnTo>
                  <a:pt x="501154" y="436079"/>
                </a:lnTo>
                <a:lnTo>
                  <a:pt x="499998" y="434809"/>
                </a:lnTo>
                <a:lnTo>
                  <a:pt x="497433" y="433539"/>
                </a:lnTo>
                <a:lnTo>
                  <a:pt x="479907" y="433539"/>
                </a:lnTo>
                <a:lnTo>
                  <a:pt x="486892" y="427189"/>
                </a:lnTo>
                <a:lnTo>
                  <a:pt x="487070" y="425919"/>
                </a:lnTo>
                <a:lnTo>
                  <a:pt x="486879" y="424649"/>
                </a:lnTo>
                <a:lnTo>
                  <a:pt x="486587" y="424649"/>
                </a:lnTo>
                <a:lnTo>
                  <a:pt x="485647" y="423379"/>
                </a:lnTo>
                <a:lnTo>
                  <a:pt x="485012" y="422109"/>
                </a:lnTo>
                <a:lnTo>
                  <a:pt x="483400" y="420839"/>
                </a:lnTo>
                <a:lnTo>
                  <a:pt x="482701" y="420839"/>
                </a:lnTo>
                <a:lnTo>
                  <a:pt x="481596" y="419569"/>
                </a:lnTo>
                <a:close/>
              </a:path>
              <a:path w="796925" h="765175">
                <a:moveTo>
                  <a:pt x="506539" y="446239"/>
                </a:moveTo>
                <a:lnTo>
                  <a:pt x="494995" y="446239"/>
                </a:lnTo>
                <a:lnTo>
                  <a:pt x="496023" y="447509"/>
                </a:lnTo>
                <a:lnTo>
                  <a:pt x="496455" y="448779"/>
                </a:lnTo>
                <a:lnTo>
                  <a:pt x="497509" y="451319"/>
                </a:lnTo>
                <a:lnTo>
                  <a:pt x="498030" y="451319"/>
                </a:lnTo>
                <a:lnTo>
                  <a:pt x="498309" y="452589"/>
                </a:lnTo>
                <a:lnTo>
                  <a:pt x="501434" y="452589"/>
                </a:lnTo>
                <a:lnTo>
                  <a:pt x="502538" y="451319"/>
                </a:lnTo>
                <a:lnTo>
                  <a:pt x="503935" y="450049"/>
                </a:lnTo>
                <a:lnTo>
                  <a:pt x="504723" y="448779"/>
                </a:lnTo>
                <a:lnTo>
                  <a:pt x="506221" y="447509"/>
                </a:lnTo>
                <a:lnTo>
                  <a:pt x="506539" y="446239"/>
                </a:lnTo>
                <a:close/>
              </a:path>
              <a:path w="796925" h="765175">
                <a:moveTo>
                  <a:pt x="506234" y="442429"/>
                </a:moveTo>
                <a:lnTo>
                  <a:pt x="489254" y="442429"/>
                </a:lnTo>
                <a:lnTo>
                  <a:pt x="491667" y="443699"/>
                </a:lnTo>
                <a:lnTo>
                  <a:pt x="492709" y="443699"/>
                </a:lnTo>
                <a:lnTo>
                  <a:pt x="494372" y="446239"/>
                </a:lnTo>
                <a:lnTo>
                  <a:pt x="507047" y="446239"/>
                </a:lnTo>
                <a:lnTo>
                  <a:pt x="506933" y="443699"/>
                </a:lnTo>
                <a:lnTo>
                  <a:pt x="506234" y="442429"/>
                </a:lnTo>
                <a:close/>
              </a:path>
              <a:path w="796925" h="765175">
                <a:moveTo>
                  <a:pt x="480123" y="418299"/>
                </a:moveTo>
                <a:lnTo>
                  <a:pt x="479437" y="418299"/>
                </a:lnTo>
                <a:lnTo>
                  <a:pt x="479145" y="419569"/>
                </a:lnTo>
                <a:lnTo>
                  <a:pt x="481075" y="419569"/>
                </a:lnTo>
                <a:lnTo>
                  <a:pt x="480123" y="41829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4" name="object 44" descr=""/>
          <p:cNvGrpSpPr/>
          <p:nvPr/>
        </p:nvGrpSpPr>
        <p:grpSpPr>
          <a:xfrm>
            <a:off x="593090" y="6004814"/>
            <a:ext cx="11007725" cy="482600"/>
            <a:chOff x="593090" y="6004814"/>
            <a:chExt cx="11007725" cy="482600"/>
          </a:xfrm>
        </p:grpSpPr>
        <p:sp>
          <p:nvSpPr>
            <p:cNvPr id="45" name="object 45" descr=""/>
            <p:cNvSpPr/>
            <p:nvPr/>
          </p:nvSpPr>
          <p:spPr>
            <a:xfrm>
              <a:off x="605790" y="6017514"/>
              <a:ext cx="10982325" cy="457200"/>
            </a:xfrm>
            <a:custGeom>
              <a:avLst/>
              <a:gdLst/>
              <a:ahLst/>
              <a:cxnLst/>
              <a:rect l="l" t="t" r="r" b="b"/>
              <a:pathLst>
                <a:path w="10982325" h="457200">
                  <a:moveTo>
                    <a:pt x="10851959" y="0"/>
                  </a:moveTo>
                  <a:lnTo>
                    <a:pt x="129984" y="0"/>
                  </a:lnTo>
                  <a:lnTo>
                    <a:pt x="79386" y="10214"/>
                  </a:lnTo>
                  <a:lnTo>
                    <a:pt x="38069" y="38069"/>
                  </a:lnTo>
                  <a:lnTo>
                    <a:pt x="10214" y="79386"/>
                  </a:lnTo>
                  <a:lnTo>
                    <a:pt x="0" y="129984"/>
                  </a:lnTo>
                  <a:lnTo>
                    <a:pt x="0" y="327215"/>
                  </a:lnTo>
                  <a:lnTo>
                    <a:pt x="10214" y="377813"/>
                  </a:lnTo>
                  <a:lnTo>
                    <a:pt x="38069" y="419130"/>
                  </a:lnTo>
                  <a:lnTo>
                    <a:pt x="79386" y="446985"/>
                  </a:lnTo>
                  <a:lnTo>
                    <a:pt x="129984" y="457200"/>
                  </a:lnTo>
                  <a:lnTo>
                    <a:pt x="10851959" y="457200"/>
                  </a:lnTo>
                  <a:lnTo>
                    <a:pt x="10902557" y="446985"/>
                  </a:lnTo>
                  <a:lnTo>
                    <a:pt x="10943874" y="419130"/>
                  </a:lnTo>
                  <a:lnTo>
                    <a:pt x="10971729" y="377813"/>
                  </a:lnTo>
                  <a:lnTo>
                    <a:pt x="10981944" y="327215"/>
                  </a:lnTo>
                  <a:lnTo>
                    <a:pt x="10981944" y="129984"/>
                  </a:lnTo>
                  <a:lnTo>
                    <a:pt x="10971729" y="79386"/>
                  </a:lnTo>
                  <a:lnTo>
                    <a:pt x="10943874" y="38069"/>
                  </a:lnTo>
                  <a:lnTo>
                    <a:pt x="10902557" y="10214"/>
                  </a:lnTo>
                  <a:lnTo>
                    <a:pt x="10851959" y="0"/>
                  </a:lnTo>
                  <a:close/>
                </a:path>
              </a:pathLst>
            </a:custGeom>
            <a:solidFill>
              <a:srgbClr val="E0E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605790" y="6017514"/>
              <a:ext cx="10982325" cy="457200"/>
            </a:xfrm>
            <a:custGeom>
              <a:avLst/>
              <a:gdLst/>
              <a:ahLst/>
              <a:cxnLst/>
              <a:rect l="l" t="t" r="r" b="b"/>
              <a:pathLst>
                <a:path w="10982325" h="457200">
                  <a:moveTo>
                    <a:pt x="0" y="129984"/>
                  </a:moveTo>
                  <a:lnTo>
                    <a:pt x="10214" y="79386"/>
                  </a:lnTo>
                  <a:lnTo>
                    <a:pt x="38069" y="38069"/>
                  </a:lnTo>
                  <a:lnTo>
                    <a:pt x="79386" y="10214"/>
                  </a:lnTo>
                  <a:lnTo>
                    <a:pt x="129984" y="0"/>
                  </a:lnTo>
                  <a:lnTo>
                    <a:pt x="10851959" y="0"/>
                  </a:lnTo>
                  <a:lnTo>
                    <a:pt x="10902557" y="10214"/>
                  </a:lnTo>
                  <a:lnTo>
                    <a:pt x="10943874" y="38069"/>
                  </a:lnTo>
                  <a:lnTo>
                    <a:pt x="10971729" y="79386"/>
                  </a:lnTo>
                  <a:lnTo>
                    <a:pt x="10981944" y="129984"/>
                  </a:lnTo>
                  <a:lnTo>
                    <a:pt x="10981944" y="327215"/>
                  </a:lnTo>
                  <a:lnTo>
                    <a:pt x="10971729" y="377813"/>
                  </a:lnTo>
                  <a:lnTo>
                    <a:pt x="10943874" y="419130"/>
                  </a:lnTo>
                  <a:lnTo>
                    <a:pt x="10902557" y="446985"/>
                  </a:lnTo>
                  <a:lnTo>
                    <a:pt x="10851959" y="457200"/>
                  </a:lnTo>
                  <a:lnTo>
                    <a:pt x="129984" y="457200"/>
                  </a:lnTo>
                  <a:lnTo>
                    <a:pt x="79386" y="446985"/>
                  </a:lnTo>
                  <a:lnTo>
                    <a:pt x="38069" y="419130"/>
                  </a:lnTo>
                  <a:lnTo>
                    <a:pt x="10214" y="377813"/>
                  </a:lnTo>
                  <a:lnTo>
                    <a:pt x="0" y="327215"/>
                  </a:lnTo>
                  <a:lnTo>
                    <a:pt x="0" y="12998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 descr=""/>
          <p:cNvSpPr txBox="1"/>
          <p:nvPr/>
        </p:nvSpPr>
        <p:spPr>
          <a:xfrm>
            <a:off x="896937" y="6117326"/>
            <a:ext cx="10396855" cy="667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2185"/>
              </a:lnSpc>
            </a:pPr>
            <a:r>
              <a:rPr dirty="0" sz="2200">
                <a:latin typeface="Calibri"/>
                <a:cs typeface="Calibri"/>
              </a:rPr>
              <a:t>Creating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bigger,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better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quantum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computers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moves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hardware</a:t>
            </a:r>
            <a:r>
              <a:rPr dirty="0" sz="2200" spc="-9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boundaries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up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8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right</a:t>
            </a:r>
            <a:endParaRPr sz="2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635"/>
              </a:spcBef>
            </a:pPr>
            <a:r>
              <a:rPr dirty="0" sz="1100">
                <a:solidFill>
                  <a:srgbClr val="7E7E7E"/>
                </a:solidFill>
                <a:latin typeface="Tahoma"/>
                <a:cs typeface="Tahoma"/>
              </a:rPr>
              <a:t>Distribution</a:t>
            </a:r>
            <a:r>
              <a:rPr dirty="0" sz="1100" spc="-5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7E7E7E"/>
                </a:solidFill>
                <a:latin typeface="Tahoma"/>
                <a:cs typeface="Tahoma"/>
              </a:rPr>
              <a:t>Statement</a:t>
            </a:r>
            <a:r>
              <a:rPr dirty="0" sz="1100" spc="-6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7E7E7E"/>
                </a:solidFill>
                <a:latin typeface="Tahoma"/>
                <a:cs typeface="Tahoma"/>
              </a:rPr>
              <a:t>‘A’</a:t>
            </a:r>
            <a:r>
              <a:rPr dirty="0" sz="1100" spc="-15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7E7E7E"/>
                </a:solidFill>
                <a:latin typeface="Tahoma"/>
                <a:cs typeface="Tahoma"/>
              </a:rPr>
              <a:t>(Approved</a:t>
            </a:r>
            <a:r>
              <a:rPr dirty="0" sz="1100" spc="-2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7E7E7E"/>
                </a:solidFill>
                <a:latin typeface="Tahoma"/>
                <a:cs typeface="Tahoma"/>
              </a:rPr>
              <a:t>for</a:t>
            </a:r>
            <a:r>
              <a:rPr dirty="0" sz="1100" spc="-25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7E7E7E"/>
                </a:solidFill>
                <a:latin typeface="Tahoma"/>
                <a:cs typeface="Tahoma"/>
              </a:rPr>
              <a:t>Public</a:t>
            </a:r>
            <a:r>
              <a:rPr dirty="0" sz="1100" spc="-2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7E7E7E"/>
                </a:solidFill>
                <a:latin typeface="Tahoma"/>
                <a:cs typeface="Tahoma"/>
              </a:rPr>
              <a:t>Release,</a:t>
            </a:r>
            <a:r>
              <a:rPr dirty="0" sz="1100" spc="-45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7E7E7E"/>
                </a:solidFill>
                <a:latin typeface="Tahoma"/>
                <a:cs typeface="Tahoma"/>
              </a:rPr>
              <a:t>Distribution</a:t>
            </a:r>
            <a:r>
              <a:rPr dirty="0" sz="1100" spc="-45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7E7E7E"/>
                </a:solidFill>
                <a:latin typeface="Tahoma"/>
                <a:cs typeface="Tahoma"/>
              </a:rPr>
              <a:t>Unlimited)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11546444" y="6593513"/>
            <a:ext cx="193040" cy="209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888888"/>
                </a:solidFill>
                <a:latin typeface="Tahoma"/>
                <a:cs typeface="Tahoma"/>
              </a:rPr>
              <a:t>13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519671" y="1149096"/>
            <a:ext cx="5579745" cy="3712845"/>
            <a:chOff x="6519671" y="1149096"/>
            <a:chExt cx="5579745" cy="371284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19671" y="1149096"/>
              <a:ext cx="5579363" cy="3712463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06055" y="3028188"/>
              <a:ext cx="1568195" cy="915923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338059" y="3227832"/>
              <a:ext cx="1449705" cy="629920"/>
            </a:xfrm>
            <a:custGeom>
              <a:avLst/>
              <a:gdLst/>
              <a:ahLst/>
              <a:cxnLst/>
              <a:rect l="l" t="t" r="r" b="b"/>
              <a:pathLst>
                <a:path w="1449704" h="629920">
                  <a:moveTo>
                    <a:pt x="0" y="629412"/>
                  </a:moveTo>
                  <a:lnTo>
                    <a:pt x="1449324" y="629412"/>
                  </a:lnTo>
                  <a:lnTo>
                    <a:pt x="1449324" y="0"/>
                  </a:lnTo>
                  <a:lnTo>
                    <a:pt x="0" y="0"/>
                  </a:lnTo>
                  <a:lnTo>
                    <a:pt x="0" y="6294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338059" y="3060192"/>
              <a:ext cx="1449705" cy="797560"/>
            </a:xfrm>
            <a:custGeom>
              <a:avLst/>
              <a:gdLst/>
              <a:ahLst/>
              <a:cxnLst/>
              <a:rect l="l" t="t" r="r" b="b"/>
              <a:pathLst>
                <a:path w="1449704" h="797560">
                  <a:moveTo>
                    <a:pt x="0" y="0"/>
                  </a:moveTo>
                  <a:lnTo>
                    <a:pt x="1449324" y="0"/>
                  </a:lnTo>
                  <a:lnTo>
                    <a:pt x="1449324" y="797051"/>
                  </a:lnTo>
                  <a:lnTo>
                    <a:pt x="0" y="797051"/>
                  </a:lnTo>
                  <a:lnTo>
                    <a:pt x="0" y="0"/>
                  </a:lnTo>
                  <a:close/>
                </a:path>
                <a:path w="1449704" h="797560">
                  <a:moveTo>
                    <a:pt x="6096" y="0"/>
                  </a:moveTo>
                  <a:lnTo>
                    <a:pt x="1449324" y="0"/>
                  </a:lnTo>
                  <a:lnTo>
                    <a:pt x="1449324" y="167639"/>
                  </a:lnTo>
                  <a:lnTo>
                    <a:pt x="6096" y="167639"/>
                  </a:lnTo>
                  <a:lnTo>
                    <a:pt x="6096" y="0"/>
                  </a:lnTo>
                  <a:close/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For</a:t>
            </a:r>
            <a:r>
              <a:rPr dirty="0" spc="-45"/>
              <a:t> </a:t>
            </a:r>
            <a:r>
              <a:rPr dirty="0"/>
              <a:t>reference</a:t>
            </a:r>
            <a:r>
              <a:rPr dirty="0" spc="-55"/>
              <a:t> </a:t>
            </a:r>
            <a:r>
              <a:rPr dirty="0" b="0">
                <a:latin typeface="Wingdings"/>
                <a:cs typeface="Wingdings"/>
              </a:rPr>
              <a:t></a:t>
            </a:r>
            <a:r>
              <a:rPr dirty="0" spc="45" b="0">
                <a:latin typeface="Times New Roman"/>
                <a:cs typeface="Times New Roman"/>
              </a:rPr>
              <a:t> </a:t>
            </a:r>
            <a:r>
              <a:rPr dirty="0"/>
              <a:t>Existing</a:t>
            </a:r>
            <a:r>
              <a:rPr dirty="0" spc="-30"/>
              <a:t> </a:t>
            </a:r>
            <a:r>
              <a:rPr dirty="0"/>
              <a:t>hardware</a:t>
            </a:r>
            <a:r>
              <a:rPr dirty="0" spc="-70"/>
              <a:t> </a:t>
            </a:r>
            <a:r>
              <a:rPr dirty="0" spc="-10"/>
              <a:t>demonstrations</a:t>
            </a:r>
          </a:p>
        </p:txBody>
      </p:sp>
      <p:grpSp>
        <p:nvGrpSpPr>
          <p:cNvPr id="8" name="object 8" descr=""/>
          <p:cNvGrpSpPr/>
          <p:nvPr/>
        </p:nvGrpSpPr>
        <p:grpSpPr>
          <a:xfrm>
            <a:off x="593090" y="6003290"/>
            <a:ext cx="11007725" cy="482600"/>
            <a:chOff x="593090" y="6003290"/>
            <a:chExt cx="11007725" cy="482600"/>
          </a:xfrm>
        </p:grpSpPr>
        <p:sp>
          <p:nvSpPr>
            <p:cNvPr id="9" name="object 9" descr=""/>
            <p:cNvSpPr/>
            <p:nvPr/>
          </p:nvSpPr>
          <p:spPr>
            <a:xfrm>
              <a:off x="605790" y="6015990"/>
              <a:ext cx="10982325" cy="457200"/>
            </a:xfrm>
            <a:custGeom>
              <a:avLst/>
              <a:gdLst/>
              <a:ahLst/>
              <a:cxnLst/>
              <a:rect l="l" t="t" r="r" b="b"/>
              <a:pathLst>
                <a:path w="10982325" h="457200">
                  <a:moveTo>
                    <a:pt x="10851959" y="0"/>
                  </a:moveTo>
                  <a:lnTo>
                    <a:pt x="129984" y="0"/>
                  </a:lnTo>
                  <a:lnTo>
                    <a:pt x="79386" y="10214"/>
                  </a:lnTo>
                  <a:lnTo>
                    <a:pt x="38069" y="38069"/>
                  </a:lnTo>
                  <a:lnTo>
                    <a:pt x="10214" y="79386"/>
                  </a:lnTo>
                  <a:lnTo>
                    <a:pt x="0" y="129984"/>
                  </a:lnTo>
                  <a:lnTo>
                    <a:pt x="0" y="327215"/>
                  </a:lnTo>
                  <a:lnTo>
                    <a:pt x="10214" y="377813"/>
                  </a:lnTo>
                  <a:lnTo>
                    <a:pt x="38069" y="419130"/>
                  </a:lnTo>
                  <a:lnTo>
                    <a:pt x="79386" y="446985"/>
                  </a:lnTo>
                  <a:lnTo>
                    <a:pt x="129984" y="457200"/>
                  </a:lnTo>
                  <a:lnTo>
                    <a:pt x="10851959" y="457200"/>
                  </a:lnTo>
                  <a:lnTo>
                    <a:pt x="10902557" y="446985"/>
                  </a:lnTo>
                  <a:lnTo>
                    <a:pt x="10943874" y="419130"/>
                  </a:lnTo>
                  <a:lnTo>
                    <a:pt x="10971729" y="377813"/>
                  </a:lnTo>
                  <a:lnTo>
                    <a:pt x="10981944" y="327215"/>
                  </a:lnTo>
                  <a:lnTo>
                    <a:pt x="10981944" y="129984"/>
                  </a:lnTo>
                  <a:lnTo>
                    <a:pt x="10971729" y="79386"/>
                  </a:lnTo>
                  <a:lnTo>
                    <a:pt x="10943874" y="38069"/>
                  </a:lnTo>
                  <a:lnTo>
                    <a:pt x="10902557" y="10214"/>
                  </a:lnTo>
                  <a:lnTo>
                    <a:pt x="10851959" y="0"/>
                  </a:lnTo>
                  <a:close/>
                </a:path>
              </a:pathLst>
            </a:custGeom>
            <a:solidFill>
              <a:srgbClr val="E0E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05790" y="6015990"/>
              <a:ext cx="10982325" cy="457200"/>
            </a:xfrm>
            <a:custGeom>
              <a:avLst/>
              <a:gdLst/>
              <a:ahLst/>
              <a:cxnLst/>
              <a:rect l="l" t="t" r="r" b="b"/>
              <a:pathLst>
                <a:path w="10982325" h="457200">
                  <a:moveTo>
                    <a:pt x="0" y="129984"/>
                  </a:moveTo>
                  <a:lnTo>
                    <a:pt x="10214" y="79386"/>
                  </a:lnTo>
                  <a:lnTo>
                    <a:pt x="38069" y="38069"/>
                  </a:lnTo>
                  <a:lnTo>
                    <a:pt x="79386" y="10214"/>
                  </a:lnTo>
                  <a:lnTo>
                    <a:pt x="129984" y="0"/>
                  </a:lnTo>
                  <a:lnTo>
                    <a:pt x="10851959" y="0"/>
                  </a:lnTo>
                  <a:lnTo>
                    <a:pt x="10902557" y="10214"/>
                  </a:lnTo>
                  <a:lnTo>
                    <a:pt x="10943874" y="38069"/>
                  </a:lnTo>
                  <a:lnTo>
                    <a:pt x="10971729" y="79386"/>
                  </a:lnTo>
                  <a:lnTo>
                    <a:pt x="10981944" y="129984"/>
                  </a:lnTo>
                  <a:lnTo>
                    <a:pt x="10981944" y="327215"/>
                  </a:lnTo>
                  <a:lnTo>
                    <a:pt x="10971729" y="377813"/>
                  </a:lnTo>
                  <a:lnTo>
                    <a:pt x="10943874" y="419130"/>
                  </a:lnTo>
                  <a:lnTo>
                    <a:pt x="10902557" y="446985"/>
                  </a:lnTo>
                  <a:lnTo>
                    <a:pt x="10851959" y="457200"/>
                  </a:lnTo>
                  <a:lnTo>
                    <a:pt x="129984" y="457200"/>
                  </a:lnTo>
                  <a:lnTo>
                    <a:pt x="79386" y="446985"/>
                  </a:lnTo>
                  <a:lnTo>
                    <a:pt x="38069" y="419130"/>
                  </a:lnTo>
                  <a:lnTo>
                    <a:pt x="10214" y="377813"/>
                  </a:lnTo>
                  <a:lnTo>
                    <a:pt x="0" y="327215"/>
                  </a:lnTo>
                  <a:lnTo>
                    <a:pt x="0" y="12998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964025" y="6028387"/>
            <a:ext cx="102635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Current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quantum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computers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far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too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small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noisy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relevant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for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factoring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344156" y="3060192"/>
            <a:ext cx="1443355" cy="16764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0" rIns="0" bIns="0" rtlCol="0" vert="horz">
            <a:spAutoFit/>
          </a:bodyPr>
          <a:lstStyle/>
          <a:p>
            <a:pPr marL="354330">
              <a:lnSpc>
                <a:spcPts val="1155"/>
              </a:lnSpc>
            </a:pPr>
            <a:r>
              <a:rPr dirty="0" sz="1000" b="1">
                <a:latin typeface="Calibri"/>
                <a:cs typeface="Calibri"/>
              </a:rPr>
              <a:t>NISQ</a:t>
            </a:r>
            <a:r>
              <a:rPr dirty="0" sz="1000" spc="-2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Systems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338059" y="3227832"/>
            <a:ext cx="1449705" cy="629920"/>
          </a:xfrm>
          <a:prstGeom prst="rect">
            <a:avLst/>
          </a:prstGeom>
          <a:ln w="12700">
            <a:solidFill>
              <a:srgbClr val="BEBEBE"/>
            </a:solidFill>
          </a:ln>
        </p:spPr>
        <p:txBody>
          <a:bodyPr wrap="square" lIns="0" tIns="60325" rIns="0" bIns="0" rtlCol="0" vert="horz">
            <a:spAutoFit/>
          </a:bodyPr>
          <a:lstStyle/>
          <a:p>
            <a:pPr marL="404495">
              <a:lnSpc>
                <a:spcPct val="100000"/>
              </a:lnSpc>
              <a:spcBef>
                <a:spcPts val="475"/>
              </a:spcBef>
            </a:pPr>
            <a:r>
              <a:rPr dirty="0" sz="800" b="1">
                <a:latin typeface="Calibri"/>
                <a:cs typeface="Calibri"/>
              </a:rPr>
              <a:t>IBM</a:t>
            </a:r>
            <a:r>
              <a:rPr dirty="0" sz="800" spc="-15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Heron</a:t>
            </a:r>
            <a:r>
              <a:rPr dirty="0" sz="800" spc="-40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(2023)</a:t>
            </a:r>
            <a:endParaRPr sz="800">
              <a:latin typeface="Calibri"/>
              <a:cs typeface="Calibri"/>
            </a:endParaRPr>
          </a:p>
          <a:p>
            <a:pPr marL="404495">
              <a:lnSpc>
                <a:spcPct val="100000"/>
              </a:lnSpc>
              <a:spcBef>
                <a:spcPts val="105"/>
              </a:spcBef>
            </a:pPr>
            <a:r>
              <a:rPr dirty="0" sz="800" b="1">
                <a:latin typeface="Calibri"/>
                <a:cs typeface="Calibri"/>
              </a:rPr>
              <a:t>IonQ</a:t>
            </a:r>
            <a:r>
              <a:rPr dirty="0" sz="800" spc="-25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Forte</a:t>
            </a:r>
            <a:r>
              <a:rPr dirty="0" sz="800" spc="-30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(2022)</a:t>
            </a:r>
            <a:endParaRPr sz="800">
              <a:latin typeface="Calibri"/>
              <a:cs typeface="Calibri"/>
            </a:endParaRPr>
          </a:p>
          <a:p>
            <a:pPr marL="404495" marR="47625">
              <a:lnSpc>
                <a:spcPct val="110000"/>
              </a:lnSpc>
            </a:pPr>
            <a:r>
              <a:rPr dirty="0" sz="800" b="1">
                <a:latin typeface="Calibri"/>
                <a:cs typeface="Calibri"/>
              </a:rPr>
              <a:t>Quantinuum</a:t>
            </a:r>
            <a:r>
              <a:rPr dirty="0" sz="800" spc="-40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H2</a:t>
            </a:r>
            <a:r>
              <a:rPr dirty="0" sz="800" spc="-25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(2022)</a:t>
            </a:r>
            <a:r>
              <a:rPr dirty="0" sz="800" spc="500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Harvard</a:t>
            </a:r>
            <a:r>
              <a:rPr dirty="0" sz="800" spc="-35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–</a:t>
            </a:r>
            <a:r>
              <a:rPr dirty="0" sz="800" spc="-10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QuEra</a:t>
            </a:r>
            <a:r>
              <a:rPr dirty="0" sz="800" spc="-20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(2023)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7298435" y="1944624"/>
            <a:ext cx="1347470" cy="1831975"/>
            <a:chOff x="7298435" y="1944624"/>
            <a:chExt cx="1347470" cy="1831975"/>
          </a:xfrm>
        </p:grpSpPr>
        <p:sp>
          <p:nvSpPr>
            <p:cNvPr id="15" name="object 15" descr=""/>
            <p:cNvSpPr/>
            <p:nvPr/>
          </p:nvSpPr>
          <p:spPr>
            <a:xfrm>
              <a:off x="7372349" y="3359658"/>
              <a:ext cx="245110" cy="0"/>
            </a:xfrm>
            <a:custGeom>
              <a:avLst/>
              <a:gdLst/>
              <a:ahLst/>
              <a:cxnLst/>
              <a:rect l="l" t="t" r="r" b="b"/>
              <a:pathLst>
                <a:path w="245109" h="0">
                  <a:moveTo>
                    <a:pt x="0" y="0"/>
                  </a:moveTo>
                  <a:lnTo>
                    <a:pt x="245097" y="0"/>
                  </a:lnTo>
                </a:path>
              </a:pathLst>
            </a:custGeom>
            <a:ln w="22225">
              <a:solidFill>
                <a:srgbClr val="FF9E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372349" y="3495294"/>
              <a:ext cx="245110" cy="0"/>
            </a:xfrm>
            <a:custGeom>
              <a:avLst/>
              <a:gdLst/>
              <a:ahLst/>
              <a:cxnLst/>
              <a:rect l="l" t="t" r="r" b="b"/>
              <a:pathLst>
                <a:path w="245109" h="0">
                  <a:moveTo>
                    <a:pt x="0" y="0"/>
                  </a:moveTo>
                  <a:lnTo>
                    <a:pt x="245097" y="0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7372349" y="3629405"/>
              <a:ext cx="245110" cy="0"/>
            </a:xfrm>
            <a:custGeom>
              <a:avLst/>
              <a:gdLst/>
              <a:ahLst/>
              <a:cxnLst/>
              <a:rect l="l" t="t" r="r" b="b"/>
              <a:pathLst>
                <a:path w="245109" h="0">
                  <a:moveTo>
                    <a:pt x="0" y="0"/>
                  </a:moveTo>
                  <a:lnTo>
                    <a:pt x="245097" y="0"/>
                  </a:lnTo>
                </a:path>
              </a:pathLst>
            </a:custGeom>
            <a:ln w="22225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372349" y="3765042"/>
              <a:ext cx="245110" cy="0"/>
            </a:xfrm>
            <a:custGeom>
              <a:avLst/>
              <a:gdLst/>
              <a:ahLst/>
              <a:cxnLst/>
              <a:rect l="l" t="t" r="r" b="b"/>
              <a:pathLst>
                <a:path w="245109" h="0">
                  <a:moveTo>
                    <a:pt x="0" y="0"/>
                  </a:moveTo>
                  <a:lnTo>
                    <a:pt x="245097" y="0"/>
                  </a:lnTo>
                </a:path>
              </a:pathLst>
            </a:custGeom>
            <a:ln w="22225">
              <a:solidFill>
                <a:srgbClr val="8A69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98435" y="1944624"/>
              <a:ext cx="1347215" cy="533399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7330439" y="2144268"/>
              <a:ext cx="1228725" cy="247015"/>
            </a:xfrm>
            <a:custGeom>
              <a:avLst/>
              <a:gdLst/>
              <a:ahLst/>
              <a:cxnLst/>
              <a:rect l="l" t="t" r="r" b="b"/>
              <a:pathLst>
                <a:path w="1228725" h="247014">
                  <a:moveTo>
                    <a:pt x="0" y="246887"/>
                  </a:moveTo>
                  <a:lnTo>
                    <a:pt x="1228344" y="246887"/>
                  </a:lnTo>
                  <a:lnTo>
                    <a:pt x="1228344" y="0"/>
                  </a:lnTo>
                  <a:lnTo>
                    <a:pt x="0" y="0"/>
                  </a:lnTo>
                  <a:lnTo>
                    <a:pt x="0" y="2468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330439" y="1976628"/>
              <a:ext cx="1234440" cy="414655"/>
            </a:xfrm>
            <a:custGeom>
              <a:avLst/>
              <a:gdLst/>
              <a:ahLst/>
              <a:cxnLst/>
              <a:rect l="l" t="t" r="r" b="b"/>
              <a:pathLst>
                <a:path w="1234440" h="414655">
                  <a:moveTo>
                    <a:pt x="0" y="0"/>
                  </a:moveTo>
                  <a:lnTo>
                    <a:pt x="1228344" y="0"/>
                  </a:lnTo>
                  <a:lnTo>
                    <a:pt x="1228344" y="414527"/>
                  </a:lnTo>
                  <a:lnTo>
                    <a:pt x="0" y="414527"/>
                  </a:lnTo>
                  <a:lnTo>
                    <a:pt x="0" y="0"/>
                  </a:lnTo>
                  <a:close/>
                </a:path>
                <a:path w="1234440" h="414655">
                  <a:moveTo>
                    <a:pt x="6095" y="0"/>
                  </a:moveTo>
                  <a:lnTo>
                    <a:pt x="1234439" y="0"/>
                  </a:lnTo>
                  <a:lnTo>
                    <a:pt x="1234439" y="167639"/>
                  </a:lnTo>
                  <a:lnTo>
                    <a:pt x="6095" y="167639"/>
                  </a:lnTo>
                  <a:lnTo>
                    <a:pt x="6095" y="0"/>
                  </a:lnTo>
                  <a:close/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425339" y="1432419"/>
            <a:ext cx="13074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NISQ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systems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87239" y="1735695"/>
            <a:ext cx="4982210" cy="1118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37185" marR="55880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37185" algn="l"/>
              </a:tabLst>
            </a:pPr>
            <a:r>
              <a:rPr dirty="0" sz="1400" spc="-10">
                <a:latin typeface="Calibri"/>
                <a:cs typeface="Calibri"/>
              </a:rPr>
              <a:t>Noisy-</a:t>
            </a:r>
            <a:r>
              <a:rPr dirty="0" sz="1400" spc="-20">
                <a:latin typeface="Calibri"/>
                <a:cs typeface="Calibri"/>
              </a:rPr>
              <a:t>intermediate-</a:t>
            </a:r>
            <a:r>
              <a:rPr dirty="0" sz="1400" spc="-10">
                <a:latin typeface="Calibri"/>
                <a:cs typeface="Calibri"/>
              </a:rPr>
              <a:t>scale-</a:t>
            </a:r>
            <a:r>
              <a:rPr dirty="0" sz="1400">
                <a:latin typeface="Calibri"/>
                <a:cs typeface="Calibri"/>
              </a:rPr>
              <a:t>quantum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(NISQ)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computers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appear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as </a:t>
            </a:r>
            <a:r>
              <a:rPr dirty="0" sz="1400" spc="-10">
                <a:latin typeface="Calibri"/>
                <a:cs typeface="Calibri"/>
              </a:rPr>
              <a:t>rectangles;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upper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right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corner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represents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largest computation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that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can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done</a:t>
            </a:r>
            <a:endParaRPr sz="1400">
              <a:latin typeface="Calibri"/>
              <a:cs typeface="Calibri"/>
            </a:endParaRPr>
          </a:p>
          <a:p>
            <a:pPr marL="337185" marR="556260" indent="-28638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337185" algn="l"/>
              </a:tabLst>
            </a:pPr>
            <a:r>
              <a:rPr dirty="0" sz="1400">
                <a:latin typeface="Calibri"/>
                <a:cs typeface="Calibri"/>
              </a:rPr>
              <a:t>Current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generation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systems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have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&lt;1,000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qubits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&lt;10</a:t>
            </a:r>
            <a:r>
              <a:rPr dirty="0" baseline="24691" sz="1350" spc="-30">
                <a:latin typeface="Calibri"/>
                <a:cs typeface="Calibri"/>
              </a:rPr>
              <a:t>4</a:t>
            </a:r>
            <a:r>
              <a:rPr dirty="0" baseline="24691" sz="1350" spc="75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computational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volume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25339" y="3145395"/>
            <a:ext cx="42354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Where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do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known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algorithms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lie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on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this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plot?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99939" y="3447146"/>
            <a:ext cx="5287645" cy="666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24485" marR="43180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24485" algn="l"/>
              </a:tabLst>
            </a:pP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well-</a:t>
            </a:r>
            <a:r>
              <a:rPr dirty="0" sz="1400">
                <a:latin typeface="Calibri"/>
                <a:cs typeface="Calibri"/>
              </a:rPr>
              <a:t>known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Gidney-Ekera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estimate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for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factoring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RSA-</a:t>
            </a:r>
            <a:r>
              <a:rPr dirty="0" sz="1400">
                <a:latin typeface="Calibri"/>
                <a:cs typeface="Calibri"/>
              </a:rPr>
              <a:t>2048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is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the </a:t>
            </a:r>
            <a:r>
              <a:rPr dirty="0" sz="1400">
                <a:latin typeface="Calibri"/>
                <a:cs typeface="Calibri"/>
              </a:rPr>
              <a:t>red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dot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that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requires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around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6,000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logical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qubits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50">
                <a:latin typeface="Calibri"/>
                <a:cs typeface="Calibri"/>
              </a:rPr>
              <a:t>a </a:t>
            </a:r>
            <a:r>
              <a:rPr dirty="0" sz="1400" spc="-10">
                <a:latin typeface="Calibri"/>
                <a:cs typeface="Calibri"/>
              </a:rPr>
              <a:t>computational </a:t>
            </a:r>
            <a:r>
              <a:rPr dirty="0" sz="1400">
                <a:latin typeface="Calibri"/>
                <a:cs typeface="Calibri"/>
              </a:rPr>
              <a:t>volume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10</a:t>
            </a:r>
            <a:r>
              <a:rPr dirty="0" baseline="24691" sz="1350" spc="-30">
                <a:latin typeface="Calibri"/>
                <a:cs typeface="Calibri"/>
              </a:rPr>
              <a:t>13</a:t>
            </a:r>
            <a:endParaRPr baseline="24691" sz="135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7952289" y="4836657"/>
            <a:ext cx="34950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Calibri"/>
                <a:cs typeface="Calibri"/>
              </a:rPr>
              <a:t>System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Size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(Number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of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Computational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Qubits)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485961" y="1315615"/>
            <a:ext cx="203835" cy="312610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 b="1">
                <a:latin typeface="Calibri"/>
                <a:cs typeface="Calibri"/>
              </a:rPr>
              <a:t>Computation</a:t>
            </a:r>
            <a:r>
              <a:rPr dirty="0" sz="1400" spc="-6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Size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(Number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of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Operations)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336535" y="1976627"/>
            <a:ext cx="1228725" cy="16764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0" rIns="0" bIns="0" rtlCol="0" vert="horz">
            <a:spAutoFit/>
          </a:bodyPr>
          <a:lstStyle/>
          <a:p>
            <a:pPr marL="174625">
              <a:lnSpc>
                <a:spcPts val="1170"/>
              </a:lnSpc>
            </a:pPr>
            <a:r>
              <a:rPr dirty="0" sz="1000" b="1">
                <a:latin typeface="Calibri"/>
                <a:cs typeface="Calibri"/>
              </a:rPr>
              <a:t>Computer</a:t>
            </a:r>
            <a:r>
              <a:rPr dirty="0" sz="1000" spc="-4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Utility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7330440" y="2144267"/>
            <a:ext cx="1231900" cy="247015"/>
          </a:xfrm>
          <a:prstGeom prst="rect">
            <a:avLst/>
          </a:prstGeom>
          <a:ln w="12700">
            <a:solidFill>
              <a:srgbClr val="BEBEBE"/>
            </a:solidFill>
          </a:ln>
        </p:spPr>
        <p:txBody>
          <a:bodyPr wrap="square" lIns="0" tIns="78105" rIns="0" bIns="0" rtlCol="0" vert="horz">
            <a:spAutoFit/>
          </a:bodyPr>
          <a:lstStyle/>
          <a:p>
            <a:pPr marL="261620">
              <a:lnSpc>
                <a:spcPct val="100000"/>
              </a:lnSpc>
              <a:spcBef>
                <a:spcPts val="615"/>
              </a:spcBef>
            </a:pPr>
            <a:r>
              <a:rPr dirty="0" sz="800" spc="-10" b="1">
                <a:latin typeface="Calibri"/>
                <a:cs typeface="Calibri"/>
              </a:rPr>
              <a:t>RSA-</a:t>
            </a:r>
            <a:r>
              <a:rPr dirty="0" sz="800" spc="-20" b="1">
                <a:latin typeface="Calibri"/>
                <a:cs typeface="Calibri"/>
              </a:rPr>
              <a:t>2048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0" name="object 30" descr=""/>
          <p:cNvSpPr/>
          <p:nvPr/>
        </p:nvSpPr>
        <p:spPr>
          <a:xfrm>
            <a:off x="7429500" y="2229611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5" h="100964">
                <a:moveTo>
                  <a:pt x="50292" y="0"/>
                </a:moveTo>
                <a:lnTo>
                  <a:pt x="0" y="50291"/>
                </a:lnTo>
                <a:lnTo>
                  <a:pt x="50292" y="100583"/>
                </a:lnTo>
                <a:lnTo>
                  <a:pt x="100584" y="50291"/>
                </a:lnTo>
                <a:lnTo>
                  <a:pt x="5029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Distribution</a:t>
            </a:r>
            <a:r>
              <a:rPr dirty="0" spc="-50"/>
              <a:t> </a:t>
            </a:r>
            <a:r>
              <a:rPr dirty="0"/>
              <a:t>Statement</a:t>
            </a:r>
            <a:r>
              <a:rPr dirty="0" spc="-60"/>
              <a:t> </a:t>
            </a:r>
            <a:r>
              <a:rPr dirty="0"/>
              <a:t>‘A’</a:t>
            </a:r>
            <a:r>
              <a:rPr dirty="0" spc="-15"/>
              <a:t> </a:t>
            </a:r>
            <a:r>
              <a:rPr dirty="0"/>
              <a:t>(Approved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Public</a:t>
            </a:r>
            <a:r>
              <a:rPr dirty="0" spc="-20"/>
              <a:t> </a:t>
            </a:r>
            <a:r>
              <a:rPr dirty="0"/>
              <a:t>Release,</a:t>
            </a:r>
            <a:r>
              <a:rPr dirty="0" spc="-45"/>
              <a:t> </a:t>
            </a:r>
            <a:r>
              <a:rPr dirty="0"/>
              <a:t>Distribution</a:t>
            </a:r>
            <a:r>
              <a:rPr dirty="0" spc="-45"/>
              <a:t> </a:t>
            </a:r>
            <a:r>
              <a:rPr dirty="0" spc="-10"/>
              <a:t>Unlimited)</a:t>
            </a:r>
          </a:p>
        </p:txBody>
      </p:sp>
      <p:sp>
        <p:nvSpPr>
          <p:cNvPr id="32" name="object 32" descr=""/>
          <p:cNvSpPr txBox="1"/>
          <p:nvPr/>
        </p:nvSpPr>
        <p:spPr>
          <a:xfrm>
            <a:off x="11546444" y="6593513"/>
            <a:ext cx="193040" cy="209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888888"/>
                </a:solidFill>
                <a:latin typeface="Tahoma"/>
                <a:cs typeface="Tahoma"/>
              </a:rPr>
              <a:t>14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Plotting</a:t>
            </a:r>
            <a:r>
              <a:rPr dirty="0" spc="-50"/>
              <a:t> </a:t>
            </a:r>
            <a:r>
              <a:rPr dirty="0"/>
              <a:t>generic</a:t>
            </a:r>
            <a:r>
              <a:rPr dirty="0" spc="-85"/>
              <a:t> </a:t>
            </a:r>
            <a:r>
              <a:rPr dirty="0"/>
              <a:t>fault</a:t>
            </a:r>
            <a:r>
              <a:rPr dirty="0" spc="-70"/>
              <a:t> </a:t>
            </a:r>
            <a:r>
              <a:rPr dirty="0"/>
              <a:t>tolerant</a:t>
            </a:r>
            <a:r>
              <a:rPr dirty="0" spc="-60"/>
              <a:t> </a:t>
            </a:r>
            <a:r>
              <a:rPr dirty="0"/>
              <a:t>machines</a:t>
            </a:r>
            <a:r>
              <a:rPr dirty="0" spc="-85"/>
              <a:t> </a:t>
            </a:r>
            <a:r>
              <a:rPr dirty="0"/>
              <a:t>in</a:t>
            </a:r>
            <a:r>
              <a:rPr dirty="0" spc="-70"/>
              <a:t> </a:t>
            </a:r>
            <a:r>
              <a:rPr dirty="0"/>
              <a:t>this</a:t>
            </a:r>
            <a:r>
              <a:rPr dirty="0" spc="-60"/>
              <a:t> </a:t>
            </a:r>
            <a:r>
              <a:rPr dirty="0" spc="-10"/>
              <a:t>space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26084" y="1432419"/>
            <a:ext cx="21272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Fault-tolerant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systems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87984" y="1735695"/>
            <a:ext cx="5242560" cy="1118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37185" marR="172085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37185" algn="l"/>
              </a:tabLst>
            </a:pPr>
            <a:r>
              <a:rPr dirty="0" sz="1400">
                <a:latin typeface="Calibri"/>
                <a:cs typeface="Calibri"/>
              </a:rPr>
              <a:t>Idealized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reference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systems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are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shown</a:t>
            </a:r>
            <a:r>
              <a:rPr dirty="0" sz="1400" spc="-6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for</a:t>
            </a:r>
            <a:r>
              <a:rPr dirty="0" sz="1400" spc="-7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different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numbers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of </a:t>
            </a:r>
            <a:r>
              <a:rPr dirty="0" sz="1400" spc="-10">
                <a:latin typeface="Calibri"/>
                <a:cs typeface="Calibri"/>
              </a:rPr>
              <a:t>physical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qubits,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physical </a:t>
            </a:r>
            <a:r>
              <a:rPr dirty="0" sz="1400">
                <a:latin typeface="Calibri"/>
                <a:cs typeface="Calibri"/>
              </a:rPr>
              <a:t>error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rate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0.1%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code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threshold rate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1%</a:t>
            </a:r>
            <a:endParaRPr sz="1400">
              <a:latin typeface="Calibri"/>
              <a:cs typeface="Calibri"/>
            </a:endParaRPr>
          </a:p>
          <a:p>
            <a:pPr marL="337185" marR="55880" indent="-28702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337185" algn="l"/>
              </a:tabLst>
            </a:pP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system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with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10</a:t>
            </a:r>
            <a:r>
              <a:rPr dirty="0" baseline="24691" sz="1350">
                <a:latin typeface="Calibri"/>
                <a:cs typeface="Calibri"/>
              </a:rPr>
              <a:t>7</a:t>
            </a:r>
            <a:r>
              <a:rPr dirty="0" baseline="24691" sz="1350" spc="127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physical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qubits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would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sufficient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factor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RSA- 2048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26084" y="3089007"/>
            <a:ext cx="27920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Are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these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staircases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realistic?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26084" y="3392282"/>
            <a:ext cx="5211445" cy="880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400">
                <a:latin typeface="Calibri"/>
                <a:cs typeface="Calibri"/>
              </a:rPr>
              <a:t>Specific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hardware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implementations </a:t>
            </a:r>
            <a:r>
              <a:rPr dirty="0" sz="1400">
                <a:latin typeface="Calibri"/>
                <a:cs typeface="Calibri"/>
              </a:rPr>
              <a:t>will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have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many</a:t>
            </a:r>
            <a:r>
              <a:rPr dirty="0" sz="1400" spc="-50" b="1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engineering challenges,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may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or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may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not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reconfigurable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for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different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code </a:t>
            </a:r>
            <a:r>
              <a:rPr dirty="0" sz="1400">
                <a:latin typeface="Calibri"/>
                <a:cs typeface="Calibri"/>
              </a:rPr>
              <a:t>distances.</a:t>
            </a:r>
            <a:r>
              <a:rPr dirty="0" sz="1400" spc="24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However,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principle,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these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show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space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solvable problems.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593090" y="6007861"/>
            <a:ext cx="11007725" cy="482600"/>
            <a:chOff x="593090" y="6007861"/>
            <a:chExt cx="11007725" cy="482600"/>
          </a:xfrm>
        </p:grpSpPr>
        <p:sp>
          <p:nvSpPr>
            <p:cNvPr id="8" name="object 8" descr=""/>
            <p:cNvSpPr/>
            <p:nvPr/>
          </p:nvSpPr>
          <p:spPr>
            <a:xfrm>
              <a:off x="605790" y="6020561"/>
              <a:ext cx="10982325" cy="457200"/>
            </a:xfrm>
            <a:custGeom>
              <a:avLst/>
              <a:gdLst/>
              <a:ahLst/>
              <a:cxnLst/>
              <a:rect l="l" t="t" r="r" b="b"/>
              <a:pathLst>
                <a:path w="10982325" h="457200">
                  <a:moveTo>
                    <a:pt x="10851959" y="0"/>
                  </a:moveTo>
                  <a:lnTo>
                    <a:pt x="129984" y="0"/>
                  </a:lnTo>
                  <a:lnTo>
                    <a:pt x="79386" y="10214"/>
                  </a:lnTo>
                  <a:lnTo>
                    <a:pt x="38069" y="38069"/>
                  </a:lnTo>
                  <a:lnTo>
                    <a:pt x="10214" y="79386"/>
                  </a:lnTo>
                  <a:lnTo>
                    <a:pt x="0" y="129984"/>
                  </a:lnTo>
                  <a:lnTo>
                    <a:pt x="0" y="327215"/>
                  </a:lnTo>
                  <a:lnTo>
                    <a:pt x="10214" y="377813"/>
                  </a:lnTo>
                  <a:lnTo>
                    <a:pt x="38069" y="419130"/>
                  </a:lnTo>
                  <a:lnTo>
                    <a:pt x="79386" y="446985"/>
                  </a:lnTo>
                  <a:lnTo>
                    <a:pt x="129984" y="457200"/>
                  </a:lnTo>
                  <a:lnTo>
                    <a:pt x="10851959" y="457200"/>
                  </a:lnTo>
                  <a:lnTo>
                    <a:pt x="10902557" y="446985"/>
                  </a:lnTo>
                  <a:lnTo>
                    <a:pt x="10943874" y="419130"/>
                  </a:lnTo>
                  <a:lnTo>
                    <a:pt x="10971729" y="377813"/>
                  </a:lnTo>
                  <a:lnTo>
                    <a:pt x="10981944" y="327215"/>
                  </a:lnTo>
                  <a:lnTo>
                    <a:pt x="10981944" y="129984"/>
                  </a:lnTo>
                  <a:lnTo>
                    <a:pt x="10971729" y="79386"/>
                  </a:lnTo>
                  <a:lnTo>
                    <a:pt x="10943874" y="38069"/>
                  </a:lnTo>
                  <a:lnTo>
                    <a:pt x="10902557" y="10214"/>
                  </a:lnTo>
                  <a:lnTo>
                    <a:pt x="10851959" y="0"/>
                  </a:lnTo>
                  <a:close/>
                </a:path>
              </a:pathLst>
            </a:custGeom>
            <a:solidFill>
              <a:srgbClr val="E0E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05790" y="6020561"/>
              <a:ext cx="10982325" cy="457200"/>
            </a:xfrm>
            <a:custGeom>
              <a:avLst/>
              <a:gdLst/>
              <a:ahLst/>
              <a:cxnLst/>
              <a:rect l="l" t="t" r="r" b="b"/>
              <a:pathLst>
                <a:path w="10982325" h="457200">
                  <a:moveTo>
                    <a:pt x="0" y="129984"/>
                  </a:moveTo>
                  <a:lnTo>
                    <a:pt x="10214" y="79386"/>
                  </a:lnTo>
                  <a:lnTo>
                    <a:pt x="38069" y="38069"/>
                  </a:lnTo>
                  <a:lnTo>
                    <a:pt x="79386" y="10214"/>
                  </a:lnTo>
                  <a:lnTo>
                    <a:pt x="129984" y="0"/>
                  </a:lnTo>
                  <a:lnTo>
                    <a:pt x="10851959" y="0"/>
                  </a:lnTo>
                  <a:lnTo>
                    <a:pt x="10902557" y="10214"/>
                  </a:lnTo>
                  <a:lnTo>
                    <a:pt x="10943874" y="38069"/>
                  </a:lnTo>
                  <a:lnTo>
                    <a:pt x="10971729" y="79386"/>
                  </a:lnTo>
                  <a:lnTo>
                    <a:pt x="10981944" y="129984"/>
                  </a:lnTo>
                  <a:lnTo>
                    <a:pt x="10981944" y="327215"/>
                  </a:lnTo>
                  <a:lnTo>
                    <a:pt x="10971729" y="377813"/>
                  </a:lnTo>
                  <a:lnTo>
                    <a:pt x="10943874" y="419130"/>
                  </a:lnTo>
                  <a:lnTo>
                    <a:pt x="10902557" y="446985"/>
                  </a:lnTo>
                  <a:lnTo>
                    <a:pt x="10851959" y="457200"/>
                  </a:lnTo>
                  <a:lnTo>
                    <a:pt x="129984" y="457200"/>
                  </a:lnTo>
                  <a:lnTo>
                    <a:pt x="79386" y="446985"/>
                  </a:lnTo>
                  <a:lnTo>
                    <a:pt x="38069" y="419130"/>
                  </a:lnTo>
                  <a:lnTo>
                    <a:pt x="10214" y="377813"/>
                  </a:lnTo>
                  <a:lnTo>
                    <a:pt x="0" y="327215"/>
                  </a:lnTo>
                  <a:lnTo>
                    <a:pt x="0" y="12998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825341" y="6033008"/>
            <a:ext cx="105403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Calibri"/>
                <a:cs typeface="Calibri"/>
              </a:rPr>
              <a:t>Systems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large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enough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cryptanalytically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relevant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require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fault-</a:t>
            </a:r>
            <a:r>
              <a:rPr dirty="0" sz="2400" spc="-10">
                <a:latin typeface="Calibri"/>
                <a:cs typeface="Calibri"/>
              </a:rPr>
              <a:t>tolerant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operation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872787" y="1527883"/>
            <a:ext cx="2838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7E7E7E"/>
                </a:solidFill>
                <a:latin typeface="Calibri"/>
                <a:cs typeface="Calibri"/>
              </a:rPr>
              <a:t>10</a:t>
            </a:r>
            <a:r>
              <a:rPr dirty="0" baseline="24305" sz="1200" spc="-37" b="1">
                <a:solidFill>
                  <a:srgbClr val="7E7E7E"/>
                </a:solidFill>
                <a:latin typeface="Calibri"/>
                <a:cs typeface="Calibri"/>
              </a:rPr>
              <a:t>5</a:t>
            </a:r>
            <a:endParaRPr baseline="24305"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775166" y="1532090"/>
            <a:ext cx="2838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7E7E7E"/>
                </a:solidFill>
                <a:latin typeface="Calibri"/>
                <a:cs typeface="Calibri"/>
              </a:rPr>
              <a:t>10</a:t>
            </a:r>
            <a:r>
              <a:rPr dirty="0" baseline="24305" sz="1200" spc="-37" b="1">
                <a:solidFill>
                  <a:srgbClr val="7E7E7E"/>
                </a:solidFill>
                <a:latin typeface="Calibri"/>
                <a:cs typeface="Calibri"/>
              </a:rPr>
              <a:t>6</a:t>
            </a:r>
            <a:endParaRPr baseline="24305"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0633976" y="1534651"/>
            <a:ext cx="2838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7E7E7E"/>
                </a:solidFill>
                <a:latin typeface="Calibri"/>
                <a:cs typeface="Calibri"/>
              </a:rPr>
              <a:t>10</a:t>
            </a:r>
            <a:r>
              <a:rPr dirty="0" baseline="24305" sz="1200" spc="-37" b="1">
                <a:solidFill>
                  <a:srgbClr val="7E7E7E"/>
                </a:solidFill>
                <a:latin typeface="Calibri"/>
                <a:cs typeface="Calibri"/>
              </a:rPr>
              <a:t>7</a:t>
            </a:r>
            <a:endParaRPr baseline="24305"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319995" y="1439758"/>
            <a:ext cx="12153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12395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7E7E7E"/>
                </a:solidFill>
                <a:latin typeface="Calibri"/>
                <a:cs typeface="Calibri"/>
              </a:rPr>
              <a:t>Physical</a:t>
            </a:r>
            <a:r>
              <a:rPr dirty="0" sz="1200" spc="1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7E7E7E"/>
                </a:solidFill>
                <a:latin typeface="Calibri"/>
                <a:cs typeface="Calibri"/>
              </a:rPr>
              <a:t>Qubits </a:t>
            </a:r>
            <a:r>
              <a:rPr dirty="0" sz="1200" b="1">
                <a:solidFill>
                  <a:srgbClr val="7E7E7E"/>
                </a:solidFill>
                <a:latin typeface="Calibri"/>
                <a:cs typeface="Calibri"/>
              </a:rPr>
              <a:t>with</a:t>
            </a:r>
            <a:r>
              <a:rPr dirty="0" sz="1200" spc="-3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7E7E7E"/>
                </a:solidFill>
                <a:latin typeface="Calibri"/>
                <a:cs typeface="Calibri"/>
              </a:rPr>
              <a:t>99.9%</a:t>
            </a:r>
            <a:r>
              <a:rPr dirty="0" sz="1200" spc="-2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7E7E7E"/>
                </a:solidFill>
                <a:latin typeface="Calibri"/>
                <a:cs typeface="Calibri"/>
              </a:rPr>
              <a:t>fidelity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7295388" y="1947672"/>
            <a:ext cx="1348740" cy="533400"/>
            <a:chOff x="7295388" y="1947672"/>
            <a:chExt cx="1348740" cy="533400"/>
          </a:xfrm>
        </p:grpSpPr>
        <p:pic>
          <p:nvPicPr>
            <p:cNvPr id="16" name="object 1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95388" y="1947672"/>
              <a:ext cx="1348739" cy="533399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7327392" y="2145792"/>
              <a:ext cx="1229995" cy="248920"/>
            </a:xfrm>
            <a:custGeom>
              <a:avLst/>
              <a:gdLst/>
              <a:ahLst/>
              <a:cxnLst/>
              <a:rect l="l" t="t" r="r" b="b"/>
              <a:pathLst>
                <a:path w="1229995" h="248919">
                  <a:moveTo>
                    <a:pt x="0" y="248412"/>
                  </a:moveTo>
                  <a:lnTo>
                    <a:pt x="1229868" y="248412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2484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327392" y="1979676"/>
              <a:ext cx="1229995" cy="414655"/>
            </a:xfrm>
            <a:custGeom>
              <a:avLst/>
              <a:gdLst/>
              <a:ahLst/>
              <a:cxnLst/>
              <a:rect l="l" t="t" r="r" b="b"/>
              <a:pathLst>
                <a:path w="1229995" h="414655">
                  <a:moveTo>
                    <a:pt x="0" y="0"/>
                  </a:moveTo>
                  <a:lnTo>
                    <a:pt x="1229868" y="0"/>
                  </a:lnTo>
                  <a:lnTo>
                    <a:pt x="1229868" y="414527"/>
                  </a:lnTo>
                  <a:lnTo>
                    <a:pt x="0" y="41452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335011" y="1979676"/>
              <a:ext cx="1228725" cy="166370"/>
            </a:xfrm>
            <a:custGeom>
              <a:avLst/>
              <a:gdLst/>
              <a:ahLst/>
              <a:cxnLst/>
              <a:rect l="l" t="t" r="r" b="b"/>
              <a:pathLst>
                <a:path w="1228725" h="166369">
                  <a:moveTo>
                    <a:pt x="1228344" y="0"/>
                  </a:moveTo>
                  <a:lnTo>
                    <a:pt x="0" y="0"/>
                  </a:lnTo>
                  <a:lnTo>
                    <a:pt x="0" y="166115"/>
                  </a:lnTo>
                  <a:lnTo>
                    <a:pt x="1228344" y="166115"/>
                  </a:lnTo>
                  <a:lnTo>
                    <a:pt x="122834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335011" y="1979676"/>
              <a:ext cx="1228725" cy="166370"/>
            </a:xfrm>
            <a:custGeom>
              <a:avLst/>
              <a:gdLst/>
              <a:ahLst/>
              <a:cxnLst/>
              <a:rect l="l" t="t" r="r" b="b"/>
              <a:pathLst>
                <a:path w="1228725" h="166369">
                  <a:moveTo>
                    <a:pt x="0" y="0"/>
                  </a:moveTo>
                  <a:lnTo>
                    <a:pt x="1228344" y="0"/>
                  </a:lnTo>
                  <a:lnTo>
                    <a:pt x="1228344" y="166115"/>
                  </a:lnTo>
                  <a:lnTo>
                    <a:pt x="0" y="1661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7337552" y="1963258"/>
            <a:ext cx="12134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72085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latin typeface="Calibri"/>
                <a:cs typeface="Calibri"/>
              </a:rPr>
              <a:t>Computer</a:t>
            </a:r>
            <a:r>
              <a:rPr dirty="0" sz="1000" spc="-4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Utility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327392" y="2145792"/>
            <a:ext cx="1233170" cy="248920"/>
          </a:xfrm>
          <a:prstGeom prst="rect">
            <a:avLst/>
          </a:prstGeom>
          <a:ln w="12700">
            <a:solidFill>
              <a:srgbClr val="BEBEBE"/>
            </a:solidFill>
          </a:ln>
        </p:spPr>
        <p:txBody>
          <a:bodyPr wrap="square" lIns="0" tIns="79375" rIns="0" bIns="0" rtlCol="0" vert="horz">
            <a:spAutoFit/>
          </a:bodyPr>
          <a:lstStyle/>
          <a:p>
            <a:pPr marL="262890">
              <a:lnSpc>
                <a:spcPct val="100000"/>
              </a:lnSpc>
              <a:spcBef>
                <a:spcPts val="625"/>
              </a:spcBef>
            </a:pPr>
            <a:r>
              <a:rPr dirty="0" sz="800" spc="-10" b="1">
                <a:latin typeface="Calibri"/>
                <a:cs typeface="Calibri"/>
              </a:rPr>
              <a:t>RSA-</a:t>
            </a:r>
            <a:r>
              <a:rPr dirty="0" sz="800" spc="-20" b="1">
                <a:latin typeface="Calibri"/>
                <a:cs typeface="Calibri"/>
              </a:rPr>
              <a:t>2048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7306056" y="2232660"/>
            <a:ext cx="1568450" cy="1717675"/>
            <a:chOff x="7306056" y="2232660"/>
            <a:chExt cx="1568450" cy="1717675"/>
          </a:xfrm>
        </p:grpSpPr>
        <p:sp>
          <p:nvSpPr>
            <p:cNvPr id="24" name="object 24" descr=""/>
            <p:cNvSpPr/>
            <p:nvPr/>
          </p:nvSpPr>
          <p:spPr>
            <a:xfrm>
              <a:off x="7427976" y="2232660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4">
                  <a:moveTo>
                    <a:pt x="50292" y="0"/>
                  </a:moveTo>
                  <a:lnTo>
                    <a:pt x="0" y="50291"/>
                  </a:lnTo>
                  <a:lnTo>
                    <a:pt x="50292" y="100583"/>
                  </a:lnTo>
                  <a:lnTo>
                    <a:pt x="100584" y="50291"/>
                  </a:lnTo>
                  <a:lnTo>
                    <a:pt x="5029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06056" y="3034284"/>
              <a:ext cx="1568195" cy="915923"/>
            </a:xfrm>
            <a:prstGeom prst="rect">
              <a:avLst/>
            </a:prstGeom>
          </p:spPr>
        </p:pic>
      </p:grpSp>
      <p:sp>
        <p:nvSpPr>
          <p:cNvPr id="26" name="object 26" descr=""/>
          <p:cNvSpPr txBox="1"/>
          <p:nvPr/>
        </p:nvSpPr>
        <p:spPr>
          <a:xfrm>
            <a:off x="7699076" y="3092787"/>
            <a:ext cx="1050925" cy="732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44"/>
              </a:lnSpc>
            </a:pPr>
            <a:r>
              <a:rPr dirty="0" sz="1000" b="1">
                <a:latin typeface="Calibri"/>
                <a:cs typeface="Calibri"/>
              </a:rPr>
              <a:t>NISQ</a:t>
            </a:r>
            <a:r>
              <a:rPr dirty="0" sz="1000" spc="-2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Systems</a:t>
            </a:r>
            <a:endParaRPr sz="1000">
              <a:latin typeface="Calibri"/>
              <a:cs typeface="Calibri"/>
            </a:endParaRPr>
          </a:p>
          <a:p>
            <a:pPr marL="43180">
              <a:lnSpc>
                <a:spcPct val="100000"/>
              </a:lnSpc>
              <a:spcBef>
                <a:spcPts val="640"/>
              </a:spcBef>
            </a:pPr>
            <a:r>
              <a:rPr dirty="0" sz="800" b="1">
                <a:latin typeface="Calibri"/>
                <a:cs typeface="Calibri"/>
              </a:rPr>
              <a:t>IBM</a:t>
            </a:r>
            <a:r>
              <a:rPr dirty="0" sz="800" spc="-20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Osprey</a:t>
            </a:r>
            <a:r>
              <a:rPr dirty="0" sz="800" spc="-20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(2022)</a:t>
            </a:r>
            <a:endParaRPr sz="800">
              <a:latin typeface="Calibri"/>
              <a:cs typeface="Calibri"/>
            </a:endParaRPr>
          </a:p>
          <a:p>
            <a:pPr marL="43180">
              <a:lnSpc>
                <a:spcPct val="100000"/>
              </a:lnSpc>
              <a:spcBef>
                <a:spcPts val="105"/>
              </a:spcBef>
            </a:pPr>
            <a:r>
              <a:rPr dirty="0" sz="800" b="1">
                <a:latin typeface="Calibri"/>
                <a:cs typeface="Calibri"/>
              </a:rPr>
              <a:t>IonQ</a:t>
            </a:r>
            <a:r>
              <a:rPr dirty="0" sz="800" spc="-25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Forte</a:t>
            </a:r>
            <a:r>
              <a:rPr dirty="0" sz="800" spc="-30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(2022)</a:t>
            </a:r>
            <a:endParaRPr sz="800">
              <a:latin typeface="Calibri"/>
              <a:cs typeface="Calibri"/>
            </a:endParaRPr>
          </a:p>
          <a:p>
            <a:pPr marL="43180">
              <a:lnSpc>
                <a:spcPct val="110000"/>
              </a:lnSpc>
            </a:pPr>
            <a:r>
              <a:rPr dirty="0" sz="800" b="1">
                <a:latin typeface="Calibri"/>
                <a:cs typeface="Calibri"/>
              </a:rPr>
              <a:t>Quantinuum</a:t>
            </a:r>
            <a:r>
              <a:rPr dirty="0" sz="800" spc="-40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H2</a:t>
            </a:r>
            <a:r>
              <a:rPr dirty="0" sz="800" spc="-25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(2022)</a:t>
            </a:r>
            <a:r>
              <a:rPr dirty="0" sz="800" spc="500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Harvard</a:t>
            </a:r>
            <a:r>
              <a:rPr dirty="0" sz="800" spc="-35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–</a:t>
            </a:r>
            <a:r>
              <a:rPr dirty="0" sz="800" spc="-10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ONISQ</a:t>
            </a:r>
            <a:r>
              <a:rPr dirty="0" sz="800" spc="-30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(2022)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27" name="object 2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19671" y="1144524"/>
            <a:ext cx="5577839" cy="3713987"/>
          </a:xfrm>
          <a:prstGeom prst="rect">
            <a:avLst/>
          </a:prstGeom>
        </p:spPr>
      </p:pic>
      <p:sp>
        <p:nvSpPr>
          <p:cNvPr id="28" name="object 28" descr=""/>
          <p:cNvSpPr txBox="1"/>
          <p:nvPr/>
        </p:nvSpPr>
        <p:spPr>
          <a:xfrm>
            <a:off x="7952289" y="4836657"/>
            <a:ext cx="34950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Calibri"/>
                <a:cs typeface="Calibri"/>
              </a:rPr>
              <a:t>System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Size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(Number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of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Computational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Qubits)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485961" y="1315615"/>
            <a:ext cx="203835" cy="312610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 b="1">
                <a:latin typeface="Calibri"/>
                <a:cs typeface="Calibri"/>
              </a:rPr>
              <a:t>Computation</a:t>
            </a:r>
            <a:r>
              <a:rPr dirty="0" sz="1400" spc="-6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Size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(Number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of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Operations)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7306056" y="3028188"/>
            <a:ext cx="1693545" cy="927100"/>
            <a:chOff x="7306056" y="3028188"/>
            <a:chExt cx="1693545" cy="927100"/>
          </a:xfrm>
        </p:grpSpPr>
        <p:sp>
          <p:nvSpPr>
            <p:cNvPr id="31" name="object 31" descr=""/>
            <p:cNvSpPr/>
            <p:nvPr/>
          </p:nvSpPr>
          <p:spPr>
            <a:xfrm>
              <a:off x="7330440" y="3034283"/>
              <a:ext cx="1668780" cy="920750"/>
            </a:xfrm>
            <a:custGeom>
              <a:avLst/>
              <a:gdLst/>
              <a:ahLst/>
              <a:cxnLst/>
              <a:rect l="l" t="t" r="r" b="b"/>
              <a:pathLst>
                <a:path w="1668779" h="920750">
                  <a:moveTo>
                    <a:pt x="1668779" y="0"/>
                  </a:moveTo>
                  <a:lnTo>
                    <a:pt x="0" y="0"/>
                  </a:lnTo>
                  <a:lnTo>
                    <a:pt x="0" y="920496"/>
                  </a:lnTo>
                  <a:lnTo>
                    <a:pt x="1668779" y="920496"/>
                  </a:lnTo>
                  <a:lnTo>
                    <a:pt x="16687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06056" y="3028188"/>
              <a:ext cx="1568195" cy="915923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7338060" y="3227831"/>
              <a:ext cx="1449705" cy="629920"/>
            </a:xfrm>
            <a:custGeom>
              <a:avLst/>
              <a:gdLst/>
              <a:ahLst/>
              <a:cxnLst/>
              <a:rect l="l" t="t" r="r" b="b"/>
              <a:pathLst>
                <a:path w="1449704" h="629920">
                  <a:moveTo>
                    <a:pt x="0" y="629412"/>
                  </a:moveTo>
                  <a:lnTo>
                    <a:pt x="1449324" y="629412"/>
                  </a:lnTo>
                  <a:lnTo>
                    <a:pt x="1449324" y="0"/>
                  </a:lnTo>
                  <a:lnTo>
                    <a:pt x="0" y="0"/>
                  </a:lnTo>
                  <a:lnTo>
                    <a:pt x="0" y="6294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7338060" y="3060192"/>
              <a:ext cx="1449705" cy="797560"/>
            </a:xfrm>
            <a:custGeom>
              <a:avLst/>
              <a:gdLst/>
              <a:ahLst/>
              <a:cxnLst/>
              <a:rect l="l" t="t" r="r" b="b"/>
              <a:pathLst>
                <a:path w="1449704" h="797560">
                  <a:moveTo>
                    <a:pt x="0" y="0"/>
                  </a:moveTo>
                  <a:lnTo>
                    <a:pt x="1449324" y="0"/>
                  </a:lnTo>
                  <a:lnTo>
                    <a:pt x="1449324" y="797051"/>
                  </a:lnTo>
                  <a:lnTo>
                    <a:pt x="0" y="797051"/>
                  </a:lnTo>
                  <a:lnTo>
                    <a:pt x="0" y="0"/>
                  </a:lnTo>
                  <a:close/>
                </a:path>
                <a:path w="1449704" h="797560">
                  <a:moveTo>
                    <a:pt x="6096" y="0"/>
                  </a:moveTo>
                  <a:lnTo>
                    <a:pt x="1449324" y="0"/>
                  </a:lnTo>
                  <a:lnTo>
                    <a:pt x="1449324" y="167639"/>
                  </a:lnTo>
                  <a:lnTo>
                    <a:pt x="6096" y="167639"/>
                  </a:lnTo>
                  <a:lnTo>
                    <a:pt x="6096" y="0"/>
                  </a:lnTo>
                  <a:close/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7344156" y="3060192"/>
            <a:ext cx="1443355" cy="16764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0" rIns="0" bIns="0" rtlCol="0" vert="horz">
            <a:spAutoFit/>
          </a:bodyPr>
          <a:lstStyle/>
          <a:p>
            <a:pPr marL="354330">
              <a:lnSpc>
                <a:spcPts val="1155"/>
              </a:lnSpc>
            </a:pPr>
            <a:r>
              <a:rPr dirty="0" sz="1000" b="1">
                <a:latin typeface="Calibri"/>
                <a:cs typeface="Calibri"/>
              </a:rPr>
              <a:t>NISQ</a:t>
            </a:r>
            <a:r>
              <a:rPr dirty="0" sz="1000" spc="-2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Systems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7338059" y="3227832"/>
            <a:ext cx="1449705" cy="629920"/>
          </a:xfrm>
          <a:prstGeom prst="rect">
            <a:avLst/>
          </a:prstGeom>
          <a:ln w="12700">
            <a:solidFill>
              <a:srgbClr val="BEBEBE"/>
            </a:solidFill>
          </a:ln>
        </p:spPr>
        <p:txBody>
          <a:bodyPr wrap="square" lIns="0" tIns="60325" rIns="0" bIns="0" rtlCol="0" vert="horz">
            <a:spAutoFit/>
          </a:bodyPr>
          <a:lstStyle/>
          <a:p>
            <a:pPr marL="404495">
              <a:lnSpc>
                <a:spcPct val="100000"/>
              </a:lnSpc>
              <a:spcBef>
                <a:spcPts val="475"/>
              </a:spcBef>
            </a:pPr>
            <a:r>
              <a:rPr dirty="0" sz="800" b="1">
                <a:latin typeface="Calibri"/>
                <a:cs typeface="Calibri"/>
              </a:rPr>
              <a:t>IBM</a:t>
            </a:r>
            <a:r>
              <a:rPr dirty="0" sz="800" spc="-15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Heron</a:t>
            </a:r>
            <a:r>
              <a:rPr dirty="0" sz="800" spc="-40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(2023)</a:t>
            </a:r>
            <a:endParaRPr sz="800">
              <a:latin typeface="Calibri"/>
              <a:cs typeface="Calibri"/>
            </a:endParaRPr>
          </a:p>
          <a:p>
            <a:pPr marL="404495">
              <a:lnSpc>
                <a:spcPct val="100000"/>
              </a:lnSpc>
              <a:spcBef>
                <a:spcPts val="105"/>
              </a:spcBef>
            </a:pPr>
            <a:r>
              <a:rPr dirty="0" sz="800" b="1">
                <a:latin typeface="Calibri"/>
                <a:cs typeface="Calibri"/>
              </a:rPr>
              <a:t>IonQ</a:t>
            </a:r>
            <a:r>
              <a:rPr dirty="0" sz="800" spc="-25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Forte</a:t>
            </a:r>
            <a:r>
              <a:rPr dirty="0" sz="800" spc="-30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(2022)</a:t>
            </a:r>
            <a:endParaRPr sz="800">
              <a:latin typeface="Calibri"/>
              <a:cs typeface="Calibri"/>
            </a:endParaRPr>
          </a:p>
          <a:p>
            <a:pPr marL="404495" marR="47625">
              <a:lnSpc>
                <a:spcPct val="110000"/>
              </a:lnSpc>
            </a:pPr>
            <a:r>
              <a:rPr dirty="0" sz="800" b="1">
                <a:latin typeface="Calibri"/>
                <a:cs typeface="Calibri"/>
              </a:rPr>
              <a:t>Quantinuum</a:t>
            </a:r>
            <a:r>
              <a:rPr dirty="0" sz="800" spc="-40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H2</a:t>
            </a:r>
            <a:r>
              <a:rPr dirty="0" sz="800" spc="-25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(2022)</a:t>
            </a:r>
            <a:r>
              <a:rPr dirty="0" sz="800" spc="500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Harvard</a:t>
            </a:r>
            <a:r>
              <a:rPr dirty="0" sz="800" spc="-35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–</a:t>
            </a:r>
            <a:r>
              <a:rPr dirty="0" sz="800" spc="-10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QuEra</a:t>
            </a:r>
            <a:r>
              <a:rPr dirty="0" sz="800" spc="-20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(2023)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7" name="object 37" descr=""/>
          <p:cNvGrpSpPr/>
          <p:nvPr/>
        </p:nvGrpSpPr>
        <p:grpSpPr>
          <a:xfrm>
            <a:off x="7372350" y="3348545"/>
            <a:ext cx="245110" cy="427990"/>
            <a:chOff x="7372350" y="3348545"/>
            <a:chExt cx="245110" cy="427990"/>
          </a:xfrm>
        </p:grpSpPr>
        <p:sp>
          <p:nvSpPr>
            <p:cNvPr id="38" name="object 38" descr=""/>
            <p:cNvSpPr/>
            <p:nvPr/>
          </p:nvSpPr>
          <p:spPr>
            <a:xfrm>
              <a:off x="7372350" y="3359658"/>
              <a:ext cx="245110" cy="0"/>
            </a:xfrm>
            <a:custGeom>
              <a:avLst/>
              <a:gdLst/>
              <a:ahLst/>
              <a:cxnLst/>
              <a:rect l="l" t="t" r="r" b="b"/>
              <a:pathLst>
                <a:path w="245109" h="0">
                  <a:moveTo>
                    <a:pt x="0" y="0"/>
                  </a:moveTo>
                  <a:lnTo>
                    <a:pt x="245097" y="0"/>
                  </a:lnTo>
                </a:path>
              </a:pathLst>
            </a:custGeom>
            <a:ln w="22225">
              <a:solidFill>
                <a:srgbClr val="FF9E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7372350" y="3495294"/>
              <a:ext cx="245110" cy="0"/>
            </a:xfrm>
            <a:custGeom>
              <a:avLst/>
              <a:gdLst/>
              <a:ahLst/>
              <a:cxnLst/>
              <a:rect l="l" t="t" r="r" b="b"/>
              <a:pathLst>
                <a:path w="245109" h="0">
                  <a:moveTo>
                    <a:pt x="0" y="0"/>
                  </a:moveTo>
                  <a:lnTo>
                    <a:pt x="245097" y="0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7372350" y="3629406"/>
              <a:ext cx="245110" cy="0"/>
            </a:xfrm>
            <a:custGeom>
              <a:avLst/>
              <a:gdLst/>
              <a:ahLst/>
              <a:cxnLst/>
              <a:rect l="l" t="t" r="r" b="b"/>
              <a:pathLst>
                <a:path w="245109" h="0">
                  <a:moveTo>
                    <a:pt x="0" y="0"/>
                  </a:moveTo>
                  <a:lnTo>
                    <a:pt x="245097" y="0"/>
                  </a:lnTo>
                </a:path>
              </a:pathLst>
            </a:custGeom>
            <a:ln w="22225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7372350" y="3765042"/>
              <a:ext cx="245110" cy="0"/>
            </a:xfrm>
            <a:custGeom>
              <a:avLst/>
              <a:gdLst/>
              <a:ahLst/>
              <a:cxnLst/>
              <a:rect l="l" t="t" r="r" b="b"/>
              <a:pathLst>
                <a:path w="245109" h="0">
                  <a:moveTo>
                    <a:pt x="0" y="0"/>
                  </a:moveTo>
                  <a:lnTo>
                    <a:pt x="245097" y="0"/>
                  </a:lnTo>
                </a:path>
              </a:pathLst>
            </a:custGeom>
            <a:ln w="22225">
              <a:solidFill>
                <a:srgbClr val="8A69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Distribution</a:t>
            </a:r>
            <a:r>
              <a:rPr dirty="0" spc="-50"/>
              <a:t> </a:t>
            </a:r>
            <a:r>
              <a:rPr dirty="0"/>
              <a:t>Statement</a:t>
            </a:r>
            <a:r>
              <a:rPr dirty="0" spc="-60"/>
              <a:t> </a:t>
            </a:r>
            <a:r>
              <a:rPr dirty="0"/>
              <a:t>‘A’</a:t>
            </a:r>
            <a:r>
              <a:rPr dirty="0" spc="-15"/>
              <a:t> </a:t>
            </a:r>
            <a:r>
              <a:rPr dirty="0"/>
              <a:t>(Approved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Public</a:t>
            </a:r>
            <a:r>
              <a:rPr dirty="0" spc="-20"/>
              <a:t> </a:t>
            </a:r>
            <a:r>
              <a:rPr dirty="0"/>
              <a:t>Release,</a:t>
            </a:r>
            <a:r>
              <a:rPr dirty="0" spc="-45"/>
              <a:t> </a:t>
            </a:r>
            <a:r>
              <a:rPr dirty="0"/>
              <a:t>Distribution</a:t>
            </a:r>
            <a:r>
              <a:rPr dirty="0" spc="-45"/>
              <a:t> </a:t>
            </a:r>
            <a:r>
              <a:rPr dirty="0" spc="-10"/>
              <a:t>Unlimited)</a:t>
            </a:r>
          </a:p>
        </p:txBody>
      </p:sp>
      <p:sp>
        <p:nvSpPr>
          <p:cNvPr id="43" name="object 4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17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Quantum</a:t>
            </a:r>
            <a:r>
              <a:rPr dirty="0" spc="-75"/>
              <a:t> </a:t>
            </a:r>
            <a:r>
              <a:rPr dirty="0" spc="-10"/>
              <a:t>Benchmarking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6556502" y="5401304"/>
            <a:ext cx="5090160" cy="908050"/>
            <a:chOff x="6556502" y="5401304"/>
            <a:chExt cx="5090160" cy="908050"/>
          </a:xfrm>
        </p:grpSpPr>
        <p:sp>
          <p:nvSpPr>
            <p:cNvPr id="4" name="object 4" descr=""/>
            <p:cNvSpPr/>
            <p:nvPr/>
          </p:nvSpPr>
          <p:spPr>
            <a:xfrm>
              <a:off x="6569202" y="5414004"/>
              <a:ext cx="5064760" cy="882650"/>
            </a:xfrm>
            <a:custGeom>
              <a:avLst/>
              <a:gdLst/>
              <a:ahLst/>
              <a:cxnLst/>
              <a:rect l="l" t="t" r="r" b="b"/>
              <a:pathLst>
                <a:path w="5064759" h="882650">
                  <a:moveTo>
                    <a:pt x="4838776" y="0"/>
                  </a:moveTo>
                  <a:lnTo>
                    <a:pt x="225475" y="0"/>
                  </a:lnTo>
                  <a:lnTo>
                    <a:pt x="180035" y="4581"/>
                  </a:lnTo>
                  <a:lnTo>
                    <a:pt x="137711" y="17719"/>
                  </a:lnTo>
                  <a:lnTo>
                    <a:pt x="99411" y="38508"/>
                  </a:lnTo>
                  <a:lnTo>
                    <a:pt x="66041" y="66041"/>
                  </a:lnTo>
                  <a:lnTo>
                    <a:pt x="38508" y="99411"/>
                  </a:lnTo>
                  <a:lnTo>
                    <a:pt x="17719" y="137711"/>
                  </a:lnTo>
                  <a:lnTo>
                    <a:pt x="4581" y="180035"/>
                  </a:lnTo>
                  <a:lnTo>
                    <a:pt x="0" y="225475"/>
                  </a:lnTo>
                  <a:lnTo>
                    <a:pt x="0" y="656932"/>
                  </a:lnTo>
                  <a:lnTo>
                    <a:pt x="4581" y="702372"/>
                  </a:lnTo>
                  <a:lnTo>
                    <a:pt x="17719" y="744694"/>
                  </a:lnTo>
                  <a:lnTo>
                    <a:pt x="38508" y="782993"/>
                  </a:lnTo>
                  <a:lnTo>
                    <a:pt x="66041" y="816360"/>
                  </a:lnTo>
                  <a:lnTo>
                    <a:pt x="99411" y="843891"/>
                  </a:lnTo>
                  <a:lnTo>
                    <a:pt x="137711" y="864678"/>
                  </a:lnTo>
                  <a:lnTo>
                    <a:pt x="180035" y="877815"/>
                  </a:lnTo>
                  <a:lnTo>
                    <a:pt x="225475" y="882396"/>
                  </a:lnTo>
                  <a:lnTo>
                    <a:pt x="4838776" y="882396"/>
                  </a:lnTo>
                  <a:lnTo>
                    <a:pt x="4884216" y="877815"/>
                  </a:lnTo>
                  <a:lnTo>
                    <a:pt x="4926540" y="864678"/>
                  </a:lnTo>
                  <a:lnTo>
                    <a:pt x="4964840" y="843891"/>
                  </a:lnTo>
                  <a:lnTo>
                    <a:pt x="4998210" y="816360"/>
                  </a:lnTo>
                  <a:lnTo>
                    <a:pt x="5025743" y="782993"/>
                  </a:lnTo>
                  <a:lnTo>
                    <a:pt x="5046532" y="744694"/>
                  </a:lnTo>
                  <a:lnTo>
                    <a:pt x="5059670" y="702372"/>
                  </a:lnTo>
                  <a:lnTo>
                    <a:pt x="5064252" y="656932"/>
                  </a:lnTo>
                  <a:lnTo>
                    <a:pt x="5064252" y="225475"/>
                  </a:lnTo>
                  <a:lnTo>
                    <a:pt x="5059670" y="180035"/>
                  </a:lnTo>
                  <a:lnTo>
                    <a:pt x="5046532" y="137711"/>
                  </a:lnTo>
                  <a:lnTo>
                    <a:pt x="5025743" y="99411"/>
                  </a:lnTo>
                  <a:lnTo>
                    <a:pt x="4998210" y="66041"/>
                  </a:lnTo>
                  <a:lnTo>
                    <a:pt x="4964840" y="38508"/>
                  </a:lnTo>
                  <a:lnTo>
                    <a:pt x="4926540" y="17719"/>
                  </a:lnTo>
                  <a:lnTo>
                    <a:pt x="4884216" y="4581"/>
                  </a:lnTo>
                  <a:lnTo>
                    <a:pt x="4838776" y="0"/>
                  </a:lnTo>
                  <a:close/>
                </a:path>
              </a:pathLst>
            </a:custGeom>
            <a:solidFill>
              <a:srgbClr val="E0E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569202" y="5414004"/>
              <a:ext cx="5064760" cy="882650"/>
            </a:xfrm>
            <a:custGeom>
              <a:avLst/>
              <a:gdLst/>
              <a:ahLst/>
              <a:cxnLst/>
              <a:rect l="l" t="t" r="r" b="b"/>
              <a:pathLst>
                <a:path w="5064759" h="882650">
                  <a:moveTo>
                    <a:pt x="0" y="225475"/>
                  </a:moveTo>
                  <a:lnTo>
                    <a:pt x="4581" y="180035"/>
                  </a:lnTo>
                  <a:lnTo>
                    <a:pt x="17719" y="137711"/>
                  </a:lnTo>
                  <a:lnTo>
                    <a:pt x="38508" y="99411"/>
                  </a:lnTo>
                  <a:lnTo>
                    <a:pt x="66041" y="66041"/>
                  </a:lnTo>
                  <a:lnTo>
                    <a:pt x="99411" y="38508"/>
                  </a:lnTo>
                  <a:lnTo>
                    <a:pt x="137711" y="17719"/>
                  </a:lnTo>
                  <a:lnTo>
                    <a:pt x="180035" y="4581"/>
                  </a:lnTo>
                  <a:lnTo>
                    <a:pt x="225475" y="0"/>
                  </a:lnTo>
                  <a:lnTo>
                    <a:pt x="4838776" y="0"/>
                  </a:lnTo>
                  <a:lnTo>
                    <a:pt x="4884216" y="4581"/>
                  </a:lnTo>
                  <a:lnTo>
                    <a:pt x="4926540" y="17719"/>
                  </a:lnTo>
                  <a:lnTo>
                    <a:pt x="4964840" y="38508"/>
                  </a:lnTo>
                  <a:lnTo>
                    <a:pt x="4998210" y="66041"/>
                  </a:lnTo>
                  <a:lnTo>
                    <a:pt x="5025743" y="99411"/>
                  </a:lnTo>
                  <a:lnTo>
                    <a:pt x="5046532" y="137711"/>
                  </a:lnTo>
                  <a:lnTo>
                    <a:pt x="5059670" y="180035"/>
                  </a:lnTo>
                  <a:lnTo>
                    <a:pt x="5064252" y="225475"/>
                  </a:lnTo>
                  <a:lnTo>
                    <a:pt x="5064252" y="656932"/>
                  </a:lnTo>
                  <a:lnTo>
                    <a:pt x="5059670" y="702372"/>
                  </a:lnTo>
                  <a:lnTo>
                    <a:pt x="5046532" y="744694"/>
                  </a:lnTo>
                  <a:lnTo>
                    <a:pt x="5025743" y="782993"/>
                  </a:lnTo>
                  <a:lnTo>
                    <a:pt x="4998210" y="816360"/>
                  </a:lnTo>
                  <a:lnTo>
                    <a:pt x="4964840" y="843891"/>
                  </a:lnTo>
                  <a:lnTo>
                    <a:pt x="4926540" y="864678"/>
                  </a:lnTo>
                  <a:lnTo>
                    <a:pt x="4884216" y="877815"/>
                  </a:lnTo>
                  <a:lnTo>
                    <a:pt x="4838776" y="882396"/>
                  </a:lnTo>
                  <a:lnTo>
                    <a:pt x="225475" y="882396"/>
                  </a:lnTo>
                  <a:lnTo>
                    <a:pt x="180035" y="877815"/>
                  </a:lnTo>
                  <a:lnTo>
                    <a:pt x="137711" y="864678"/>
                  </a:lnTo>
                  <a:lnTo>
                    <a:pt x="99411" y="843891"/>
                  </a:lnTo>
                  <a:lnTo>
                    <a:pt x="66041" y="816360"/>
                  </a:lnTo>
                  <a:lnTo>
                    <a:pt x="38508" y="782993"/>
                  </a:lnTo>
                  <a:lnTo>
                    <a:pt x="17719" y="744694"/>
                  </a:lnTo>
                  <a:lnTo>
                    <a:pt x="4581" y="702372"/>
                  </a:lnTo>
                  <a:lnTo>
                    <a:pt x="0" y="656932"/>
                  </a:lnTo>
                  <a:lnTo>
                    <a:pt x="0" y="22547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6515100" y="1139952"/>
            <a:ext cx="5565775" cy="3723640"/>
            <a:chOff x="6515100" y="1139952"/>
            <a:chExt cx="5565775" cy="3723640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15100" y="1139952"/>
              <a:ext cx="5565647" cy="372313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1938528"/>
              <a:ext cx="1348739" cy="79552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7327391" y="2132075"/>
              <a:ext cx="1229995" cy="515620"/>
            </a:xfrm>
            <a:custGeom>
              <a:avLst/>
              <a:gdLst/>
              <a:ahLst/>
              <a:cxnLst/>
              <a:rect l="l" t="t" r="r" b="b"/>
              <a:pathLst>
                <a:path w="1229995" h="515619">
                  <a:moveTo>
                    <a:pt x="0" y="515112"/>
                  </a:moveTo>
                  <a:lnTo>
                    <a:pt x="1229868" y="515112"/>
                  </a:lnTo>
                  <a:lnTo>
                    <a:pt x="1229868" y="0"/>
                  </a:lnTo>
                  <a:lnTo>
                    <a:pt x="0" y="0"/>
                  </a:lnTo>
                  <a:lnTo>
                    <a:pt x="0" y="5151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327391" y="1970532"/>
              <a:ext cx="1229995" cy="676910"/>
            </a:xfrm>
            <a:custGeom>
              <a:avLst/>
              <a:gdLst/>
              <a:ahLst/>
              <a:cxnLst/>
              <a:rect l="l" t="t" r="r" b="b"/>
              <a:pathLst>
                <a:path w="1229995" h="676910">
                  <a:moveTo>
                    <a:pt x="0" y="0"/>
                  </a:moveTo>
                  <a:lnTo>
                    <a:pt x="1229868" y="0"/>
                  </a:lnTo>
                  <a:lnTo>
                    <a:pt x="1229868" y="676656"/>
                  </a:lnTo>
                  <a:lnTo>
                    <a:pt x="0" y="676656"/>
                  </a:lnTo>
                  <a:lnTo>
                    <a:pt x="0" y="0"/>
                  </a:lnTo>
                  <a:close/>
                </a:path>
                <a:path w="1229995" h="676910">
                  <a:moveTo>
                    <a:pt x="6096" y="0"/>
                  </a:moveTo>
                  <a:lnTo>
                    <a:pt x="1229868" y="0"/>
                  </a:lnTo>
                  <a:lnTo>
                    <a:pt x="1229868" y="161544"/>
                  </a:lnTo>
                  <a:lnTo>
                    <a:pt x="6096" y="161544"/>
                  </a:lnTo>
                  <a:lnTo>
                    <a:pt x="6096" y="0"/>
                  </a:lnTo>
                  <a:close/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7333488" y="1970532"/>
            <a:ext cx="1224280" cy="161925"/>
          </a:xfrm>
          <a:prstGeom prst="rect">
            <a:avLst/>
          </a:prstGeom>
          <a:solidFill>
            <a:srgbClr val="F1F1F1"/>
          </a:solidFill>
        </p:spPr>
        <p:txBody>
          <a:bodyPr wrap="square" lIns="0" tIns="0" rIns="0" bIns="0" rtlCol="0" vert="horz">
            <a:spAutoFit/>
          </a:bodyPr>
          <a:lstStyle/>
          <a:p>
            <a:pPr marL="175895">
              <a:lnSpc>
                <a:spcPts val="1170"/>
              </a:lnSpc>
            </a:pPr>
            <a:r>
              <a:rPr dirty="0" sz="1000" b="1">
                <a:latin typeface="Calibri"/>
                <a:cs typeface="Calibri"/>
              </a:rPr>
              <a:t>Computer</a:t>
            </a:r>
            <a:r>
              <a:rPr dirty="0" sz="1000" spc="-4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Utility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327392" y="2132076"/>
            <a:ext cx="1229995" cy="515620"/>
          </a:xfrm>
          <a:prstGeom prst="rect">
            <a:avLst/>
          </a:prstGeom>
          <a:ln w="12700">
            <a:solidFill>
              <a:srgbClr val="BEBEBE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algn="just" marL="262890" marR="551815">
              <a:lnSpc>
                <a:spcPct val="110600"/>
              </a:lnSpc>
              <a:spcBef>
                <a:spcPts val="250"/>
              </a:spcBef>
            </a:pPr>
            <a:r>
              <a:rPr dirty="0" sz="800" spc="-10" b="1">
                <a:latin typeface="Calibri"/>
                <a:cs typeface="Calibri"/>
              </a:rPr>
              <a:t>Scientific</a:t>
            </a:r>
            <a:r>
              <a:rPr dirty="0" sz="800" spc="500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Industrial</a:t>
            </a:r>
            <a:r>
              <a:rPr dirty="0" sz="800" spc="500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RSA-</a:t>
            </a:r>
            <a:r>
              <a:rPr dirty="0" sz="800" spc="-20" b="1">
                <a:latin typeface="Calibri"/>
                <a:cs typeface="Calibri"/>
              </a:rPr>
              <a:t>2048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7295388" y="2194560"/>
            <a:ext cx="1569720" cy="1746885"/>
            <a:chOff x="7295388" y="2194560"/>
            <a:chExt cx="1569720" cy="1746885"/>
          </a:xfrm>
        </p:grpSpPr>
        <p:sp>
          <p:nvSpPr>
            <p:cNvPr id="14" name="object 14" descr=""/>
            <p:cNvSpPr/>
            <p:nvPr/>
          </p:nvSpPr>
          <p:spPr>
            <a:xfrm>
              <a:off x="7423403" y="2194560"/>
              <a:ext cx="108585" cy="91440"/>
            </a:xfrm>
            <a:custGeom>
              <a:avLst/>
              <a:gdLst/>
              <a:ahLst/>
              <a:cxnLst/>
              <a:rect l="l" t="t" r="r" b="b"/>
              <a:pathLst>
                <a:path w="108584" h="91439">
                  <a:moveTo>
                    <a:pt x="54102" y="0"/>
                  </a:moveTo>
                  <a:lnTo>
                    <a:pt x="0" y="91439"/>
                  </a:lnTo>
                  <a:lnTo>
                    <a:pt x="108204" y="91439"/>
                  </a:lnTo>
                  <a:lnTo>
                    <a:pt x="54102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31023" y="2333244"/>
              <a:ext cx="91440" cy="91440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7426452" y="2473452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4">
                  <a:moveTo>
                    <a:pt x="50292" y="0"/>
                  </a:moveTo>
                  <a:lnTo>
                    <a:pt x="0" y="50291"/>
                  </a:lnTo>
                  <a:lnTo>
                    <a:pt x="50292" y="100583"/>
                  </a:lnTo>
                  <a:lnTo>
                    <a:pt x="100584" y="50291"/>
                  </a:lnTo>
                  <a:lnTo>
                    <a:pt x="5029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95388" y="3026663"/>
              <a:ext cx="1569719" cy="914399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7327392" y="3224784"/>
              <a:ext cx="1450975" cy="629920"/>
            </a:xfrm>
            <a:custGeom>
              <a:avLst/>
              <a:gdLst/>
              <a:ahLst/>
              <a:cxnLst/>
              <a:rect l="l" t="t" r="r" b="b"/>
              <a:pathLst>
                <a:path w="1450975" h="629920">
                  <a:moveTo>
                    <a:pt x="0" y="629412"/>
                  </a:moveTo>
                  <a:lnTo>
                    <a:pt x="1450848" y="629412"/>
                  </a:lnTo>
                  <a:lnTo>
                    <a:pt x="1450848" y="0"/>
                  </a:lnTo>
                  <a:lnTo>
                    <a:pt x="0" y="0"/>
                  </a:lnTo>
                  <a:lnTo>
                    <a:pt x="0" y="6294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327392" y="3058668"/>
              <a:ext cx="1450975" cy="795655"/>
            </a:xfrm>
            <a:custGeom>
              <a:avLst/>
              <a:gdLst/>
              <a:ahLst/>
              <a:cxnLst/>
              <a:rect l="l" t="t" r="r" b="b"/>
              <a:pathLst>
                <a:path w="1450975" h="795654">
                  <a:moveTo>
                    <a:pt x="0" y="0"/>
                  </a:moveTo>
                  <a:lnTo>
                    <a:pt x="1450848" y="0"/>
                  </a:lnTo>
                  <a:lnTo>
                    <a:pt x="1450848" y="795527"/>
                  </a:lnTo>
                  <a:lnTo>
                    <a:pt x="0" y="795527"/>
                  </a:lnTo>
                  <a:lnTo>
                    <a:pt x="0" y="0"/>
                  </a:lnTo>
                  <a:close/>
                </a:path>
                <a:path w="1450975" h="795654">
                  <a:moveTo>
                    <a:pt x="6096" y="0"/>
                  </a:moveTo>
                  <a:lnTo>
                    <a:pt x="1450848" y="0"/>
                  </a:lnTo>
                  <a:lnTo>
                    <a:pt x="1450848" y="166115"/>
                  </a:lnTo>
                  <a:lnTo>
                    <a:pt x="6096" y="166115"/>
                  </a:lnTo>
                  <a:lnTo>
                    <a:pt x="6096" y="0"/>
                  </a:lnTo>
                  <a:close/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8875745" y="1519256"/>
            <a:ext cx="2838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7E7E7E"/>
                </a:solidFill>
                <a:latin typeface="Calibri"/>
                <a:cs typeface="Calibri"/>
              </a:rPr>
              <a:t>10</a:t>
            </a:r>
            <a:r>
              <a:rPr dirty="0" baseline="24305" sz="1200" spc="-37" b="1">
                <a:solidFill>
                  <a:srgbClr val="7E7E7E"/>
                </a:solidFill>
                <a:latin typeface="Calibri"/>
                <a:cs typeface="Calibri"/>
              </a:rPr>
              <a:t>5</a:t>
            </a:r>
            <a:endParaRPr baseline="24305"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9778127" y="1523462"/>
            <a:ext cx="2838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7E7E7E"/>
                </a:solidFill>
                <a:latin typeface="Calibri"/>
                <a:cs typeface="Calibri"/>
              </a:rPr>
              <a:t>10</a:t>
            </a:r>
            <a:r>
              <a:rPr dirty="0" baseline="24305" sz="1200" spc="-37" b="1">
                <a:solidFill>
                  <a:srgbClr val="7E7E7E"/>
                </a:solidFill>
                <a:latin typeface="Calibri"/>
                <a:cs typeface="Calibri"/>
              </a:rPr>
              <a:t>6</a:t>
            </a:r>
            <a:endParaRPr baseline="24305"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0636936" y="1526023"/>
            <a:ext cx="2838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7E7E7E"/>
                </a:solidFill>
                <a:latin typeface="Calibri"/>
                <a:cs typeface="Calibri"/>
              </a:rPr>
              <a:t>10</a:t>
            </a:r>
            <a:r>
              <a:rPr dirty="0" baseline="24305" sz="1200" spc="-37" b="1">
                <a:solidFill>
                  <a:srgbClr val="7E7E7E"/>
                </a:solidFill>
                <a:latin typeface="Calibri"/>
                <a:cs typeface="Calibri"/>
              </a:rPr>
              <a:t>7</a:t>
            </a:r>
            <a:endParaRPr baseline="24305" sz="12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319974" y="1431130"/>
            <a:ext cx="12153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12395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7E7E7E"/>
                </a:solidFill>
                <a:latin typeface="Calibri"/>
                <a:cs typeface="Calibri"/>
              </a:rPr>
              <a:t>Physical</a:t>
            </a:r>
            <a:r>
              <a:rPr dirty="0" sz="1200" spc="1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7E7E7E"/>
                </a:solidFill>
                <a:latin typeface="Calibri"/>
                <a:cs typeface="Calibri"/>
              </a:rPr>
              <a:t>Qubits </a:t>
            </a:r>
            <a:r>
              <a:rPr dirty="0" sz="1200" b="1">
                <a:solidFill>
                  <a:srgbClr val="7E7E7E"/>
                </a:solidFill>
                <a:latin typeface="Calibri"/>
                <a:cs typeface="Calibri"/>
              </a:rPr>
              <a:t>with</a:t>
            </a:r>
            <a:r>
              <a:rPr dirty="0" sz="1200" spc="-3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7E7E7E"/>
                </a:solidFill>
                <a:latin typeface="Calibri"/>
                <a:cs typeface="Calibri"/>
              </a:rPr>
              <a:t>99.9%</a:t>
            </a:r>
            <a:r>
              <a:rPr dirty="0" sz="1200" spc="-2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7E7E7E"/>
                </a:solidFill>
                <a:latin typeface="Calibri"/>
                <a:cs typeface="Calibri"/>
              </a:rPr>
              <a:t>fidelity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6774152" y="4834380"/>
            <a:ext cx="4667885" cy="1321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85545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Calibri"/>
                <a:cs typeface="Calibri"/>
              </a:rPr>
              <a:t>System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Size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(Number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of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Computational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Qubits)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sz="1400">
              <a:latin typeface="Calibri"/>
              <a:cs typeface="Calibri"/>
            </a:endParaRPr>
          </a:p>
          <a:p>
            <a:pPr marL="330835" marR="18415" indent="-31877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Identify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benchmark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quantum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computing </a:t>
            </a:r>
            <a:r>
              <a:rPr dirty="0" sz="2000">
                <a:latin typeface="Calibri"/>
                <a:cs typeface="Calibri"/>
              </a:rPr>
              <a:t>applications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clear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economic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value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492974" y="1313337"/>
            <a:ext cx="203835" cy="312610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 b="1">
                <a:latin typeface="Calibri"/>
                <a:cs typeface="Calibri"/>
              </a:rPr>
              <a:t>Computation</a:t>
            </a:r>
            <a:r>
              <a:rPr dirty="0" sz="1400" spc="-6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Size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(Number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of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Operations)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7333488" y="3058667"/>
            <a:ext cx="1445260" cy="16637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0" rIns="0" bIns="0" rtlCol="0" vert="horz">
            <a:spAutoFit/>
          </a:bodyPr>
          <a:lstStyle/>
          <a:p>
            <a:pPr marL="355600">
              <a:lnSpc>
                <a:spcPts val="1150"/>
              </a:lnSpc>
            </a:pPr>
            <a:r>
              <a:rPr dirty="0" sz="1000" b="1">
                <a:latin typeface="Calibri"/>
                <a:cs typeface="Calibri"/>
              </a:rPr>
              <a:t>NISQ</a:t>
            </a:r>
            <a:r>
              <a:rPr dirty="0" sz="1000" spc="-2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Systems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7327392" y="3224783"/>
            <a:ext cx="1450975" cy="629920"/>
          </a:xfrm>
          <a:prstGeom prst="rect">
            <a:avLst/>
          </a:prstGeom>
          <a:ln w="12700">
            <a:solidFill>
              <a:srgbClr val="BEBEBE"/>
            </a:solidFill>
          </a:ln>
        </p:spPr>
        <p:txBody>
          <a:bodyPr wrap="square" lIns="0" tIns="60960" rIns="0" bIns="0" rtlCol="0" vert="horz">
            <a:spAutoFit/>
          </a:bodyPr>
          <a:lstStyle/>
          <a:p>
            <a:pPr marL="405130">
              <a:lnSpc>
                <a:spcPct val="100000"/>
              </a:lnSpc>
              <a:spcBef>
                <a:spcPts val="480"/>
              </a:spcBef>
            </a:pPr>
            <a:r>
              <a:rPr dirty="0" sz="800" b="1">
                <a:latin typeface="Calibri"/>
                <a:cs typeface="Calibri"/>
              </a:rPr>
              <a:t>IBM</a:t>
            </a:r>
            <a:r>
              <a:rPr dirty="0" sz="800" spc="-15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Heron</a:t>
            </a:r>
            <a:r>
              <a:rPr dirty="0" sz="800" spc="-40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(2023)</a:t>
            </a:r>
            <a:endParaRPr sz="800">
              <a:latin typeface="Calibri"/>
              <a:cs typeface="Calibri"/>
            </a:endParaRPr>
          </a:p>
          <a:p>
            <a:pPr marL="405130">
              <a:lnSpc>
                <a:spcPct val="100000"/>
              </a:lnSpc>
              <a:spcBef>
                <a:spcPts val="105"/>
              </a:spcBef>
            </a:pPr>
            <a:r>
              <a:rPr dirty="0" sz="800" b="1">
                <a:latin typeface="Calibri"/>
                <a:cs typeface="Calibri"/>
              </a:rPr>
              <a:t>IonQ</a:t>
            </a:r>
            <a:r>
              <a:rPr dirty="0" sz="800" spc="-25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Forte</a:t>
            </a:r>
            <a:r>
              <a:rPr dirty="0" sz="800" spc="-30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(2022)</a:t>
            </a:r>
            <a:endParaRPr sz="800">
              <a:latin typeface="Calibri"/>
              <a:cs typeface="Calibri"/>
            </a:endParaRPr>
          </a:p>
          <a:p>
            <a:pPr marL="405130" marR="48260">
              <a:lnSpc>
                <a:spcPct val="110000"/>
              </a:lnSpc>
            </a:pPr>
            <a:r>
              <a:rPr dirty="0" sz="800" b="1">
                <a:latin typeface="Calibri"/>
                <a:cs typeface="Calibri"/>
              </a:rPr>
              <a:t>Quantinuum</a:t>
            </a:r>
            <a:r>
              <a:rPr dirty="0" sz="800" spc="-40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H2</a:t>
            </a:r>
            <a:r>
              <a:rPr dirty="0" sz="800" spc="-25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(2022)</a:t>
            </a:r>
            <a:r>
              <a:rPr dirty="0" sz="800" spc="500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Harvard</a:t>
            </a:r>
            <a:r>
              <a:rPr dirty="0" sz="800" spc="-35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–</a:t>
            </a:r>
            <a:r>
              <a:rPr dirty="0" sz="800" spc="-10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QuEra</a:t>
            </a:r>
            <a:r>
              <a:rPr dirty="0" sz="800" spc="-20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(2023)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7363206" y="3347021"/>
            <a:ext cx="245110" cy="426084"/>
            <a:chOff x="7363206" y="3347021"/>
            <a:chExt cx="245110" cy="426084"/>
          </a:xfrm>
        </p:grpSpPr>
        <p:sp>
          <p:nvSpPr>
            <p:cNvPr id="29" name="object 29" descr=""/>
            <p:cNvSpPr/>
            <p:nvPr/>
          </p:nvSpPr>
          <p:spPr>
            <a:xfrm>
              <a:off x="7363206" y="3358134"/>
              <a:ext cx="245110" cy="0"/>
            </a:xfrm>
            <a:custGeom>
              <a:avLst/>
              <a:gdLst/>
              <a:ahLst/>
              <a:cxnLst/>
              <a:rect l="l" t="t" r="r" b="b"/>
              <a:pathLst>
                <a:path w="245109" h="0">
                  <a:moveTo>
                    <a:pt x="0" y="0"/>
                  </a:moveTo>
                  <a:lnTo>
                    <a:pt x="245097" y="0"/>
                  </a:lnTo>
                </a:path>
              </a:pathLst>
            </a:custGeom>
            <a:ln w="22225">
              <a:solidFill>
                <a:srgbClr val="FF9E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7363206" y="3492246"/>
              <a:ext cx="245110" cy="0"/>
            </a:xfrm>
            <a:custGeom>
              <a:avLst/>
              <a:gdLst/>
              <a:ahLst/>
              <a:cxnLst/>
              <a:rect l="l" t="t" r="r" b="b"/>
              <a:pathLst>
                <a:path w="245109" h="0">
                  <a:moveTo>
                    <a:pt x="0" y="0"/>
                  </a:moveTo>
                  <a:lnTo>
                    <a:pt x="245097" y="0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7363206" y="3627882"/>
              <a:ext cx="245110" cy="0"/>
            </a:xfrm>
            <a:custGeom>
              <a:avLst/>
              <a:gdLst/>
              <a:ahLst/>
              <a:cxnLst/>
              <a:rect l="l" t="t" r="r" b="b"/>
              <a:pathLst>
                <a:path w="245109" h="0">
                  <a:moveTo>
                    <a:pt x="0" y="0"/>
                  </a:moveTo>
                  <a:lnTo>
                    <a:pt x="245097" y="0"/>
                  </a:lnTo>
                </a:path>
              </a:pathLst>
            </a:custGeom>
            <a:ln w="22225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7363206" y="3761994"/>
              <a:ext cx="245110" cy="0"/>
            </a:xfrm>
            <a:custGeom>
              <a:avLst/>
              <a:gdLst/>
              <a:ahLst/>
              <a:cxnLst/>
              <a:rect l="l" t="t" r="r" b="b"/>
              <a:pathLst>
                <a:path w="245109" h="0">
                  <a:moveTo>
                    <a:pt x="0" y="0"/>
                  </a:moveTo>
                  <a:lnTo>
                    <a:pt x="245097" y="0"/>
                  </a:lnTo>
                </a:path>
              </a:pathLst>
            </a:custGeom>
            <a:ln w="22225">
              <a:solidFill>
                <a:srgbClr val="8A69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711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/>
              <a:t>Key</a:t>
            </a:r>
            <a:r>
              <a:rPr dirty="0" spc="-75"/>
              <a:t> </a:t>
            </a:r>
            <a:r>
              <a:rPr dirty="0" spc="-10"/>
              <a:t>Question</a:t>
            </a:r>
          </a:p>
          <a:p>
            <a:pPr marL="408940" indent="-165100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408940" algn="l"/>
              </a:tabLst>
            </a:pP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What</a:t>
            </a:r>
            <a:r>
              <a:rPr dirty="0" sz="1600" spc="-1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1600" spc="-2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600" spc="-10" b="0">
                <a:solidFill>
                  <a:srgbClr val="000000"/>
                </a:solidFill>
                <a:latin typeface="Calibri"/>
                <a:cs typeface="Calibri"/>
              </a:rPr>
              <a:t> long-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term</a:t>
            </a:r>
            <a:r>
              <a:rPr dirty="0" sz="1600" spc="-2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utility</a:t>
            </a:r>
            <a:r>
              <a:rPr dirty="0" sz="1600" spc="-4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600" spc="-1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quantum</a:t>
            </a:r>
            <a:r>
              <a:rPr dirty="0" sz="1600" spc="-3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Calibri"/>
                <a:cs typeface="Calibri"/>
              </a:rPr>
              <a:t>computers?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pc="-10"/>
              <a:t>Approach</a:t>
            </a:r>
          </a:p>
          <a:p>
            <a:pPr marL="408305" marR="31115" indent="-164465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408305" algn="l"/>
              </a:tabLst>
            </a:pP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Create </a:t>
            </a:r>
            <a:r>
              <a:rPr dirty="0" sz="1600" spc="-20" b="0">
                <a:solidFill>
                  <a:srgbClr val="000000"/>
                </a:solidFill>
                <a:latin typeface="Calibri"/>
                <a:cs typeface="Calibri"/>
              </a:rPr>
              <a:t>hardware-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agnostic,</a:t>
            </a:r>
            <a:r>
              <a:rPr dirty="0" sz="1600" spc="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Calibri"/>
                <a:cs typeface="Calibri"/>
              </a:rPr>
              <a:t>application-focused</a:t>
            </a:r>
            <a:r>
              <a:rPr dirty="0" sz="1600" spc="-2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Calibri"/>
                <a:cs typeface="Calibri"/>
              </a:rPr>
              <a:t>benchmarks 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600" spc="-1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Calibri"/>
                <a:cs typeface="Calibri"/>
              </a:rPr>
              <a:t>transformational</a:t>
            </a:r>
            <a:r>
              <a:rPr dirty="0" sz="1600" spc="-2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Calibri"/>
                <a:cs typeface="Calibri"/>
              </a:rPr>
              <a:t>computational</a:t>
            </a:r>
            <a:r>
              <a:rPr dirty="0" sz="1600" spc="-4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Calibri"/>
                <a:cs typeface="Calibri"/>
              </a:rPr>
              <a:t>problems</a:t>
            </a:r>
            <a:endParaRPr sz="1600">
              <a:latin typeface="Calibri"/>
              <a:cs typeface="Calibri"/>
            </a:endParaRPr>
          </a:p>
          <a:p>
            <a:pPr marL="408305" marR="158115" indent="-1651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408305" algn="l"/>
              </a:tabLst>
            </a:pPr>
            <a:r>
              <a:rPr dirty="0" sz="1600" spc="-10" b="0">
                <a:solidFill>
                  <a:srgbClr val="000000"/>
                </a:solidFill>
                <a:latin typeface="Calibri"/>
                <a:cs typeface="Calibri"/>
              </a:rPr>
              <a:t>Estimate</a:t>
            </a:r>
            <a:r>
              <a:rPr dirty="0" sz="1600" spc="-5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600" spc="-3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hardware</a:t>
            </a:r>
            <a:r>
              <a:rPr dirty="0" sz="1600" spc="-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Calibri"/>
                <a:cs typeface="Calibri"/>
              </a:rPr>
              <a:t>resources</a:t>
            </a:r>
            <a:r>
              <a:rPr dirty="0" sz="1600" spc="1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1600" spc="-2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1600" spc="-4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both</a:t>
            </a:r>
            <a:r>
              <a:rPr dirty="0" sz="1600" spc="-2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600" spc="-3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logical</a:t>
            </a:r>
            <a:r>
              <a:rPr dirty="0" sz="1600" spc="-5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spc="-25" b="0">
                <a:solidFill>
                  <a:srgbClr val="000000"/>
                </a:solidFill>
                <a:latin typeface="Calibri"/>
                <a:cs typeface="Calibri"/>
              </a:rPr>
              <a:t>and 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physical</a:t>
            </a:r>
            <a:r>
              <a:rPr dirty="0" sz="1600" spc="-6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level</a:t>
            </a:r>
            <a:r>
              <a:rPr dirty="0" sz="1600" spc="-4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1600" spc="-3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needed</a:t>
            </a:r>
            <a:r>
              <a:rPr dirty="0" sz="1600" spc="-2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600" spc="-4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Calibri"/>
                <a:cs typeface="Calibri"/>
              </a:rPr>
              <a:t>execute</a:t>
            </a:r>
            <a:r>
              <a:rPr dirty="0" sz="1600" spc="-4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Calibri"/>
                <a:cs typeface="Calibri"/>
              </a:rPr>
              <a:t>benchmarks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pc="-10"/>
              <a:t>Results/Plans</a:t>
            </a:r>
          </a:p>
          <a:p>
            <a:pPr marL="408305" marR="99695" indent="-165100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408305" algn="l"/>
              </a:tabLst>
            </a:pPr>
            <a:r>
              <a:rPr dirty="0" sz="1600" spc="-10" b="0">
                <a:solidFill>
                  <a:srgbClr val="000000"/>
                </a:solidFill>
                <a:latin typeface="Calibri"/>
                <a:cs typeface="Calibri"/>
              </a:rPr>
              <a:t>Evaluated</a:t>
            </a:r>
            <a:r>
              <a:rPr dirty="0" sz="1600" spc="-7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~200</a:t>
            </a:r>
            <a:r>
              <a:rPr dirty="0" sz="1600" spc="-3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candidate</a:t>
            </a:r>
            <a:r>
              <a:rPr dirty="0" sz="1600" spc="-8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applications</a:t>
            </a:r>
            <a:r>
              <a:rPr dirty="0" sz="1600" spc="-8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600" spc="-4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economic</a:t>
            </a:r>
            <a:r>
              <a:rPr dirty="0" sz="1600" spc="-4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Calibri"/>
                <a:cs typeface="Calibri"/>
              </a:rPr>
              <a:t>value, </a:t>
            </a:r>
            <a:r>
              <a:rPr dirty="0" sz="1600" spc="-20" b="0">
                <a:solidFill>
                  <a:srgbClr val="000000"/>
                </a:solidFill>
                <a:latin typeface="Calibri"/>
                <a:cs typeface="Calibri"/>
              </a:rPr>
              <a:t>testability, 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600" spc="-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quantum</a:t>
            </a:r>
            <a:r>
              <a:rPr dirty="0" sz="1600" spc="-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Calibri"/>
                <a:cs typeface="Calibri"/>
              </a:rPr>
              <a:t>amenability</a:t>
            </a:r>
            <a:endParaRPr sz="1600">
              <a:latin typeface="Calibri"/>
              <a:cs typeface="Calibri"/>
            </a:endParaRPr>
          </a:p>
          <a:p>
            <a:pPr marL="408305" marR="5080" indent="-1651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408305" algn="l"/>
              </a:tabLst>
            </a:pP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Identified</a:t>
            </a:r>
            <a:r>
              <a:rPr dirty="0" sz="1600" spc="-7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600" spc="-5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following</a:t>
            </a:r>
            <a:r>
              <a:rPr dirty="0" sz="1600" spc="-4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candidate</a:t>
            </a:r>
            <a:r>
              <a:rPr dirty="0" sz="1600" spc="-7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application</a:t>
            </a:r>
            <a:r>
              <a:rPr dirty="0" sz="1600" spc="-7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instances</a:t>
            </a:r>
            <a:r>
              <a:rPr dirty="0" sz="1600" spc="-6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spc="-25" b="0">
                <a:solidFill>
                  <a:srgbClr val="000000"/>
                </a:solidFill>
                <a:latin typeface="Calibri"/>
                <a:cs typeface="Calibri"/>
              </a:rPr>
              <a:t>in 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600" spc="-3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Calibri"/>
                <a:cs typeface="Calibri"/>
              </a:rPr>
              <a:t>sub-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Shor</a:t>
            </a:r>
            <a:r>
              <a:rPr dirty="0" sz="1600" spc="-1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regime;</a:t>
            </a:r>
            <a:r>
              <a:rPr dirty="0" sz="1600" spc="-1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Phase</a:t>
            </a:r>
            <a:r>
              <a:rPr dirty="0" sz="1600" spc="-3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dirty="0" sz="1600" spc="-2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will</a:t>
            </a:r>
            <a:r>
              <a:rPr dirty="0" sz="1600" spc="-3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refine</a:t>
            </a:r>
            <a:r>
              <a:rPr dirty="0" sz="1600" spc="-2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600" spc="-4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expand</a:t>
            </a:r>
            <a:r>
              <a:rPr dirty="0" sz="1600" spc="-4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dirty="0" sz="1600" spc="-4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spc="-20" b="0">
                <a:solidFill>
                  <a:srgbClr val="000000"/>
                </a:solidFill>
                <a:latin typeface="Calibri"/>
                <a:cs typeface="Calibri"/>
              </a:rPr>
              <a:t>list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402336" y="4863084"/>
            <a:ext cx="2763520" cy="1571625"/>
            <a:chOff x="402336" y="4863084"/>
            <a:chExt cx="2763520" cy="1571625"/>
          </a:xfrm>
        </p:grpSpPr>
        <p:pic>
          <p:nvPicPr>
            <p:cNvPr id="35" name="object 3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2336" y="4863084"/>
              <a:ext cx="914399" cy="1063739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24355" y="5501640"/>
              <a:ext cx="914399" cy="932687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50947" y="4863084"/>
              <a:ext cx="914399" cy="1063739"/>
            </a:xfrm>
            <a:prstGeom prst="rect">
              <a:avLst/>
            </a:prstGeom>
          </p:spPr>
        </p:pic>
      </p:grpSp>
      <p:grpSp>
        <p:nvGrpSpPr>
          <p:cNvPr id="38" name="object 38" descr=""/>
          <p:cNvGrpSpPr/>
          <p:nvPr/>
        </p:nvGrpSpPr>
        <p:grpSpPr>
          <a:xfrm>
            <a:off x="3331464" y="4863084"/>
            <a:ext cx="2921635" cy="1590040"/>
            <a:chOff x="3331464" y="4863084"/>
            <a:chExt cx="2921635" cy="1590040"/>
          </a:xfrm>
        </p:grpSpPr>
        <p:pic>
          <p:nvPicPr>
            <p:cNvPr id="39" name="object 3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31464" y="5501640"/>
              <a:ext cx="914399" cy="950975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38572" y="5501640"/>
              <a:ext cx="914399" cy="918971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99559" y="4863084"/>
              <a:ext cx="1239011" cy="1068323"/>
            </a:xfrm>
            <a:prstGeom prst="rect">
              <a:avLst/>
            </a:prstGeom>
          </p:spPr>
        </p:pic>
      </p:grpSp>
      <p:sp>
        <p:nvSpPr>
          <p:cNvPr id="42" name="object 4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Distribution</a:t>
            </a:r>
            <a:r>
              <a:rPr dirty="0" spc="-50"/>
              <a:t> </a:t>
            </a:r>
            <a:r>
              <a:rPr dirty="0"/>
              <a:t>Statement</a:t>
            </a:r>
            <a:r>
              <a:rPr dirty="0" spc="-60"/>
              <a:t> </a:t>
            </a:r>
            <a:r>
              <a:rPr dirty="0"/>
              <a:t>‘A’</a:t>
            </a:r>
            <a:r>
              <a:rPr dirty="0" spc="-15"/>
              <a:t> </a:t>
            </a:r>
            <a:r>
              <a:rPr dirty="0"/>
              <a:t>(Approved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Public</a:t>
            </a:r>
            <a:r>
              <a:rPr dirty="0" spc="-20"/>
              <a:t> </a:t>
            </a:r>
            <a:r>
              <a:rPr dirty="0"/>
              <a:t>Release,</a:t>
            </a:r>
            <a:r>
              <a:rPr dirty="0" spc="-45"/>
              <a:t> </a:t>
            </a:r>
            <a:r>
              <a:rPr dirty="0"/>
              <a:t>Distribution</a:t>
            </a:r>
            <a:r>
              <a:rPr dirty="0" spc="-45"/>
              <a:t> </a:t>
            </a:r>
            <a:r>
              <a:rPr dirty="0" spc="-10"/>
              <a:t>Unlimited)</a:t>
            </a:r>
          </a:p>
        </p:txBody>
      </p:sp>
      <p:sp>
        <p:nvSpPr>
          <p:cNvPr id="43" name="object 4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17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Potential</a:t>
            </a:r>
            <a:r>
              <a:rPr dirty="0" spc="-80"/>
              <a:t> </a:t>
            </a:r>
            <a:r>
              <a:rPr dirty="0"/>
              <a:t>resource</a:t>
            </a:r>
            <a:r>
              <a:rPr dirty="0" spc="-95"/>
              <a:t> </a:t>
            </a:r>
            <a:r>
              <a:rPr dirty="0" spc="-10"/>
              <a:t>reductions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Distribution</a:t>
            </a:r>
            <a:r>
              <a:rPr dirty="0" spc="-50"/>
              <a:t> </a:t>
            </a:r>
            <a:r>
              <a:rPr dirty="0"/>
              <a:t>Statement</a:t>
            </a:r>
            <a:r>
              <a:rPr dirty="0" spc="-60"/>
              <a:t> </a:t>
            </a:r>
            <a:r>
              <a:rPr dirty="0"/>
              <a:t>‘A’</a:t>
            </a:r>
            <a:r>
              <a:rPr dirty="0" spc="-15"/>
              <a:t> </a:t>
            </a:r>
            <a:r>
              <a:rPr dirty="0"/>
              <a:t>(Approved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Public</a:t>
            </a:r>
            <a:r>
              <a:rPr dirty="0" spc="-20"/>
              <a:t> </a:t>
            </a:r>
            <a:r>
              <a:rPr dirty="0"/>
              <a:t>Release,</a:t>
            </a:r>
            <a:r>
              <a:rPr dirty="0" spc="-45"/>
              <a:t> </a:t>
            </a:r>
            <a:r>
              <a:rPr dirty="0"/>
              <a:t>Distribution</a:t>
            </a:r>
            <a:r>
              <a:rPr dirty="0" spc="-45"/>
              <a:t> </a:t>
            </a:r>
            <a:r>
              <a:rPr dirty="0" spc="-10"/>
              <a:t>Unlimited)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17</a:t>
            </a:fld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366410" y="887050"/>
          <a:ext cx="8290559" cy="5680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1005"/>
                <a:gridCol w="1602105"/>
                <a:gridCol w="4907280"/>
              </a:tblGrid>
              <a:tr h="7226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Optimization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375F92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7016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Applicable Application Instances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Estimated Resource Reduction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375F92"/>
                      </a:solidFill>
                      <a:prstDash val="solid"/>
                    </a:lnR>
                    <a:solidFill>
                      <a:srgbClr val="375F92"/>
                    </a:solidFill>
                  </a:tcPr>
                </a:tc>
              </a:tr>
              <a:tr h="618490">
                <a:tc>
                  <a:txBody>
                    <a:bodyPr/>
                    <a:lstStyle/>
                    <a:p>
                      <a:pPr marL="45720" marR="28321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Use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first</a:t>
                      </a:r>
                      <a:r>
                        <a:rPr dirty="0" sz="12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quantization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encoding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 instead</a:t>
                      </a:r>
                      <a:r>
                        <a:rPr dirty="0" sz="12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 b="1"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second</a:t>
                      </a:r>
                      <a:r>
                        <a:rPr dirty="0" sz="12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quantization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375F92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375F92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5085" marR="5715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Cyclic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Ozone,</a:t>
                      </a:r>
                      <a:r>
                        <a:rPr dirty="0" sz="12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Ru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MACHO,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FeMoco,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Mg2+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Slab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Small/Large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375F92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3937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Ref.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[1]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shows that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selected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applications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can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achieve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100x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reduction</a:t>
                      </a:r>
                      <a:r>
                        <a:rPr dirty="0" sz="12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qubit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count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10x reduction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T-count.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375F92"/>
                      </a:solidFill>
                      <a:prstDash val="solid"/>
                    </a:lnR>
                    <a:lnB w="6350">
                      <a:solidFill>
                        <a:srgbClr val="375F92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987425">
                <a:tc>
                  <a:txBody>
                    <a:bodyPr/>
                    <a:lstStyle/>
                    <a:p>
                      <a:pPr marL="45720" marR="1181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Advanced</a:t>
                      </a:r>
                      <a:r>
                        <a:rPr dirty="0" sz="120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factorizations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2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second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quantization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375F92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375F92"/>
                      </a:solidFill>
                      <a:prstDash val="solid"/>
                    </a:lnT>
                    <a:lnB w="6350">
                      <a:solidFill>
                        <a:srgbClr val="375F92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5085" marR="571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Cyclic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Ozone,</a:t>
                      </a:r>
                      <a:r>
                        <a:rPr dirty="0" sz="12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Ru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MACHO,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FeMoco,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Mg2+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Slab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Small/Large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375F92"/>
                      </a:solidFill>
                      <a:prstDash val="solid"/>
                    </a:lnT>
                    <a:lnB w="6350">
                      <a:solidFill>
                        <a:srgbClr val="375F92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558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More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efficient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factorizations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second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quantization</a:t>
                      </a:r>
                      <a:r>
                        <a:rPr dirty="0"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exist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than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dual-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plane-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wave basis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used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initial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estimates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shown in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figure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slide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17,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including: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sparse [2],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single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[3]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double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[4]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factorization,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tensor</a:t>
                      </a:r>
                      <a:r>
                        <a:rPr dirty="0" sz="12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hypercontraction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[5].</a:t>
                      </a:r>
                      <a:r>
                        <a:rPr dirty="0" sz="1200" spc="2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These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could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provide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factor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of 10x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reduction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T-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count.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375F92"/>
                      </a:solidFill>
                      <a:prstDash val="solid"/>
                    </a:lnR>
                    <a:lnT w="6350">
                      <a:solidFill>
                        <a:srgbClr val="375F92"/>
                      </a:solidFill>
                      <a:prstDash val="solid"/>
                    </a:lnT>
                    <a:lnB w="6350">
                      <a:solidFill>
                        <a:srgbClr val="375F92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937894">
                <a:tc>
                  <a:txBody>
                    <a:bodyPr/>
                    <a:lstStyle/>
                    <a:p>
                      <a:pPr marL="45720" marR="1562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Bravyi-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Kitaev</a:t>
                      </a:r>
                      <a:r>
                        <a:rPr dirty="0" sz="12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(or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other)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encoding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 instead</a:t>
                      </a:r>
                      <a:r>
                        <a:rPr dirty="0" sz="12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 b="1"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Jordan-Wigner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375F92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375F92"/>
                      </a:solidFill>
                      <a:prstDash val="solid"/>
                    </a:lnT>
                    <a:lnB w="6350">
                      <a:solidFill>
                        <a:srgbClr val="375F92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Fermi-Hubbard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375F92"/>
                      </a:solidFill>
                      <a:prstDash val="solid"/>
                    </a:lnT>
                    <a:lnB w="6350">
                      <a:solidFill>
                        <a:srgbClr val="375F92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1651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Ref.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[6]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shows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an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exponential</a:t>
                      </a:r>
                      <a:r>
                        <a:rPr dirty="0" sz="12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decrease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circuit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depth</a:t>
                      </a:r>
                      <a:r>
                        <a:rPr dirty="0" sz="12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at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expense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increased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constant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factor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overhead.</a:t>
                      </a:r>
                      <a:r>
                        <a:rPr dirty="0" sz="1200" spc="20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large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systems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~50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spin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orbitals,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they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showed a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~2-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4x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improvement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gate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count,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with less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improvement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for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smaller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systems.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375F92"/>
                      </a:solidFill>
                      <a:prstDash val="solid"/>
                    </a:lnR>
                    <a:lnT w="6350">
                      <a:solidFill>
                        <a:srgbClr val="375F92"/>
                      </a:solidFill>
                      <a:prstDash val="solid"/>
                    </a:lnT>
                    <a:lnB w="6350">
                      <a:solidFill>
                        <a:srgbClr val="375F92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621665">
                <a:tc>
                  <a:txBody>
                    <a:bodyPr/>
                    <a:lstStyle/>
                    <a:p>
                      <a:pPr marL="45720" marR="79883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200" spc="-20" b="1">
                          <a:latin typeface="Calibri"/>
                          <a:cs typeface="Calibri"/>
                        </a:rPr>
                        <a:t>Trotter</a:t>
                      </a:r>
                      <a:r>
                        <a:rPr dirty="0" sz="12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Order Optimization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375F92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375F92"/>
                      </a:solidFill>
                      <a:prstDash val="solid"/>
                    </a:lnT>
                    <a:lnB w="6350">
                      <a:solidFill>
                        <a:srgbClr val="375F92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MAGLAB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375F92"/>
                      </a:solidFill>
                      <a:prstDash val="solid"/>
                    </a:lnT>
                    <a:lnB w="6350">
                      <a:solidFill>
                        <a:srgbClr val="375F92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23622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Current</a:t>
                      </a:r>
                      <a:r>
                        <a:rPr dirty="0" sz="12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approach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uses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second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order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Trotter</a:t>
                      </a:r>
                      <a:r>
                        <a:rPr dirty="0"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approximation.</a:t>
                      </a:r>
                      <a:r>
                        <a:rPr dirty="0" sz="1200" spc="2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It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has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been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shown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Ref.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[7]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that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going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fourth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(or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higher)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order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beneficial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can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reduce</a:t>
                      </a:r>
                      <a:r>
                        <a:rPr dirty="0"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gate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counts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by</a:t>
                      </a:r>
                      <a:r>
                        <a:rPr dirty="0"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10-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100x.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375F92"/>
                      </a:solidFill>
                      <a:prstDash val="solid"/>
                    </a:lnR>
                    <a:lnT w="6350">
                      <a:solidFill>
                        <a:srgbClr val="375F92"/>
                      </a:solidFill>
                      <a:prstDash val="solid"/>
                    </a:lnT>
                    <a:lnB w="6350">
                      <a:solidFill>
                        <a:srgbClr val="375F92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804545">
                <a:tc>
                  <a:txBody>
                    <a:bodyPr/>
                    <a:lstStyle/>
                    <a:p>
                      <a:pPr marL="45720" marR="31496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Tightened</a:t>
                      </a:r>
                      <a:r>
                        <a:rPr dirty="0" sz="12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Trotter Convergence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Bounds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375F92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375F92"/>
                      </a:solidFill>
                      <a:prstDash val="solid"/>
                    </a:lnT>
                    <a:lnB w="6350">
                      <a:solidFill>
                        <a:srgbClr val="375F92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MAGLAB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375F92"/>
                      </a:solidFill>
                      <a:prstDash val="solid"/>
                    </a:lnT>
                    <a:lnB w="6350">
                      <a:solidFill>
                        <a:srgbClr val="375F92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120014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Estimates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figure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slide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17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use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general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Trotter-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error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bounds,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which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give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guaranteed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performance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but are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not tight.</a:t>
                      </a:r>
                      <a:r>
                        <a:rPr dirty="0" sz="1200" spc="2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Incorporating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known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symmetries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problem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using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tighter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bounds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should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reduce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gate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depth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by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10-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100x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[8].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375F92"/>
                      </a:solidFill>
                      <a:prstDash val="solid"/>
                    </a:lnR>
                    <a:lnT w="6350">
                      <a:solidFill>
                        <a:srgbClr val="375F92"/>
                      </a:solidFill>
                      <a:prstDash val="solid"/>
                    </a:lnT>
                    <a:lnB w="6350">
                      <a:solidFill>
                        <a:srgbClr val="375F92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98742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Algebraic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Optimization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375F92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375F92"/>
                      </a:solidFill>
                      <a:prstDash val="solid"/>
                    </a:lnT>
                    <a:lnB w="12700">
                      <a:solidFill>
                        <a:srgbClr val="375F92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All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375F92"/>
                      </a:solidFill>
                      <a:prstDash val="solid"/>
                    </a:lnT>
                    <a:lnB w="12700">
                      <a:solidFill>
                        <a:srgbClr val="375F92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3937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Symmetries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other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algebraic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properties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specific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Hamiltonians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can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be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exploited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reduce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gate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counts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using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techniques</a:t>
                      </a:r>
                      <a:r>
                        <a:rPr dirty="0"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such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as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fast-forwarding</a:t>
                      </a:r>
                      <a:r>
                        <a:rPr dirty="0"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[9].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At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best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these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can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produce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exponentially</a:t>
                      </a:r>
                      <a:r>
                        <a:rPr dirty="0" sz="12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reduced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circuit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depths.</a:t>
                      </a:r>
                      <a:r>
                        <a:rPr dirty="0" sz="1200" spc="2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We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do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not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incorporate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these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optimizations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into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our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error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bars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as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they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are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highly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problem dependent.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375F92"/>
                      </a:solidFill>
                      <a:prstDash val="solid"/>
                    </a:lnR>
                    <a:lnT w="6350">
                      <a:solidFill>
                        <a:srgbClr val="375F92"/>
                      </a:solidFill>
                      <a:prstDash val="solid"/>
                    </a:lnT>
                    <a:lnB w="12700">
                      <a:solidFill>
                        <a:srgbClr val="375F92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8726141" y="1011365"/>
            <a:ext cx="3143885" cy="5052060"/>
          </a:xfrm>
          <a:prstGeom prst="rect">
            <a:avLst/>
          </a:prstGeom>
        </p:spPr>
        <p:txBody>
          <a:bodyPr wrap="square" lIns="0" tIns="142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References</a:t>
            </a:r>
            <a:endParaRPr sz="1600">
              <a:latin typeface="Calibri"/>
              <a:cs typeface="Calibri"/>
            </a:endParaRPr>
          </a:p>
          <a:p>
            <a:pPr marL="186055" marR="125095" indent="-173990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187960" algn="l"/>
              </a:tabLst>
            </a:pP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Y.</a:t>
            </a:r>
            <a:r>
              <a:rPr dirty="0" sz="1000" spc="2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Su, </a:t>
            </a:r>
            <a:r>
              <a:rPr dirty="0" sz="1000" i="1">
                <a:solidFill>
                  <a:srgbClr val="585858"/>
                </a:solidFill>
                <a:latin typeface="Calibri"/>
                <a:cs typeface="Calibri"/>
              </a:rPr>
              <a:t>et</a:t>
            </a:r>
            <a:r>
              <a:rPr dirty="0" sz="1000" spc="-15" i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i="1">
                <a:solidFill>
                  <a:srgbClr val="585858"/>
                </a:solidFill>
                <a:latin typeface="Calibri"/>
                <a:cs typeface="Calibri"/>
              </a:rPr>
              <a:t>al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.,</a:t>
            </a:r>
            <a:r>
              <a:rPr dirty="0" sz="10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"Fault-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Tolerant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Quantum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 Simulations </a:t>
            </a:r>
            <a:r>
              <a:rPr dirty="0" sz="1000" spc="-25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 	Chemistry in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First</a:t>
            </a:r>
            <a:r>
              <a:rPr dirty="0" sz="10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Quantization,"</a:t>
            </a:r>
            <a:r>
              <a:rPr dirty="0" sz="1000" spc="-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PRX</a:t>
            </a:r>
            <a:r>
              <a:rPr dirty="0" sz="10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Quantum,</a:t>
            </a:r>
            <a:r>
              <a:rPr dirty="0" sz="1000" spc="-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vol.</a:t>
            </a:r>
            <a:r>
              <a:rPr dirty="0" sz="1000" spc="19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585858"/>
                </a:solidFill>
                <a:latin typeface="Calibri"/>
                <a:cs typeface="Calibri"/>
              </a:rPr>
              <a:t>2,</a:t>
            </a:r>
            <a:endParaRPr sz="1000">
              <a:latin typeface="Calibri"/>
              <a:cs typeface="Calibri"/>
            </a:endParaRPr>
          </a:p>
          <a:p>
            <a:pPr marL="187960">
              <a:lnSpc>
                <a:spcPct val="100000"/>
              </a:lnSpc>
              <a:spcBef>
                <a:spcPts val="5"/>
              </a:spcBef>
            </a:pP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p.</a:t>
            </a:r>
            <a:r>
              <a:rPr dirty="0" sz="1000" spc="19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040332,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Calibri"/>
                <a:cs typeface="Calibri"/>
              </a:rPr>
              <a:t>2021.</a:t>
            </a:r>
            <a:endParaRPr sz="1000">
              <a:latin typeface="Calibri"/>
              <a:cs typeface="Calibri"/>
            </a:endParaRPr>
          </a:p>
          <a:p>
            <a:pPr marL="186690" marR="136525" indent="-173990">
              <a:lnSpc>
                <a:spcPct val="100000"/>
              </a:lnSpc>
              <a:spcBef>
                <a:spcPts val="595"/>
              </a:spcBef>
              <a:buAutoNum type="arabicPeriod" startAt="2"/>
              <a:tabLst>
                <a:tab pos="187960" algn="l"/>
              </a:tabLst>
            </a:pP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D.</a:t>
            </a:r>
            <a:r>
              <a:rPr dirty="0" sz="1000" spc="2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W.</a:t>
            </a:r>
            <a:r>
              <a:rPr dirty="0" sz="1000" spc="2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Berry,</a:t>
            </a:r>
            <a:r>
              <a:rPr dirty="0" sz="1000" spc="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i="1">
                <a:solidFill>
                  <a:srgbClr val="585858"/>
                </a:solidFill>
                <a:latin typeface="Calibri"/>
                <a:cs typeface="Calibri"/>
              </a:rPr>
              <a:t>et</a:t>
            </a:r>
            <a:r>
              <a:rPr dirty="0" sz="1000" spc="-10" i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i="1">
                <a:solidFill>
                  <a:srgbClr val="585858"/>
                </a:solidFill>
                <a:latin typeface="Calibri"/>
                <a:cs typeface="Calibri"/>
              </a:rPr>
              <a:t>al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.,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 "Qubitization</a:t>
            </a:r>
            <a:r>
              <a:rPr dirty="0" sz="10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dirty="0" sz="10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Arbitrary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Calibri"/>
                <a:cs typeface="Calibri"/>
              </a:rPr>
              <a:t>Basis </a:t>
            </a:r>
            <a:r>
              <a:rPr dirty="0" sz="1000" spc="-2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Quantum</a:t>
            </a:r>
            <a:r>
              <a:rPr dirty="0" sz="1000" spc="-4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Chemistry</a:t>
            </a:r>
            <a:r>
              <a:rPr dirty="0" sz="1000" spc="-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Leveraging</a:t>
            </a:r>
            <a:r>
              <a:rPr dirty="0" sz="1000" spc="-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Sparsity</a:t>
            </a:r>
            <a:r>
              <a:rPr dirty="0" sz="1000" spc="-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and</a:t>
            </a:r>
            <a:r>
              <a:rPr dirty="0" sz="1000" spc="-4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Low</a:t>
            </a:r>
            <a:r>
              <a:rPr dirty="0" sz="1000" spc="-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Calibri"/>
                <a:cs typeface="Calibri"/>
              </a:rPr>
              <a:t>Rank </a:t>
            </a:r>
            <a:r>
              <a:rPr dirty="0" sz="1000" spc="-2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Factorization,"</a:t>
            </a:r>
            <a:r>
              <a:rPr dirty="0" sz="10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Quantum,</a:t>
            </a:r>
            <a:r>
              <a:rPr dirty="0" sz="10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vol.</a:t>
            </a:r>
            <a:r>
              <a:rPr dirty="0" sz="1000" spc="20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3,</a:t>
            </a:r>
            <a:r>
              <a:rPr dirty="0" sz="1000" spc="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p.</a:t>
            </a:r>
            <a:r>
              <a:rPr dirty="0" sz="1000" spc="20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208,</a:t>
            </a:r>
            <a:r>
              <a:rPr dirty="0" sz="1000" spc="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2019.</a:t>
            </a:r>
            <a:endParaRPr sz="1000">
              <a:latin typeface="Calibri"/>
              <a:cs typeface="Calibri"/>
            </a:endParaRPr>
          </a:p>
          <a:p>
            <a:pPr marL="186055" marR="5080" indent="-173990">
              <a:lnSpc>
                <a:spcPct val="100000"/>
              </a:lnSpc>
              <a:spcBef>
                <a:spcPts val="605"/>
              </a:spcBef>
              <a:buAutoNum type="arabicPeriod" startAt="2"/>
              <a:tabLst>
                <a:tab pos="187960" algn="l"/>
              </a:tabLst>
            </a:pP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M.</a:t>
            </a:r>
            <a:r>
              <a:rPr dirty="0" sz="1000" spc="18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Motta,</a:t>
            </a:r>
            <a:r>
              <a:rPr dirty="0" sz="1000" spc="-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i="1">
                <a:solidFill>
                  <a:srgbClr val="585858"/>
                </a:solidFill>
                <a:latin typeface="Calibri"/>
                <a:cs typeface="Calibri"/>
              </a:rPr>
              <a:t>et</a:t>
            </a:r>
            <a:r>
              <a:rPr dirty="0" sz="1000" spc="-15" i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i="1">
                <a:solidFill>
                  <a:srgbClr val="585858"/>
                </a:solidFill>
                <a:latin typeface="Calibri"/>
                <a:cs typeface="Calibri"/>
              </a:rPr>
              <a:t>al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.,</a:t>
            </a:r>
            <a:r>
              <a:rPr dirty="0" sz="10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"Low</a:t>
            </a:r>
            <a:r>
              <a:rPr dirty="0" sz="1000" spc="-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rank</a:t>
            </a:r>
            <a:r>
              <a:rPr dirty="0" sz="1000" spc="-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representations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for</a:t>
            </a:r>
            <a:r>
              <a:rPr dirty="0" sz="10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quantum 	simulation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dirty="0" sz="10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electronic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structure,"</a:t>
            </a:r>
            <a:r>
              <a:rPr dirty="0" sz="1000" spc="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npj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Quantum</a:t>
            </a:r>
            <a:r>
              <a:rPr dirty="0" sz="1000" spc="-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Calibri"/>
                <a:cs typeface="Calibri"/>
              </a:rPr>
              <a:t>Inf.,</a:t>
            </a:r>
            <a:r>
              <a:rPr dirty="0" sz="1000" spc="50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5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vol.</a:t>
            </a:r>
            <a:r>
              <a:rPr dirty="0" sz="1000" spc="18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7,</a:t>
            </a:r>
            <a:r>
              <a:rPr dirty="0" sz="1000" spc="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p.</a:t>
            </a:r>
            <a:r>
              <a:rPr dirty="0" sz="1000" spc="19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83, 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2021.</a:t>
            </a:r>
            <a:endParaRPr sz="1000">
              <a:latin typeface="Calibri"/>
              <a:cs typeface="Calibri"/>
            </a:endParaRPr>
          </a:p>
          <a:p>
            <a:pPr marL="187960" marR="24130" indent="-175895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187960" algn="l"/>
                <a:tab pos="214629" algn="l"/>
              </a:tabLst>
            </a:pP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	V.</a:t>
            </a:r>
            <a:r>
              <a:rPr dirty="0" sz="1000" spc="18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v.</a:t>
            </a:r>
            <a:r>
              <a:rPr dirty="0" sz="1000" spc="19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Burg,</a:t>
            </a:r>
            <a:r>
              <a:rPr dirty="0" sz="1000" spc="-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i="1">
                <a:solidFill>
                  <a:srgbClr val="585858"/>
                </a:solidFill>
                <a:latin typeface="Calibri"/>
                <a:cs typeface="Calibri"/>
              </a:rPr>
              <a:t>et</a:t>
            </a:r>
            <a:r>
              <a:rPr dirty="0" sz="1000" spc="-20" i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i="1">
                <a:solidFill>
                  <a:srgbClr val="585858"/>
                </a:solidFill>
                <a:latin typeface="Calibri"/>
                <a:cs typeface="Calibri"/>
              </a:rPr>
              <a:t>al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.,</a:t>
            </a:r>
            <a:r>
              <a:rPr dirty="0" sz="1000" spc="-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"Quantum</a:t>
            </a:r>
            <a:r>
              <a:rPr dirty="0" sz="1000" spc="-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computing</a:t>
            </a:r>
            <a:r>
              <a:rPr dirty="0" sz="10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enhanced computational</a:t>
            </a:r>
            <a:r>
              <a:rPr dirty="0" sz="1000" spc="-4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catalysis,"</a:t>
            </a:r>
            <a:r>
              <a:rPr dirty="0" sz="10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Phys.</a:t>
            </a:r>
            <a:r>
              <a:rPr dirty="0" sz="1000" spc="19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Rev.</a:t>
            </a:r>
            <a:r>
              <a:rPr dirty="0" sz="1000" spc="20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Research, vol.</a:t>
            </a:r>
            <a:r>
              <a:rPr dirty="0" sz="1000" spc="19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3,</a:t>
            </a:r>
            <a:r>
              <a:rPr dirty="0" sz="1000" spc="-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585858"/>
                </a:solidFill>
                <a:latin typeface="Calibri"/>
                <a:cs typeface="Calibri"/>
              </a:rPr>
              <a:t>p.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 033055,</a:t>
            </a:r>
            <a:r>
              <a:rPr dirty="0" sz="1000" spc="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2021.</a:t>
            </a:r>
            <a:endParaRPr sz="1000">
              <a:latin typeface="Calibri"/>
              <a:cs typeface="Calibri"/>
            </a:endParaRPr>
          </a:p>
          <a:p>
            <a:pPr marL="186055" marR="213360" indent="-173990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187960" algn="l"/>
              </a:tabLst>
            </a:pP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J.</a:t>
            </a:r>
            <a:r>
              <a:rPr dirty="0" sz="1000" spc="18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Lee,</a:t>
            </a:r>
            <a:r>
              <a:rPr dirty="0" sz="1000" spc="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i="1">
                <a:solidFill>
                  <a:srgbClr val="585858"/>
                </a:solidFill>
                <a:latin typeface="Calibri"/>
                <a:cs typeface="Calibri"/>
              </a:rPr>
              <a:t>et</a:t>
            </a:r>
            <a:r>
              <a:rPr dirty="0" sz="1000" spc="-30" i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i="1">
                <a:solidFill>
                  <a:srgbClr val="585858"/>
                </a:solidFill>
                <a:latin typeface="Calibri"/>
                <a:cs typeface="Calibri"/>
              </a:rPr>
              <a:t>al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.,</a:t>
            </a:r>
            <a:r>
              <a:rPr dirty="0" sz="10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"Even</a:t>
            </a:r>
            <a:r>
              <a:rPr dirty="0" sz="1000" spc="-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More</a:t>
            </a:r>
            <a:r>
              <a:rPr dirty="0" sz="1000" spc="-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Efficient</a:t>
            </a:r>
            <a:r>
              <a:rPr dirty="0" sz="1000" spc="-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Quantum 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Computations</a:t>
            </a:r>
            <a:r>
              <a:rPr dirty="0" sz="1000" spc="-4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dirty="0" sz="1000" spc="-4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Chemistry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Through</a:t>
            </a:r>
            <a:r>
              <a:rPr dirty="0" sz="1000" spc="-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Tensor 	Hypercontraction,"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PRX Quantum,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vol.</a:t>
            </a:r>
            <a:r>
              <a:rPr dirty="0" sz="1000" spc="2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2,</a:t>
            </a:r>
            <a:r>
              <a:rPr dirty="0" sz="1000" spc="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p.</a:t>
            </a:r>
            <a:r>
              <a:rPr dirty="0" sz="1000" spc="2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030305, 	2021.</a:t>
            </a:r>
            <a:endParaRPr sz="1000">
              <a:latin typeface="Calibri"/>
              <a:cs typeface="Calibri"/>
            </a:endParaRPr>
          </a:p>
          <a:p>
            <a:pPr marL="186055" marR="163195" indent="-173990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187960" algn="l"/>
              </a:tabLst>
            </a:pP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A.</a:t>
            </a:r>
            <a:r>
              <a:rPr dirty="0" sz="1000" spc="20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Tranter,</a:t>
            </a:r>
            <a:r>
              <a:rPr dirty="0" sz="1000" spc="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i="1">
                <a:solidFill>
                  <a:srgbClr val="585858"/>
                </a:solidFill>
                <a:latin typeface="Calibri"/>
                <a:cs typeface="Calibri"/>
              </a:rPr>
              <a:t>et</a:t>
            </a:r>
            <a:r>
              <a:rPr dirty="0" sz="1000" spc="-15" i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i="1">
                <a:solidFill>
                  <a:srgbClr val="585858"/>
                </a:solidFill>
                <a:latin typeface="Calibri"/>
                <a:cs typeface="Calibri"/>
              </a:rPr>
              <a:t>al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.,</a:t>
            </a:r>
            <a:r>
              <a:rPr dirty="0" sz="1000" spc="-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"A</a:t>
            </a:r>
            <a:r>
              <a:rPr dirty="0" sz="1000" spc="-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Comparison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 of</a:t>
            </a:r>
            <a:r>
              <a:rPr dirty="0" sz="10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 Bravyi–Kitaev 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and</a:t>
            </a:r>
            <a:r>
              <a:rPr dirty="0" sz="1000" spc="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Jordan–Wigner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Transformations</a:t>
            </a:r>
            <a:r>
              <a:rPr dirty="0" sz="1000" spc="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for</a:t>
            </a:r>
            <a:r>
              <a:rPr dirty="0" sz="1000" spc="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dirty="0" sz="1000" spc="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Quantum 	Simulation</a:t>
            </a:r>
            <a:r>
              <a:rPr dirty="0" sz="1000" spc="-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dirty="0" sz="10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Quantum</a:t>
            </a:r>
            <a:r>
              <a:rPr dirty="0" sz="1000" spc="-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Chemistry,"</a:t>
            </a:r>
            <a:r>
              <a:rPr dirty="0" sz="1000" spc="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J.</a:t>
            </a:r>
            <a:r>
              <a:rPr dirty="0" sz="1000" spc="20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Chem.</a:t>
            </a:r>
            <a:r>
              <a:rPr dirty="0" sz="1000" spc="2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Theory 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Comput.,</a:t>
            </a:r>
            <a:r>
              <a:rPr dirty="0" sz="1000" spc="-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vol.</a:t>
            </a:r>
            <a:r>
              <a:rPr dirty="0" sz="1000" spc="18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14,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p.</a:t>
            </a:r>
            <a:r>
              <a:rPr dirty="0" sz="1000" spc="17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5617, 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2018.</a:t>
            </a:r>
            <a:endParaRPr sz="1000">
              <a:latin typeface="Calibri"/>
              <a:cs typeface="Calibri"/>
            </a:endParaRPr>
          </a:p>
          <a:p>
            <a:pPr marL="186055" marR="55244" indent="-173990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187960" algn="l"/>
              </a:tabLst>
            </a:pP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N.</a:t>
            </a:r>
            <a:r>
              <a:rPr dirty="0" sz="1000" spc="18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J.</a:t>
            </a:r>
            <a:r>
              <a:rPr dirty="0" sz="1000" spc="20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Pearson,</a:t>
            </a:r>
            <a:r>
              <a:rPr dirty="0" sz="1000" spc="-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"Thesis: Simulating</a:t>
            </a:r>
            <a:r>
              <a:rPr dirty="0" sz="1000" spc="-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Many-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Body</a:t>
            </a:r>
            <a:r>
              <a:rPr dirty="0" sz="1000" spc="-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Quantum 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Systems:,"</a:t>
            </a:r>
            <a:r>
              <a:rPr dirty="0" sz="10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Diss.</a:t>
            </a:r>
            <a:r>
              <a:rPr dirty="0" sz="1000" spc="17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ETH</a:t>
            </a:r>
            <a:r>
              <a:rPr dirty="0" sz="1000" spc="-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No.</a:t>
            </a:r>
            <a:r>
              <a:rPr dirty="0" sz="1000" spc="16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27032,</a:t>
            </a:r>
            <a:r>
              <a:rPr dirty="0" sz="1000" spc="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Zurich,</a:t>
            </a:r>
            <a:r>
              <a:rPr dirty="0" sz="1000" spc="-4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2020.</a:t>
            </a:r>
            <a:endParaRPr sz="1000">
              <a:latin typeface="Calibri"/>
              <a:cs typeface="Calibri"/>
            </a:endParaRPr>
          </a:p>
          <a:p>
            <a:pPr marL="186055" marR="189230" indent="-173990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187960" algn="l"/>
              </a:tabLst>
            </a:pP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A.</a:t>
            </a:r>
            <a:r>
              <a:rPr dirty="0" sz="1000" spc="18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M.</a:t>
            </a:r>
            <a:r>
              <a:rPr dirty="0" sz="1000" spc="18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Childs,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i="1">
                <a:solidFill>
                  <a:srgbClr val="585858"/>
                </a:solidFill>
                <a:latin typeface="Calibri"/>
                <a:cs typeface="Calibri"/>
              </a:rPr>
              <a:t>et</a:t>
            </a:r>
            <a:r>
              <a:rPr dirty="0" sz="1000" spc="-10" i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i="1">
                <a:solidFill>
                  <a:srgbClr val="585858"/>
                </a:solidFill>
                <a:latin typeface="Calibri"/>
                <a:cs typeface="Calibri"/>
              </a:rPr>
              <a:t>al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.,</a:t>
            </a:r>
            <a:r>
              <a:rPr dirty="0" sz="1000" spc="-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"A</a:t>
            </a:r>
            <a:r>
              <a:rPr dirty="0" sz="10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Theory of</a:t>
            </a:r>
            <a:r>
              <a:rPr dirty="0" sz="10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Trotter</a:t>
            </a:r>
            <a:r>
              <a:rPr dirty="0" sz="1000" spc="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Error,"</a:t>
            </a:r>
            <a:r>
              <a:rPr dirty="0" sz="1000" spc="-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Calibri"/>
                <a:cs typeface="Calibri"/>
              </a:rPr>
              <a:t>Phys. </a:t>
            </a:r>
            <a:r>
              <a:rPr dirty="0" sz="1000" spc="-2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Rev.</a:t>
            </a:r>
            <a:r>
              <a:rPr dirty="0" sz="1000" spc="19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X, vol.</a:t>
            </a:r>
            <a:r>
              <a:rPr dirty="0" sz="1000" spc="18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11, p.</a:t>
            </a:r>
            <a:r>
              <a:rPr dirty="0" sz="1000" spc="18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011020,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2021.</a:t>
            </a:r>
            <a:endParaRPr sz="1000">
              <a:latin typeface="Calibri"/>
              <a:cs typeface="Calibri"/>
            </a:endParaRPr>
          </a:p>
          <a:p>
            <a:pPr marL="186055" marR="310515" indent="-173990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187325" algn="l"/>
              </a:tabLst>
            </a:pP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S.</a:t>
            </a:r>
            <a:r>
              <a:rPr dirty="0" sz="1000" spc="20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Gu,</a:t>
            </a:r>
            <a:r>
              <a:rPr dirty="0" sz="1000" spc="-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i="1">
                <a:solidFill>
                  <a:srgbClr val="585858"/>
                </a:solidFill>
                <a:latin typeface="Calibri"/>
                <a:cs typeface="Calibri"/>
              </a:rPr>
              <a:t>et</a:t>
            </a:r>
            <a:r>
              <a:rPr dirty="0" sz="1000" spc="-10" i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i="1">
                <a:solidFill>
                  <a:srgbClr val="585858"/>
                </a:solidFill>
                <a:latin typeface="Calibri"/>
                <a:cs typeface="Calibri"/>
              </a:rPr>
              <a:t>al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.,</a:t>
            </a:r>
            <a:r>
              <a:rPr dirty="0" sz="1000" spc="-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"Fast-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forwarding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quantum</a:t>
            </a:r>
            <a:r>
              <a:rPr dirty="0" sz="1000" spc="-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evolution," 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Quantum,</a:t>
            </a:r>
            <a:r>
              <a:rPr dirty="0" sz="1000" spc="-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vol.</a:t>
            </a:r>
            <a:r>
              <a:rPr dirty="0" sz="1000" spc="17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2021, p.</a:t>
            </a:r>
            <a:r>
              <a:rPr dirty="0" sz="1000" spc="16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577, </a:t>
            </a:r>
            <a:r>
              <a:rPr dirty="0" sz="1000" spc="-10">
                <a:solidFill>
                  <a:srgbClr val="585858"/>
                </a:solidFill>
                <a:latin typeface="Calibri"/>
                <a:cs typeface="Calibri"/>
              </a:rPr>
              <a:t>2021.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95755" y="1060703"/>
            <a:ext cx="1270000" cy="1038225"/>
            <a:chOff x="1095755" y="1060703"/>
            <a:chExt cx="1270000" cy="103822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5755" y="1060703"/>
              <a:ext cx="1269479" cy="1037843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131569" y="1096520"/>
              <a:ext cx="1144905" cy="913130"/>
            </a:xfrm>
            <a:custGeom>
              <a:avLst/>
              <a:gdLst/>
              <a:ahLst/>
              <a:cxnLst/>
              <a:rect l="l" t="t" r="r" b="b"/>
              <a:pathLst>
                <a:path w="1144905" h="913130">
                  <a:moveTo>
                    <a:pt x="992378" y="0"/>
                  </a:moveTo>
                  <a:lnTo>
                    <a:pt x="152146" y="0"/>
                  </a:lnTo>
                  <a:lnTo>
                    <a:pt x="104057" y="7756"/>
                  </a:lnTo>
                  <a:lnTo>
                    <a:pt x="62292" y="29356"/>
                  </a:lnTo>
                  <a:lnTo>
                    <a:pt x="29356" y="62292"/>
                  </a:lnTo>
                  <a:lnTo>
                    <a:pt x="7756" y="104057"/>
                  </a:lnTo>
                  <a:lnTo>
                    <a:pt x="0" y="152146"/>
                  </a:lnTo>
                  <a:lnTo>
                    <a:pt x="0" y="760730"/>
                  </a:lnTo>
                  <a:lnTo>
                    <a:pt x="7756" y="808818"/>
                  </a:lnTo>
                  <a:lnTo>
                    <a:pt x="29356" y="850583"/>
                  </a:lnTo>
                  <a:lnTo>
                    <a:pt x="62292" y="883519"/>
                  </a:lnTo>
                  <a:lnTo>
                    <a:pt x="104057" y="905119"/>
                  </a:lnTo>
                  <a:lnTo>
                    <a:pt x="152146" y="912876"/>
                  </a:lnTo>
                  <a:lnTo>
                    <a:pt x="992378" y="912876"/>
                  </a:lnTo>
                  <a:lnTo>
                    <a:pt x="1040466" y="905119"/>
                  </a:lnTo>
                  <a:lnTo>
                    <a:pt x="1082231" y="883519"/>
                  </a:lnTo>
                  <a:lnTo>
                    <a:pt x="1115167" y="850583"/>
                  </a:lnTo>
                  <a:lnTo>
                    <a:pt x="1136767" y="808818"/>
                  </a:lnTo>
                  <a:lnTo>
                    <a:pt x="1144524" y="760730"/>
                  </a:lnTo>
                  <a:lnTo>
                    <a:pt x="1144524" y="152146"/>
                  </a:lnTo>
                  <a:lnTo>
                    <a:pt x="1136767" y="104057"/>
                  </a:lnTo>
                  <a:lnTo>
                    <a:pt x="1115167" y="62292"/>
                  </a:lnTo>
                  <a:lnTo>
                    <a:pt x="1082231" y="29356"/>
                  </a:lnTo>
                  <a:lnTo>
                    <a:pt x="1040466" y="7756"/>
                  </a:lnTo>
                  <a:lnTo>
                    <a:pt x="9923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131569" y="1096520"/>
              <a:ext cx="1144905" cy="913130"/>
            </a:xfrm>
            <a:custGeom>
              <a:avLst/>
              <a:gdLst/>
              <a:ahLst/>
              <a:cxnLst/>
              <a:rect l="l" t="t" r="r" b="b"/>
              <a:pathLst>
                <a:path w="1144905" h="913130">
                  <a:moveTo>
                    <a:pt x="0" y="152146"/>
                  </a:moveTo>
                  <a:lnTo>
                    <a:pt x="7756" y="104057"/>
                  </a:lnTo>
                  <a:lnTo>
                    <a:pt x="29356" y="62292"/>
                  </a:lnTo>
                  <a:lnTo>
                    <a:pt x="62292" y="29356"/>
                  </a:lnTo>
                  <a:lnTo>
                    <a:pt x="104057" y="7756"/>
                  </a:lnTo>
                  <a:lnTo>
                    <a:pt x="152146" y="0"/>
                  </a:lnTo>
                  <a:lnTo>
                    <a:pt x="992378" y="0"/>
                  </a:lnTo>
                  <a:lnTo>
                    <a:pt x="1040466" y="7756"/>
                  </a:lnTo>
                  <a:lnTo>
                    <a:pt x="1082231" y="29356"/>
                  </a:lnTo>
                  <a:lnTo>
                    <a:pt x="1115167" y="62292"/>
                  </a:lnTo>
                  <a:lnTo>
                    <a:pt x="1136767" y="104057"/>
                  </a:lnTo>
                  <a:lnTo>
                    <a:pt x="1144524" y="152146"/>
                  </a:lnTo>
                  <a:lnTo>
                    <a:pt x="1144524" y="760730"/>
                  </a:lnTo>
                  <a:lnTo>
                    <a:pt x="1136767" y="808818"/>
                  </a:lnTo>
                  <a:lnTo>
                    <a:pt x="1115167" y="850583"/>
                  </a:lnTo>
                  <a:lnTo>
                    <a:pt x="1082231" y="883519"/>
                  </a:lnTo>
                  <a:lnTo>
                    <a:pt x="1040466" y="905119"/>
                  </a:lnTo>
                  <a:lnTo>
                    <a:pt x="992378" y="912876"/>
                  </a:lnTo>
                  <a:lnTo>
                    <a:pt x="152146" y="912876"/>
                  </a:lnTo>
                  <a:lnTo>
                    <a:pt x="104057" y="905119"/>
                  </a:lnTo>
                  <a:lnTo>
                    <a:pt x="62292" y="883519"/>
                  </a:lnTo>
                  <a:lnTo>
                    <a:pt x="29356" y="850583"/>
                  </a:lnTo>
                  <a:lnTo>
                    <a:pt x="7756" y="808818"/>
                  </a:lnTo>
                  <a:lnTo>
                    <a:pt x="0" y="760730"/>
                  </a:lnTo>
                  <a:lnTo>
                    <a:pt x="0" y="152146"/>
                  </a:lnTo>
                  <a:close/>
                </a:path>
              </a:pathLst>
            </a:custGeom>
            <a:ln w="1905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1955" y="1176527"/>
              <a:ext cx="1066799" cy="765047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2810255" y="1060703"/>
            <a:ext cx="1270000" cy="1038225"/>
            <a:chOff x="2810255" y="1060703"/>
            <a:chExt cx="1270000" cy="1038225"/>
          </a:xfrm>
        </p:grpSpPr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10255" y="1060703"/>
              <a:ext cx="1269479" cy="1037843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2846069" y="1096520"/>
              <a:ext cx="1144905" cy="913130"/>
            </a:xfrm>
            <a:custGeom>
              <a:avLst/>
              <a:gdLst/>
              <a:ahLst/>
              <a:cxnLst/>
              <a:rect l="l" t="t" r="r" b="b"/>
              <a:pathLst>
                <a:path w="1144904" h="913130">
                  <a:moveTo>
                    <a:pt x="992378" y="0"/>
                  </a:moveTo>
                  <a:lnTo>
                    <a:pt x="152146" y="0"/>
                  </a:lnTo>
                  <a:lnTo>
                    <a:pt x="104057" y="7756"/>
                  </a:lnTo>
                  <a:lnTo>
                    <a:pt x="62292" y="29356"/>
                  </a:lnTo>
                  <a:lnTo>
                    <a:pt x="29356" y="62292"/>
                  </a:lnTo>
                  <a:lnTo>
                    <a:pt x="7756" y="104057"/>
                  </a:lnTo>
                  <a:lnTo>
                    <a:pt x="0" y="152146"/>
                  </a:lnTo>
                  <a:lnTo>
                    <a:pt x="0" y="760730"/>
                  </a:lnTo>
                  <a:lnTo>
                    <a:pt x="7756" y="808818"/>
                  </a:lnTo>
                  <a:lnTo>
                    <a:pt x="29356" y="850583"/>
                  </a:lnTo>
                  <a:lnTo>
                    <a:pt x="62292" y="883519"/>
                  </a:lnTo>
                  <a:lnTo>
                    <a:pt x="104057" y="905119"/>
                  </a:lnTo>
                  <a:lnTo>
                    <a:pt x="152146" y="912876"/>
                  </a:lnTo>
                  <a:lnTo>
                    <a:pt x="992378" y="912876"/>
                  </a:lnTo>
                  <a:lnTo>
                    <a:pt x="1040466" y="905119"/>
                  </a:lnTo>
                  <a:lnTo>
                    <a:pt x="1082231" y="883519"/>
                  </a:lnTo>
                  <a:lnTo>
                    <a:pt x="1115167" y="850583"/>
                  </a:lnTo>
                  <a:lnTo>
                    <a:pt x="1136767" y="808818"/>
                  </a:lnTo>
                  <a:lnTo>
                    <a:pt x="1144524" y="760730"/>
                  </a:lnTo>
                  <a:lnTo>
                    <a:pt x="1144524" y="152146"/>
                  </a:lnTo>
                  <a:lnTo>
                    <a:pt x="1136767" y="104057"/>
                  </a:lnTo>
                  <a:lnTo>
                    <a:pt x="1115167" y="62292"/>
                  </a:lnTo>
                  <a:lnTo>
                    <a:pt x="1082231" y="29356"/>
                  </a:lnTo>
                  <a:lnTo>
                    <a:pt x="1040466" y="7756"/>
                  </a:lnTo>
                  <a:lnTo>
                    <a:pt x="9923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846069" y="1096520"/>
              <a:ext cx="1144905" cy="913130"/>
            </a:xfrm>
            <a:custGeom>
              <a:avLst/>
              <a:gdLst/>
              <a:ahLst/>
              <a:cxnLst/>
              <a:rect l="l" t="t" r="r" b="b"/>
              <a:pathLst>
                <a:path w="1144904" h="913130">
                  <a:moveTo>
                    <a:pt x="0" y="152146"/>
                  </a:moveTo>
                  <a:lnTo>
                    <a:pt x="7756" y="104057"/>
                  </a:lnTo>
                  <a:lnTo>
                    <a:pt x="29356" y="62292"/>
                  </a:lnTo>
                  <a:lnTo>
                    <a:pt x="62292" y="29356"/>
                  </a:lnTo>
                  <a:lnTo>
                    <a:pt x="104057" y="7756"/>
                  </a:lnTo>
                  <a:lnTo>
                    <a:pt x="152146" y="0"/>
                  </a:lnTo>
                  <a:lnTo>
                    <a:pt x="992378" y="0"/>
                  </a:lnTo>
                  <a:lnTo>
                    <a:pt x="1040466" y="7756"/>
                  </a:lnTo>
                  <a:lnTo>
                    <a:pt x="1082231" y="29356"/>
                  </a:lnTo>
                  <a:lnTo>
                    <a:pt x="1115167" y="62292"/>
                  </a:lnTo>
                  <a:lnTo>
                    <a:pt x="1136767" y="104057"/>
                  </a:lnTo>
                  <a:lnTo>
                    <a:pt x="1144524" y="152146"/>
                  </a:lnTo>
                  <a:lnTo>
                    <a:pt x="1144524" y="760730"/>
                  </a:lnTo>
                  <a:lnTo>
                    <a:pt x="1136767" y="808818"/>
                  </a:lnTo>
                  <a:lnTo>
                    <a:pt x="1115167" y="850583"/>
                  </a:lnTo>
                  <a:lnTo>
                    <a:pt x="1082231" y="883519"/>
                  </a:lnTo>
                  <a:lnTo>
                    <a:pt x="1040466" y="905119"/>
                  </a:lnTo>
                  <a:lnTo>
                    <a:pt x="992378" y="912876"/>
                  </a:lnTo>
                  <a:lnTo>
                    <a:pt x="152146" y="912876"/>
                  </a:lnTo>
                  <a:lnTo>
                    <a:pt x="104057" y="905119"/>
                  </a:lnTo>
                  <a:lnTo>
                    <a:pt x="62292" y="883519"/>
                  </a:lnTo>
                  <a:lnTo>
                    <a:pt x="29356" y="850583"/>
                  </a:lnTo>
                  <a:lnTo>
                    <a:pt x="7756" y="808818"/>
                  </a:lnTo>
                  <a:lnTo>
                    <a:pt x="0" y="760730"/>
                  </a:lnTo>
                  <a:lnTo>
                    <a:pt x="0" y="152146"/>
                  </a:lnTo>
                  <a:close/>
                </a:path>
              </a:pathLst>
            </a:custGeom>
            <a:ln w="1905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6391" y="1168908"/>
              <a:ext cx="563879" cy="766559"/>
            </a:xfrm>
            <a:prstGeom prst="rect">
              <a:avLst/>
            </a:prstGeom>
          </p:spPr>
        </p:pic>
      </p:grpSp>
      <p:grpSp>
        <p:nvGrpSpPr>
          <p:cNvPr id="12" name="object 12" descr=""/>
          <p:cNvGrpSpPr/>
          <p:nvPr/>
        </p:nvGrpSpPr>
        <p:grpSpPr>
          <a:xfrm>
            <a:off x="1095755" y="2563367"/>
            <a:ext cx="1270000" cy="1038225"/>
            <a:chOff x="1095755" y="2563367"/>
            <a:chExt cx="1270000" cy="1038225"/>
          </a:xfrm>
        </p:grpSpPr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5755" y="2563367"/>
              <a:ext cx="1269479" cy="1037843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131569" y="2599184"/>
              <a:ext cx="1144905" cy="913130"/>
            </a:xfrm>
            <a:custGeom>
              <a:avLst/>
              <a:gdLst/>
              <a:ahLst/>
              <a:cxnLst/>
              <a:rect l="l" t="t" r="r" b="b"/>
              <a:pathLst>
                <a:path w="1144905" h="913129">
                  <a:moveTo>
                    <a:pt x="992378" y="0"/>
                  </a:moveTo>
                  <a:lnTo>
                    <a:pt x="152146" y="0"/>
                  </a:lnTo>
                  <a:lnTo>
                    <a:pt x="104057" y="7756"/>
                  </a:lnTo>
                  <a:lnTo>
                    <a:pt x="62292" y="29356"/>
                  </a:lnTo>
                  <a:lnTo>
                    <a:pt x="29356" y="62292"/>
                  </a:lnTo>
                  <a:lnTo>
                    <a:pt x="7756" y="104057"/>
                  </a:lnTo>
                  <a:lnTo>
                    <a:pt x="0" y="152146"/>
                  </a:lnTo>
                  <a:lnTo>
                    <a:pt x="0" y="760730"/>
                  </a:lnTo>
                  <a:lnTo>
                    <a:pt x="7756" y="808818"/>
                  </a:lnTo>
                  <a:lnTo>
                    <a:pt x="29356" y="850583"/>
                  </a:lnTo>
                  <a:lnTo>
                    <a:pt x="62292" y="883519"/>
                  </a:lnTo>
                  <a:lnTo>
                    <a:pt x="104057" y="905119"/>
                  </a:lnTo>
                  <a:lnTo>
                    <a:pt x="152146" y="912876"/>
                  </a:lnTo>
                  <a:lnTo>
                    <a:pt x="992378" y="912876"/>
                  </a:lnTo>
                  <a:lnTo>
                    <a:pt x="1040466" y="905119"/>
                  </a:lnTo>
                  <a:lnTo>
                    <a:pt x="1082231" y="883519"/>
                  </a:lnTo>
                  <a:lnTo>
                    <a:pt x="1115167" y="850583"/>
                  </a:lnTo>
                  <a:lnTo>
                    <a:pt x="1136767" y="808818"/>
                  </a:lnTo>
                  <a:lnTo>
                    <a:pt x="1144524" y="760730"/>
                  </a:lnTo>
                  <a:lnTo>
                    <a:pt x="1144524" y="152146"/>
                  </a:lnTo>
                  <a:lnTo>
                    <a:pt x="1136767" y="104057"/>
                  </a:lnTo>
                  <a:lnTo>
                    <a:pt x="1115167" y="62292"/>
                  </a:lnTo>
                  <a:lnTo>
                    <a:pt x="1082231" y="29356"/>
                  </a:lnTo>
                  <a:lnTo>
                    <a:pt x="1040466" y="7756"/>
                  </a:lnTo>
                  <a:lnTo>
                    <a:pt x="9923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131569" y="2599184"/>
              <a:ext cx="1144905" cy="913130"/>
            </a:xfrm>
            <a:custGeom>
              <a:avLst/>
              <a:gdLst/>
              <a:ahLst/>
              <a:cxnLst/>
              <a:rect l="l" t="t" r="r" b="b"/>
              <a:pathLst>
                <a:path w="1144905" h="913129">
                  <a:moveTo>
                    <a:pt x="0" y="152146"/>
                  </a:moveTo>
                  <a:lnTo>
                    <a:pt x="7756" y="104057"/>
                  </a:lnTo>
                  <a:lnTo>
                    <a:pt x="29356" y="62292"/>
                  </a:lnTo>
                  <a:lnTo>
                    <a:pt x="62292" y="29356"/>
                  </a:lnTo>
                  <a:lnTo>
                    <a:pt x="104057" y="7756"/>
                  </a:lnTo>
                  <a:lnTo>
                    <a:pt x="152146" y="0"/>
                  </a:lnTo>
                  <a:lnTo>
                    <a:pt x="992378" y="0"/>
                  </a:lnTo>
                  <a:lnTo>
                    <a:pt x="1040466" y="7756"/>
                  </a:lnTo>
                  <a:lnTo>
                    <a:pt x="1082231" y="29356"/>
                  </a:lnTo>
                  <a:lnTo>
                    <a:pt x="1115167" y="62292"/>
                  </a:lnTo>
                  <a:lnTo>
                    <a:pt x="1136767" y="104057"/>
                  </a:lnTo>
                  <a:lnTo>
                    <a:pt x="1144524" y="152146"/>
                  </a:lnTo>
                  <a:lnTo>
                    <a:pt x="1144524" y="760730"/>
                  </a:lnTo>
                  <a:lnTo>
                    <a:pt x="1136767" y="808818"/>
                  </a:lnTo>
                  <a:lnTo>
                    <a:pt x="1115167" y="850583"/>
                  </a:lnTo>
                  <a:lnTo>
                    <a:pt x="1082231" y="883519"/>
                  </a:lnTo>
                  <a:lnTo>
                    <a:pt x="1040466" y="905119"/>
                  </a:lnTo>
                  <a:lnTo>
                    <a:pt x="992378" y="912876"/>
                  </a:lnTo>
                  <a:lnTo>
                    <a:pt x="152146" y="912876"/>
                  </a:lnTo>
                  <a:lnTo>
                    <a:pt x="104057" y="905119"/>
                  </a:lnTo>
                  <a:lnTo>
                    <a:pt x="62292" y="883519"/>
                  </a:lnTo>
                  <a:lnTo>
                    <a:pt x="29356" y="850583"/>
                  </a:lnTo>
                  <a:lnTo>
                    <a:pt x="7756" y="808818"/>
                  </a:lnTo>
                  <a:lnTo>
                    <a:pt x="0" y="760730"/>
                  </a:lnTo>
                  <a:lnTo>
                    <a:pt x="0" y="152146"/>
                  </a:lnTo>
                  <a:close/>
                </a:path>
              </a:pathLst>
            </a:custGeom>
            <a:ln w="1905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9971" y="2653284"/>
              <a:ext cx="757427" cy="800099"/>
            </a:xfrm>
            <a:prstGeom prst="rect">
              <a:avLst/>
            </a:prstGeom>
          </p:spPr>
        </p:pic>
      </p:grpSp>
      <p:grpSp>
        <p:nvGrpSpPr>
          <p:cNvPr id="17" name="object 17" descr=""/>
          <p:cNvGrpSpPr/>
          <p:nvPr/>
        </p:nvGrpSpPr>
        <p:grpSpPr>
          <a:xfrm>
            <a:off x="1095755" y="4066032"/>
            <a:ext cx="1270000" cy="1038225"/>
            <a:chOff x="1095755" y="4066032"/>
            <a:chExt cx="1270000" cy="1038225"/>
          </a:xfrm>
        </p:grpSpPr>
        <p:pic>
          <p:nvPicPr>
            <p:cNvPr id="18" name="object 1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5755" y="4066032"/>
              <a:ext cx="1269479" cy="1037843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1131569" y="4101848"/>
              <a:ext cx="1144905" cy="913130"/>
            </a:xfrm>
            <a:custGeom>
              <a:avLst/>
              <a:gdLst/>
              <a:ahLst/>
              <a:cxnLst/>
              <a:rect l="l" t="t" r="r" b="b"/>
              <a:pathLst>
                <a:path w="1144905" h="913129">
                  <a:moveTo>
                    <a:pt x="992378" y="0"/>
                  </a:moveTo>
                  <a:lnTo>
                    <a:pt x="152146" y="0"/>
                  </a:lnTo>
                  <a:lnTo>
                    <a:pt x="104057" y="7756"/>
                  </a:lnTo>
                  <a:lnTo>
                    <a:pt x="62292" y="29356"/>
                  </a:lnTo>
                  <a:lnTo>
                    <a:pt x="29356" y="62292"/>
                  </a:lnTo>
                  <a:lnTo>
                    <a:pt x="7756" y="104057"/>
                  </a:lnTo>
                  <a:lnTo>
                    <a:pt x="0" y="152146"/>
                  </a:lnTo>
                  <a:lnTo>
                    <a:pt x="0" y="760730"/>
                  </a:lnTo>
                  <a:lnTo>
                    <a:pt x="7756" y="808818"/>
                  </a:lnTo>
                  <a:lnTo>
                    <a:pt x="29356" y="850583"/>
                  </a:lnTo>
                  <a:lnTo>
                    <a:pt x="62292" y="883519"/>
                  </a:lnTo>
                  <a:lnTo>
                    <a:pt x="104057" y="905119"/>
                  </a:lnTo>
                  <a:lnTo>
                    <a:pt x="152146" y="912876"/>
                  </a:lnTo>
                  <a:lnTo>
                    <a:pt x="992378" y="912876"/>
                  </a:lnTo>
                  <a:lnTo>
                    <a:pt x="1040466" y="905119"/>
                  </a:lnTo>
                  <a:lnTo>
                    <a:pt x="1082231" y="883519"/>
                  </a:lnTo>
                  <a:lnTo>
                    <a:pt x="1115167" y="850583"/>
                  </a:lnTo>
                  <a:lnTo>
                    <a:pt x="1136767" y="808818"/>
                  </a:lnTo>
                  <a:lnTo>
                    <a:pt x="1144524" y="760730"/>
                  </a:lnTo>
                  <a:lnTo>
                    <a:pt x="1144524" y="152146"/>
                  </a:lnTo>
                  <a:lnTo>
                    <a:pt x="1136767" y="104057"/>
                  </a:lnTo>
                  <a:lnTo>
                    <a:pt x="1115167" y="62292"/>
                  </a:lnTo>
                  <a:lnTo>
                    <a:pt x="1082231" y="29356"/>
                  </a:lnTo>
                  <a:lnTo>
                    <a:pt x="1040466" y="7756"/>
                  </a:lnTo>
                  <a:lnTo>
                    <a:pt x="9923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131569" y="4101848"/>
              <a:ext cx="1144905" cy="913130"/>
            </a:xfrm>
            <a:custGeom>
              <a:avLst/>
              <a:gdLst/>
              <a:ahLst/>
              <a:cxnLst/>
              <a:rect l="l" t="t" r="r" b="b"/>
              <a:pathLst>
                <a:path w="1144905" h="913129">
                  <a:moveTo>
                    <a:pt x="0" y="152146"/>
                  </a:moveTo>
                  <a:lnTo>
                    <a:pt x="7756" y="104057"/>
                  </a:lnTo>
                  <a:lnTo>
                    <a:pt x="29356" y="62292"/>
                  </a:lnTo>
                  <a:lnTo>
                    <a:pt x="62292" y="29356"/>
                  </a:lnTo>
                  <a:lnTo>
                    <a:pt x="104057" y="7756"/>
                  </a:lnTo>
                  <a:lnTo>
                    <a:pt x="152146" y="0"/>
                  </a:lnTo>
                  <a:lnTo>
                    <a:pt x="992378" y="0"/>
                  </a:lnTo>
                  <a:lnTo>
                    <a:pt x="1040466" y="7756"/>
                  </a:lnTo>
                  <a:lnTo>
                    <a:pt x="1082231" y="29356"/>
                  </a:lnTo>
                  <a:lnTo>
                    <a:pt x="1115167" y="62292"/>
                  </a:lnTo>
                  <a:lnTo>
                    <a:pt x="1136767" y="104057"/>
                  </a:lnTo>
                  <a:lnTo>
                    <a:pt x="1144524" y="152146"/>
                  </a:lnTo>
                  <a:lnTo>
                    <a:pt x="1144524" y="760730"/>
                  </a:lnTo>
                  <a:lnTo>
                    <a:pt x="1136767" y="808818"/>
                  </a:lnTo>
                  <a:lnTo>
                    <a:pt x="1115167" y="850583"/>
                  </a:lnTo>
                  <a:lnTo>
                    <a:pt x="1082231" y="883519"/>
                  </a:lnTo>
                  <a:lnTo>
                    <a:pt x="1040466" y="905119"/>
                  </a:lnTo>
                  <a:lnTo>
                    <a:pt x="992378" y="912876"/>
                  </a:lnTo>
                  <a:lnTo>
                    <a:pt x="152146" y="912876"/>
                  </a:lnTo>
                  <a:lnTo>
                    <a:pt x="104057" y="905119"/>
                  </a:lnTo>
                  <a:lnTo>
                    <a:pt x="62292" y="883519"/>
                  </a:lnTo>
                  <a:lnTo>
                    <a:pt x="29356" y="850583"/>
                  </a:lnTo>
                  <a:lnTo>
                    <a:pt x="7756" y="808818"/>
                  </a:lnTo>
                  <a:lnTo>
                    <a:pt x="0" y="760730"/>
                  </a:lnTo>
                  <a:lnTo>
                    <a:pt x="0" y="152146"/>
                  </a:lnTo>
                  <a:close/>
                </a:path>
              </a:pathLst>
            </a:custGeom>
            <a:ln w="1905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2164" y="4195572"/>
              <a:ext cx="822959" cy="769619"/>
            </a:xfrm>
            <a:prstGeom prst="rect">
              <a:avLst/>
            </a:prstGeom>
          </p:spPr>
        </p:pic>
      </p:grpSp>
      <p:grpSp>
        <p:nvGrpSpPr>
          <p:cNvPr id="22" name="object 22" descr=""/>
          <p:cNvGrpSpPr/>
          <p:nvPr/>
        </p:nvGrpSpPr>
        <p:grpSpPr>
          <a:xfrm>
            <a:off x="2810255" y="2563367"/>
            <a:ext cx="1270000" cy="1038225"/>
            <a:chOff x="2810255" y="2563367"/>
            <a:chExt cx="1270000" cy="1038225"/>
          </a:xfrm>
        </p:grpSpPr>
        <p:pic>
          <p:nvPicPr>
            <p:cNvPr id="23" name="object 2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10255" y="2563367"/>
              <a:ext cx="1269479" cy="1037843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2846069" y="2599184"/>
              <a:ext cx="1144905" cy="913130"/>
            </a:xfrm>
            <a:custGeom>
              <a:avLst/>
              <a:gdLst/>
              <a:ahLst/>
              <a:cxnLst/>
              <a:rect l="l" t="t" r="r" b="b"/>
              <a:pathLst>
                <a:path w="1144904" h="913129">
                  <a:moveTo>
                    <a:pt x="992378" y="0"/>
                  </a:moveTo>
                  <a:lnTo>
                    <a:pt x="152146" y="0"/>
                  </a:lnTo>
                  <a:lnTo>
                    <a:pt x="104057" y="7756"/>
                  </a:lnTo>
                  <a:lnTo>
                    <a:pt x="62292" y="29356"/>
                  </a:lnTo>
                  <a:lnTo>
                    <a:pt x="29356" y="62292"/>
                  </a:lnTo>
                  <a:lnTo>
                    <a:pt x="7756" y="104057"/>
                  </a:lnTo>
                  <a:lnTo>
                    <a:pt x="0" y="152146"/>
                  </a:lnTo>
                  <a:lnTo>
                    <a:pt x="0" y="760730"/>
                  </a:lnTo>
                  <a:lnTo>
                    <a:pt x="7756" y="808818"/>
                  </a:lnTo>
                  <a:lnTo>
                    <a:pt x="29356" y="850583"/>
                  </a:lnTo>
                  <a:lnTo>
                    <a:pt x="62292" y="883519"/>
                  </a:lnTo>
                  <a:lnTo>
                    <a:pt x="104057" y="905119"/>
                  </a:lnTo>
                  <a:lnTo>
                    <a:pt x="152146" y="912876"/>
                  </a:lnTo>
                  <a:lnTo>
                    <a:pt x="992378" y="912876"/>
                  </a:lnTo>
                  <a:lnTo>
                    <a:pt x="1040466" y="905119"/>
                  </a:lnTo>
                  <a:lnTo>
                    <a:pt x="1082231" y="883519"/>
                  </a:lnTo>
                  <a:lnTo>
                    <a:pt x="1115167" y="850583"/>
                  </a:lnTo>
                  <a:lnTo>
                    <a:pt x="1136767" y="808818"/>
                  </a:lnTo>
                  <a:lnTo>
                    <a:pt x="1144524" y="760730"/>
                  </a:lnTo>
                  <a:lnTo>
                    <a:pt x="1144524" y="152146"/>
                  </a:lnTo>
                  <a:lnTo>
                    <a:pt x="1136767" y="104057"/>
                  </a:lnTo>
                  <a:lnTo>
                    <a:pt x="1115167" y="62292"/>
                  </a:lnTo>
                  <a:lnTo>
                    <a:pt x="1082231" y="29356"/>
                  </a:lnTo>
                  <a:lnTo>
                    <a:pt x="1040466" y="7756"/>
                  </a:lnTo>
                  <a:lnTo>
                    <a:pt x="9923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846069" y="2599184"/>
              <a:ext cx="1144905" cy="913130"/>
            </a:xfrm>
            <a:custGeom>
              <a:avLst/>
              <a:gdLst/>
              <a:ahLst/>
              <a:cxnLst/>
              <a:rect l="l" t="t" r="r" b="b"/>
              <a:pathLst>
                <a:path w="1144904" h="913129">
                  <a:moveTo>
                    <a:pt x="0" y="152146"/>
                  </a:moveTo>
                  <a:lnTo>
                    <a:pt x="7756" y="104057"/>
                  </a:lnTo>
                  <a:lnTo>
                    <a:pt x="29356" y="62292"/>
                  </a:lnTo>
                  <a:lnTo>
                    <a:pt x="62292" y="29356"/>
                  </a:lnTo>
                  <a:lnTo>
                    <a:pt x="104057" y="7756"/>
                  </a:lnTo>
                  <a:lnTo>
                    <a:pt x="152146" y="0"/>
                  </a:lnTo>
                  <a:lnTo>
                    <a:pt x="992378" y="0"/>
                  </a:lnTo>
                  <a:lnTo>
                    <a:pt x="1040466" y="7756"/>
                  </a:lnTo>
                  <a:lnTo>
                    <a:pt x="1082231" y="29356"/>
                  </a:lnTo>
                  <a:lnTo>
                    <a:pt x="1115167" y="62292"/>
                  </a:lnTo>
                  <a:lnTo>
                    <a:pt x="1136767" y="104057"/>
                  </a:lnTo>
                  <a:lnTo>
                    <a:pt x="1144524" y="152146"/>
                  </a:lnTo>
                  <a:lnTo>
                    <a:pt x="1144524" y="760730"/>
                  </a:lnTo>
                  <a:lnTo>
                    <a:pt x="1136767" y="808818"/>
                  </a:lnTo>
                  <a:lnTo>
                    <a:pt x="1115167" y="850583"/>
                  </a:lnTo>
                  <a:lnTo>
                    <a:pt x="1082231" y="883519"/>
                  </a:lnTo>
                  <a:lnTo>
                    <a:pt x="1040466" y="905119"/>
                  </a:lnTo>
                  <a:lnTo>
                    <a:pt x="992378" y="912876"/>
                  </a:lnTo>
                  <a:lnTo>
                    <a:pt x="152146" y="912876"/>
                  </a:lnTo>
                  <a:lnTo>
                    <a:pt x="104057" y="905119"/>
                  </a:lnTo>
                  <a:lnTo>
                    <a:pt x="62292" y="883519"/>
                  </a:lnTo>
                  <a:lnTo>
                    <a:pt x="29356" y="850583"/>
                  </a:lnTo>
                  <a:lnTo>
                    <a:pt x="7756" y="808818"/>
                  </a:lnTo>
                  <a:lnTo>
                    <a:pt x="0" y="760730"/>
                  </a:lnTo>
                  <a:lnTo>
                    <a:pt x="0" y="152146"/>
                  </a:lnTo>
                  <a:close/>
                </a:path>
              </a:pathLst>
            </a:custGeom>
            <a:ln w="1905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68167" y="2656332"/>
              <a:ext cx="1086611" cy="792480"/>
            </a:xfrm>
            <a:prstGeom prst="rect">
              <a:avLst/>
            </a:prstGeom>
          </p:spPr>
        </p:pic>
      </p:grpSp>
      <p:grpSp>
        <p:nvGrpSpPr>
          <p:cNvPr id="27" name="object 27" descr=""/>
          <p:cNvGrpSpPr/>
          <p:nvPr/>
        </p:nvGrpSpPr>
        <p:grpSpPr>
          <a:xfrm>
            <a:off x="2810255" y="4066032"/>
            <a:ext cx="1270000" cy="1038225"/>
            <a:chOff x="2810255" y="4066032"/>
            <a:chExt cx="1270000" cy="1038225"/>
          </a:xfrm>
        </p:grpSpPr>
        <p:pic>
          <p:nvPicPr>
            <p:cNvPr id="28" name="object 2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10255" y="4066032"/>
              <a:ext cx="1269479" cy="1037843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2846069" y="4101848"/>
              <a:ext cx="1144905" cy="913130"/>
            </a:xfrm>
            <a:custGeom>
              <a:avLst/>
              <a:gdLst/>
              <a:ahLst/>
              <a:cxnLst/>
              <a:rect l="l" t="t" r="r" b="b"/>
              <a:pathLst>
                <a:path w="1144904" h="913129">
                  <a:moveTo>
                    <a:pt x="992378" y="0"/>
                  </a:moveTo>
                  <a:lnTo>
                    <a:pt x="152146" y="0"/>
                  </a:lnTo>
                  <a:lnTo>
                    <a:pt x="104057" y="7756"/>
                  </a:lnTo>
                  <a:lnTo>
                    <a:pt x="62292" y="29356"/>
                  </a:lnTo>
                  <a:lnTo>
                    <a:pt x="29356" y="62292"/>
                  </a:lnTo>
                  <a:lnTo>
                    <a:pt x="7756" y="104057"/>
                  </a:lnTo>
                  <a:lnTo>
                    <a:pt x="0" y="152146"/>
                  </a:lnTo>
                  <a:lnTo>
                    <a:pt x="0" y="760730"/>
                  </a:lnTo>
                  <a:lnTo>
                    <a:pt x="7756" y="808818"/>
                  </a:lnTo>
                  <a:lnTo>
                    <a:pt x="29356" y="850583"/>
                  </a:lnTo>
                  <a:lnTo>
                    <a:pt x="62292" y="883519"/>
                  </a:lnTo>
                  <a:lnTo>
                    <a:pt x="104057" y="905119"/>
                  </a:lnTo>
                  <a:lnTo>
                    <a:pt x="152146" y="912876"/>
                  </a:lnTo>
                  <a:lnTo>
                    <a:pt x="992378" y="912876"/>
                  </a:lnTo>
                  <a:lnTo>
                    <a:pt x="1040466" y="905119"/>
                  </a:lnTo>
                  <a:lnTo>
                    <a:pt x="1082231" y="883519"/>
                  </a:lnTo>
                  <a:lnTo>
                    <a:pt x="1115167" y="850583"/>
                  </a:lnTo>
                  <a:lnTo>
                    <a:pt x="1136767" y="808818"/>
                  </a:lnTo>
                  <a:lnTo>
                    <a:pt x="1144524" y="760730"/>
                  </a:lnTo>
                  <a:lnTo>
                    <a:pt x="1144524" y="152146"/>
                  </a:lnTo>
                  <a:lnTo>
                    <a:pt x="1136767" y="104057"/>
                  </a:lnTo>
                  <a:lnTo>
                    <a:pt x="1115167" y="62292"/>
                  </a:lnTo>
                  <a:lnTo>
                    <a:pt x="1082231" y="29356"/>
                  </a:lnTo>
                  <a:lnTo>
                    <a:pt x="1040466" y="7756"/>
                  </a:lnTo>
                  <a:lnTo>
                    <a:pt x="9923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2846069" y="4101848"/>
              <a:ext cx="1144905" cy="913130"/>
            </a:xfrm>
            <a:custGeom>
              <a:avLst/>
              <a:gdLst/>
              <a:ahLst/>
              <a:cxnLst/>
              <a:rect l="l" t="t" r="r" b="b"/>
              <a:pathLst>
                <a:path w="1144904" h="913129">
                  <a:moveTo>
                    <a:pt x="0" y="152146"/>
                  </a:moveTo>
                  <a:lnTo>
                    <a:pt x="7756" y="104057"/>
                  </a:lnTo>
                  <a:lnTo>
                    <a:pt x="29356" y="62292"/>
                  </a:lnTo>
                  <a:lnTo>
                    <a:pt x="62292" y="29356"/>
                  </a:lnTo>
                  <a:lnTo>
                    <a:pt x="104057" y="7756"/>
                  </a:lnTo>
                  <a:lnTo>
                    <a:pt x="152146" y="0"/>
                  </a:lnTo>
                  <a:lnTo>
                    <a:pt x="992378" y="0"/>
                  </a:lnTo>
                  <a:lnTo>
                    <a:pt x="1040466" y="7756"/>
                  </a:lnTo>
                  <a:lnTo>
                    <a:pt x="1082231" y="29356"/>
                  </a:lnTo>
                  <a:lnTo>
                    <a:pt x="1115167" y="62292"/>
                  </a:lnTo>
                  <a:lnTo>
                    <a:pt x="1136767" y="104057"/>
                  </a:lnTo>
                  <a:lnTo>
                    <a:pt x="1144524" y="152146"/>
                  </a:lnTo>
                  <a:lnTo>
                    <a:pt x="1144524" y="760730"/>
                  </a:lnTo>
                  <a:lnTo>
                    <a:pt x="1136767" y="808818"/>
                  </a:lnTo>
                  <a:lnTo>
                    <a:pt x="1115167" y="850583"/>
                  </a:lnTo>
                  <a:lnTo>
                    <a:pt x="1082231" y="883519"/>
                  </a:lnTo>
                  <a:lnTo>
                    <a:pt x="1040466" y="905119"/>
                  </a:lnTo>
                  <a:lnTo>
                    <a:pt x="992378" y="912876"/>
                  </a:lnTo>
                  <a:lnTo>
                    <a:pt x="152146" y="912876"/>
                  </a:lnTo>
                  <a:lnTo>
                    <a:pt x="104057" y="905119"/>
                  </a:lnTo>
                  <a:lnTo>
                    <a:pt x="62292" y="883519"/>
                  </a:lnTo>
                  <a:lnTo>
                    <a:pt x="29356" y="850583"/>
                  </a:lnTo>
                  <a:lnTo>
                    <a:pt x="7756" y="808818"/>
                  </a:lnTo>
                  <a:lnTo>
                    <a:pt x="0" y="760730"/>
                  </a:lnTo>
                  <a:lnTo>
                    <a:pt x="0" y="152146"/>
                  </a:lnTo>
                  <a:close/>
                </a:path>
              </a:pathLst>
            </a:custGeom>
            <a:ln w="1905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40379" y="4158996"/>
              <a:ext cx="813815" cy="807719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02279" y="4139184"/>
              <a:ext cx="211836" cy="91439"/>
            </a:xfrm>
            <a:prstGeom prst="rect">
              <a:avLst/>
            </a:prstGeom>
          </p:spPr>
        </p:pic>
      </p:grp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Quantum</a:t>
            </a:r>
            <a:r>
              <a:rPr dirty="0" spc="-75"/>
              <a:t> </a:t>
            </a:r>
            <a:r>
              <a:rPr dirty="0" spc="-10"/>
              <a:t>Benchmarking</a:t>
            </a:r>
          </a:p>
        </p:txBody>
      </p:sp>
      <p:grpSp>
        <p:nvGrpSpPr>
          <p:cNvPr id="34" name="object 34" descr=""/>
          <p:cNvGrpSpPr/>
          <p:nvPr/>
        </p:nvGrpSpPr>
        <p:grpSpPr>
          <a:xfrm>
            <a:off x="442213" y="5664956"/>
            <a:ext cx="11309350" cy="827405"/>
            <a:chOff x="442213" y="5664956"/>
            <a:chExt cx="11309350" cy="827405"/>
          </a:xfrm>
        </p:grpSpPr>
        <p:sp>
          <p:nvSpPr>
            <p:cNvPr id="35" name="object 35" descr=""/>
            <p:cNvSpPr/>
            <p:nvPr/>
          </p:nvSpPr>
          <p:spPr>
            <a:xfrm>
              <a:off x="454913" y="5677656"/>
              <a:ext cx="11283950" cy="802005"/>
            </a:xfrm>
            <a:custGeom>
              <a:avLst/>
              <a:gdLst/>
              <a:ahLst/>
              <a:cxnLst/>
              <a:rect l="l" t="t" r="r" b="b"/>
              <a:pathLst>
                <a:path w="11283950" h="802004">
                  <a:moveTo>
                    <a:pt x="11091926" y="0"/>
                  </a:moveTo>
                  <a:lnTo>
                    <a:pt x="191770" y="0"/>
                  </a:lnTo>
                  <a:lnTo>
                    <a:pt x="147800" y="5065"/>
                  </a:lnTo>
                  <a:lnTo>
                    <a:pt x="107437" y="19493"/>
                  </a:lnTo>
                  <a:lnTo>
                    <a:pt x="71830" y="42132"/>
                  </a:lnTo>
                  <a:lnTo>
                    <a:pt x="42131" y="71832"/>
                  </a:lnTo>
                  <a:lnTo>
                    <a:pt x="19492" y="107441"/>
                  </a:lnTo>
                  <a:lnTo>
                    <a:pt x="5065" y="147808"/>
                  </a:lnTo>
                  <a:lnTo>
                    <a:pt x="0" y="191782"/>
                  </a:lnTo>
                  <a:lnTo>
                    <a:pt x="0" y="609854"/>
                  </a:lnTo>
                  <a:lnTo>
                    <a:pt x="5065" y="653827"/>
                  </a:lnTo>
                  <a:lnTo>
                    <a:pt x="19492" y="694192"/>
                  </a:lnTo>
                  <a:lnTo>
                    <a:pt x="42131" y="729799"/>
                  </a:lnTo>
                  <a:lnTo>
                    <a:pt x="71830" y="759496"/>
                  </a:lnTo>
                  <a:lnTo>
                    <a:pt x="107437" y="782133"/>
                  </a:lnTo>
                  <a:lnTo>
                    <a:pt x="147800" y="796559"/>
                  </a:lnTo>
                  <a:lnTo>
                    <a:pt x="191770" y="801624"/>
                  </a:lnTo>
                  <a:lnTo>
                    <a:pt x="11091926" y="801624"/>
                  </a:lnTo>
                  <a:lnTo>
                    <a:pt x="11135895" y="796559"/>
                  </a:lnTo>
                  <a:lnTo>
                    <a:pt x="11176258" y="782133"/>
                  </a:lnTo>
                  <a:lnTo>
                    <a:pt x="11211865" y="759496"/>
                  </a:lnTo>
                  <a:lnTo>
                    <a:pt x="11241564" y="729799"/>
                  </a:lnTo>
                  <a:lnTo>
                    <a:pt x="11264203" y="694192"/>
                  </a:lnTo>
                  <a:lnTo>
                    <a:pt x="11278630" y="653827"/>
                  </a:lnTo>
                  <a:lnTo>
                    <a:pt x="11283696" y="609854"/>
                  </a:lnTo>
                  <a:lnTo>
                    <a:pt x="11283696" y="191782"/>
                  </a:lnTo>
                  <a:lnTo>
                    <a:pt x="11278630" y="147808"/>
                  </a:lnTo>
                  <a:lnTo>
                    <a:pt x="11264203" y="107441"/>
                  </a:lnTo>
                  <a:lnTo>
                    <a:pt x="11241564" y="71832"/>
                  </a:lnTo>
                  <a:lnTo>
                    <a:pt x="11211865" y="42132"/>
                  </a:lnTo>
                  <a:lnTo>
                    <a:pt x="11176258" y="19493"/>
                  </a:lnTo>
                  <a:lnTo>
                    <a:pt x="11135895" y="5065"/>
                  </a:lnTo>
                  <a:lnTo>
                    <a:pt x="11091926" y="0"/>
                  </a:lnTo>
                  <a:close/>
                </a:path>
              </a:pathLst>
            </a:custGeom>
            <a:solidFill>
              <a:srgbClr val="E0E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454913" y="5677656"/>
              <a:ext cx="11283950" cy="802005"/>
            </a:xfrm>
            <a:custGeom>
              <a:avLst/>
              <a:gdLst/>
              <a:ahLst/>
              <a:cxnLst/>
              <a:rect l="l" t="t" r="r" b="b"/>
              <a:pathLst>
                <a:path w="11283950" h="802004">
                  <a:moveTo>
                    <a:pt x="0" y="191782"/>
                  </a:moveTo>
                  <a:lnTo>
                    <a:pt x="5065" y="147808"/>
                  </a:lnTo>
                  <a:lnTo>
                    <a:pt x="19492" y="107441"/>
                  </a:lnTo>
                  <a:lnTo>
                    <a:pt x="42131" y="71832"/>
                  </a:lnTo>
                  <a:lnTo>
                    <a:pt x="71830" y="42132"/>
                  </a:lnTo>
                  <a:lnTo>
                    <a:pt x="107437" y="19493"/>
                  </a:lnTo>
                  <a:lnTo>
                    <a:pt x="147800" y="5065"/>
                  </a:lnTo>
                  <a:lnTo>
                    <a:pt x="191770" y="0"/>
                  </a:lnTo>
                  <a:lnTo>
                    <a:pt x="11091926" y="0"/>
                  </a:lnTo>
                  <a:lnTo>
                    <a:pt x="11135895" y="5065"/>
                  </a:lnTo>
                  <a:lnTo>
                    <a:pt x="11176258" y="19493"/>
                  </a:lnTo>
                  <a:lnTo>
                    <a:pt x="11211865" y="42132"/>
                  </a:lnTo>
                  <a:lnTo>
                    <a:pt x="11241564" y="71832"/>
                  </a:lnTo>
                  <a:lnTo>
                    <a:pt x="11264203" y="107441"/>
                  </a:lnTo>
                  <a:lnTo>
                    <a:pt x="11278630" y="147808"/>
                  </a:lnTo>
                  <a:lnTo>
                    <a:pt x="11283696" y="191782"/>
                  </a:lnTo>
                  <a:lnTo>
                    <a:pt x="11283696" y="609854"/>
                  </a:lnTo>
                  <a:lnTo>
                    <a:pt x="11278630" y="653827"/>
                  </a:lnTo>
                  <a:lnTo>
                    <a:pt x="11264203" y="694192"/>
                  </a:lnTo>
                  <a:lnTo>
                    <a:pt x="11241564" y="729799"/>
                  </a:lnTo>
                  <a:lnTo>
                    <a:pt x="11211865" y="759496"/>
                  </a:lnTo>
                  <a:lnTo>
                    <a:pt x="11176258" y="782133"/>
                  </a:lnTo>
                  <a:lnTo>
                    <a:pt x="11135895" y="796559"/>
                  </a:lnTo>
                  <a:lnTo>
                    <a:pt x="11091926" y="801624"/>
                  </a:lnTo>
                  <a:lnTo>
                    <a:pt x="191770" y="801624"/>
                  </a:lnTo>
                  <a:lnTo>
                    <a:pt x="147800" y="796559"/>
                  </a:lnTo>
                  <a:lnTo>
                    <a:pt x="107437" y="782133"/>
                  </a:lnTo>
                  <a:lnTo>
                    <a:pt x="71830" y="759496"/>
                  </a:lnTo>
                  <a:lnTo>
                    <a:pt x="42131" y="729799"/>
                  </a:lnTo>
                  <a:lnTo>
                    <a:pt x="19492" y="694192"/>
                  </a:lnTo>
                  <a:lnTo>
                    <a:pt x="5065" y="653827"/>
                  </a:lnTo>
                  <a:lnTo>
                    <a:pt x="0" y="609854"/>
                  </a:lnTo>
                  <a:lnTo>
                    <a:pt x="0" y="19178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 descr=""/>
          <p:cNvSpPr txBox="1"/>
          <p:nvPr/>
        </p:nvSpPr>
        <p:spPr>
          <a:xfrm>
            <a:off x="1278636" y="5714484"/>
            <a:ext cx="9635490" cy="69405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2174875" marR="5080" indent="-2162810">
              <a:lnSpc>
                <a:spcPts val="2630"/>
              </a:lnSpc>
              <a:spcBef>
                <a:spcPts val="190"/>
              </a:spcBef>
            </a:pPr>
            <a:r>
              <a:rPr dirty="0" sz="2200">
                <a:latin typeface="Calibri"/>
                <a:cs typeface="Calibri"/>
              </a:rPr>
              <a:t>Preliminary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conclusion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Wingdings"/>
                <a:cs typeface="Wingdings"/>
              </a:rPr>
              <a:t></a:t>
            </a:r>
            <a:r>
              <a:rPr dirty="0" sz="2200" spc="-100">
                <a:latin typeface="Times New Roman"/>
                <a:cs typeface="Times New Roman"/>
              </a:rPr>
              <a:t> </a:t>
            </a:r>
            <a:r>
              <a:rPr dirty="0" sz="2200" spc="-25">
                <a:latin typeface="Calibri"/>
                <a:cs typeface="Calibri"/>
              </a:rPr>
              <a:t>Large-</a:t>
            </a:r>
            <a:r>
              <a:rPr dirty="0" sz="2200">
                <a:latin typeface="Calibri"/>
                <a:cs typeface="Calibri"/>
              </a:rPr>
              <a:t>scale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quantum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computers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will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likely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enable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solutions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high-</a:t>
            </a:r>
            <a:r>
              <a:rPr dirty="0" sz="2200">
                <a:latin typeface="Calibri"/>
                <a:cs typeface="Calibri"/>
              </a:rPr>
              <a:t>value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scientific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industrial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problems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822435" y="1039380"/>
            <a:ext cx="2971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>
                <a:solidFill>
                  <a:srgbClr val="A6A6A6"/>
                </a:solidFill>
                <a:latin typeface="Wingdings"/>
                <a:cs typeface="Wingdings"/>
              </a:rPr>
              <a:t>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2547603" y="1039380"/>
            <a:ext cx="2971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>
                <a:solidFill>
                  <a:srgbClr val="A6A6A6"/>
                </a:solidFill>
                <a:latin typeface="Wingdings"/>
                <a:cs typeface="Wingdings"/>
              </a:rPr>
              <a:t>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811462" y="2542959"/>
            <a:ext cx="2971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>
                <a:solidFill>
                  <a:srgbClr val="A6A6A6"/>
                </a:solidFill>
                <a:latin typeface="Wingdings"/>
                <a:cs typeface="Wingdings"/>
              </a:rPr>
              <a:t>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2547603" y="2542959"/>
            <a:ext cx="2971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>
                <a:solidFill>
                  <a:srgbClr val="A6A6A6"/>
                </a:solidFill>
                <a:latin typeface="Wingdings"/>
                <a:cs typeface="Wingdings"/>
              </a:rPr>
              <a:t>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822435" y="4065739"/>
            <a:ext cx="2971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>
                <a:solidFill>
                  <a:srgbClr val="A6A6A6"/>
                </a:solidFill>
                <a:latin typeface="Wingdings"/>
                <a:cs typeface="Wingdings"/>
              </a:rPr>
              <a:t>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2552480" y="4065739"/>
            <a:ext cx="2971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>
                <a:solidFill>
                  <a:srgbClr val="A6A6A6"/>
                </a:solidFill>
                <a:latin typeface="Wingdings"/>
                <a:cs typeface="Wingdings"/>
              </a:rPr>
              <a:t></a:t>
            </a:r>
            <a:endParaRPr sz="2400">
              <a:latin typeface="Wingdings"/>
              <a:cs typeface="Wingdings"/>
            </a:endParaRPr>
          </a:p>
        </p:txBody>
      </p:sp>
      <p:pic>
        <p:nvPicPr>
          <p:cNvPr id="44" name="object 44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283708" y="1280160"/>
            <a:ext cx="5961887" cy="4126991"/>
          </a:xfrm>
          <a:prstGeom prst="rect">
            <a:avLst/>
          </a:prstGeom>
        </p:spPr>
      </p:pic>
      <p:sp>
        <p:nvSpPr>
          <p:cNvPr id="45" name="object 45" descr=""/>
          <p:cNvSpPr txBox="1"/>
          <p:nvPr/>
        </p:nvSpPr>
        <p:spPr>
          <a:xfrm>
            <a:off x="6921087" y="1155340"/>
            <a:ext cx="29851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Application</a:t>
            </a:r>
            <a:r>
              <a:rPr dirty="0" sz="1800" spc="-9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Resource</a:t>
            </a:r>
            <a:r>
              <a:rPr dirty="0" sz="1800" spc="-9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Estimates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6" name="object 46" descr=""/>
          <p:cNvGrpSpPr/>
          <p:nvPr/>
        </p:nvGrpSpPr>
        <p:grpSpPr>
          <a:xfrm>
            <a:off x="6192012" y="2164079"/>
            <a:ext cx="1457325" cy="1123315"/>
            <a:chOff x="6192012" y="2164079"/>
            <a:chExt cx="1457325" cy="1123315"/>
          </a:xfrm>
        </p:grpSpPr>
        <p:pic>
          <p:nvPicPr>
            <p:cNvPr id="47" name="object 4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92012" y="2164079"/>
              <a:ext cx="1456943" cy="1123187"/>
            </a:xfrm>
            <a:prstGeom prst="rect">
              <a:avLst/>
            </a:prstGeom>
          </p:spPr>
        </p:pic>
        <p:sp>
          <p:nvSpPr>
            <p:cNvPr id="48" name="object 48" descr=""/>
            <p:cNvSpPr/>
            <p:nvPr/>
          </p:nvSpPr>
          <p:spPr>
            <a:xfrm>
              <a:off x="6224015" y="2377439"/>
              <a:ext cx="1338580" cy="822960"/>
            </a:xfrm>
            <a:custGeom>
              <a:avLst/>
              <a:gdLst/>
              <a:ahLst/>
              <a:cxnLst/>
              <a:rect l="l" t="t" r="r" b="b"/>
              <a:pathLst>
                <a:path w="1338579" h="822960">
                  <a:moveTo>
                    <a:pt x="0" y="822960"/>
                  </a:moveTo>
                  <a:lnTo>
                    <a:pt x="1338071" y="822960"/>
                  </a:lnTo>
                  <a:lnTo>
                    <a:pt x="1338071" y="0"/>
                  </a:lnTo>
                  <a:lnTo>
                    <a:pt x="0" y="0"/>
                  </a:lnTo>
                  <a:lnTo>
                    <a:pt x="0" y="8229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6224015" y="2196083"/>
              <a:ext cx="1346200" cy="1004569"/>
            </a:xfrm>
            <a:custGeom>
              <a:avLst/>
              <a:gdLst/>
              <a:ahLst/>
              <a:cxnLst/>
              <a:rect l="l" t="t" r="r" b="b"/>
              <a:pathLst>
                <a:path w="1346200" h="1004569">
                  <a:moveTo>
                    <a:pt x="0" y="0"/>
                  </a:moveTo>
                  <a:lnTo>
                    <a:pt x="1338071" y="0"/>
                  </a:lnTo>
                  <a:lnTo>
                    <a:pt x="1338071" y="1004315"/>
                  </a:lnTo>
                  <a:lnTo>
                    <a:pt x="0" y="1004315"/>
                  </a:lnTo>
                  <a:lnTo>
                    <a:pt x="0" y="0"/>
                  </a:lnTo>
                  <a:close/>
                </a:path>
                <a:path w="1346200" h="1004569">
                  <a:moveTo>
                    <a:pt x="7620" y="0"/>
                  </a:moveTo>
                  <a:lnTo>
                    <a:pt x="1345691" y="0"/>
                  </a:lnTo>
                  <a:lnTo>
                    <a:pt x="1345691" y="181355"/>
                  </a:lnTo>
                  <a:lnTo>
                    <a:pt x="7620" y="181355"/>
                  </a:lnTo>
                  <a:lnTo>
                    <a:pt x="7620" y="0"/>
                  </a:lnTo>
                  <a:close/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 descr=""/>
          <p:cNvSpPr txBox="1"/>
          <p:nvPr/>
        </p:nvSpPr>
        <p:spPr>
          <a:xfrm>
            <a:off x="6231635" y="2196083"/>
            <a:ext cx="1338580" cy="18161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0" rIns="0" bIns="0" rtlCol="0" vert="horz">
            <a:spAutoFit/>
          </a:bodyPr>
          <a:lstStyle/>
          <a:p>
            <a:pPr marL="229235">
              <a:lnSpc>
                <a:spcPts val="1170"/>
              </a:lnSpc>
            </a:pPr>
            <a:r>
              <a:rPr dirty="0" sz="1000" b="1">
                <a:latin typeface="Calibri"/>
                <a:cs typeface="Calibri"/>
              </a:rPr>
              <a:t>Computer</a:t>
            </a:r>
            <a:r>
              <a:rPr dirty="0" sz="1000" spc="-4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Utility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51" name="object 51" descr=""/>
          <p:cNvGrpSpPr/>
          <p:nvPr/>
        </p:nvGrpSpPr>
        <p:grpSpPr>
          <a:xfrm>
            <a:off x="6325806" y="2439923"/>
            <a:ext cx="122555" cy="706755"/>
            <a:chOff x="6325806" y="2439923"/>
            <a:chExt cx="122555" cy="706755"/>
          </a:xfrm>
        </p:grpSpPr>
        <p:sp>
          <p:nvSpPr>
            <p:cNvPr id="52" name="object 52" descr=""/>
            <p:cNvSpPr/>
            <p:nvPr/>
          </p:nvSpPr>
          <p:spPr>
            <a:xfrm>
              <a:off x="6329172" y="2439923"/>
              <a:ext cx="117475" cy="99060"/>
            </a:xfrm>
            <a:custGeom>
              <a:avLst/>
              <a:gdLst/>
              <a:ahLst/>
              <a:cxnLst/>
              <a:rect l="l" t="t" r="r" b="b"/>
              <a:pathLst>
                <a:path w="117475" h="99060">
                  <a:moveTo>
                    <a:pt x="58674" y="0"/>
                  </a:moveTo>
                  <a:lnTo>
                    <a:pt x="0" y="99060"/>
                  </a:lnTo>
                  <a:lnTo>
                    <a:pt x="117348" y="99060"/>
                  </a:lnTo>
                  <a:lnTo>
                    <a:pt x="58674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38316" y="2590799"/>
              <a:ext cx="99060" cy="99059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6332220" y="2743199"/>
              <a:ext cx="109855" cy="109855"/>
            </a:xfrm>
            <a:custGeom>
              <a:avLst/>
              <a:gdLst/>
              <a:ahLst/>
              <a:cxnLst/>
              <a:rect l="l" t="t" r="r" b="b"/>
              <a:pathLst>
                <a:path w="109854" h="109855">
                  <a:moveTo>
                    <a:pt x="54864" y="0"/>
                  </a:moveTo>
                  <a:lnTo>
                    <a:pt x="0" y="54863"/>
                  </a:lnTo>
                  <a:lnTo>
                    <a:pt x="54864" y="109727"/>
                  </a:lnTo>
                  <a:lnTo>
                    <a:pt x="109728" y="54863"/>
                  </a:lnTo>
                  <a:lnTo>
                    <a:pt x="548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6333744" y="2904743"/>
              <a:ext cx="106680" cy="90170"/>
            </a:xfrm>
            <a:custGeom>
              <a:avLst/>
              <a:gdLst/>
              <a:ahLst/>
              <a:cxnLst/>
              <a:rect l="l" t="t" r="r" b="b"/>
              <a:pathLst>
                <a:path w="106679" h="90169">
                  <a:moveTo>
                    <a:pt x="0" y="89915"/>
                  </a:moveTo>
                  <a:lnTo>
                    <a:pt x="53340" y="0"/>
                  </a:lnTo>
                  <a:lnTo>
                    <a:pt x="106680" y="89915"/>
                  </a:lnTo>
                  <a:lnTo>
                    <a:pt x="0" y="89915"/>
                  </a:lnTo>
                  <a:close/>
                </a:path>
              </a:pathLst>
            </a:custGeom>
            <a:ln w="1587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34125" y="3037712"/>
              <a:ext cx="108965" cy="108966"/>
            </a:xfrm>
            <a:prstGeom prst="rect">
              <a:avLst/>
            </a:prstGeom>
          </p:spPr>
        </p:pic>
      </p:grpSp>
      <p:sp>
        <p:nvSpPr>
          <p:cNvPr id="57" name="object 57" descr=""/>
          <p:cNvSpPr txBox="1"/>
          <p:nvPr/>
        </p:nvSpPr>
        <p:spPr>
          <a:xfrm>
            <a:off x="6224015" y="2377439"/>
            <a:ext cx="1338580" cy="822960"/>
          </a:xfrm>
          <a:prstGeom prst="rect">
            <a:avLst/>
          </a:prstGeom>
          <a:ln w="12700">
            <a:solidFill>
              <a:srgbClr val="BEBEBE"/>
            </a:solidFill>
          </a:ln>
        </p:spPr>
        <p:txBody>
          <a:bodyPr wrap="square" lIns="0" tIns="25400" rIns="0" bIns="0" rtlCol="0" vert="horz">
            <a:spAutoFit/>
          </a:bodyPr>
          <a:lstStyle/>
          <a:p>
            <a:pPr algn="just" marL="291465" marR="585470">
              <a:lnSpc>
                <a:spcPct val="109500"/>
              </a:lnSpc>
              <a:spcBef>
                <a:spcPts val="200"/>
              </a:spcBef>
            </a:pPr>
            <a:r>
              <a:rPr dirty="0" sz="900" spc="-10" b="1">
                <a:latin typeface="Calibri"/>
                <a:cs typeface="Calibri"/>
              </a:rPr>
              <a:t>Scientific</a:t>
            </a:r>
            <a:r>
              <a:rPr dirty="0" sz="900" spc="500" b="1">
                <a:latin typeface="Calibri"/>
                <a:cs typeface="Calibri"/>
              </a:rPr>
              <a:t> </a:t>
            </a:r>
            <a:r>
              <a:rPr dirty="0" sz="900" spc="-10" b="1">
                <a:latin typeface="Calibri"/>
                <a:cs typeface="Calibri"/>
              </a:rPr>
              <a:t>Industrial</a:t>
            </a:r>
            <a:r>
              <a:rPr dirty="0" sz="900" spc="500" b="1">
                <a:latin typeface="Calibri"/>
                <a:cs typeface="Calibri"/>
              </a:rPr>
              <a:t> </a:t>
            </a:r>
            <a:r>
              <a:rPr dirty="0" sz="900" spc="-20" b="1">
                <a:latin typeface="Calibri"/>
                <a:cs typeface="Calibri"/>
              </a:rPr>
              <a:t>RSA-2048</a:t>
            </a:r>
            <a:endParaRPr sz="900">
              <a:latin typeface="Calibri"/>
              <a:cs typeface="Calibri"/>
            </a:endParaRPr>
          </a:p>
          <a:p>
            <a:pPr marL="291465" marR="64135">
              <a:lnSpc>
                <a:spcPts val="1190"/>
              </a:lnSpc>
              <a:spcBef>
                <a:spcPts val="45"/>
              </a:spcBef>
            </a:pPr>
            <a:r>
              <a:rPr dirty="0" sz="900" spc="-10" b="1">
                <a:latin typeface="Calibri"/>
                <a:cs typeface="Calibri"/>
              </a:rPr>
              <a:t>Scientific</a:t>
            </a:r>
            <a:r>
              <a:rPr dirty="0" sz="900" spc="45" b="1">
                <a:latin typeface="Calibri"/>
                <a:cs typeface="Calibri"/>
              </a:rPr>
              <a:t> </a:t>
            </a:r>
            <a:r>
              <a:rPr dirty="0" sz="900" spc="-10" b="1">
                <a:latin typeface="Calibri"/>
                <a:cs typeface="Calibri"/>
              </a:rPr>
              <a:t>Optimized</a:t>
            </a:r>
            <a:r>
              <a:rPr dirty="0" sz="900" spc="500" b="1">
                <a:latin typeface="Calibri"/>
                <a:cs typeface="Calibri"/>
              </a:rPr>
              <a:t> </a:t>
            </a:r>
            <a:r>
              <a:rPr dirty="0" sz="900" b="1">
                <a:latin typeface="Calibri"/>
                <a:cs typeface="Calibri"/>
              </a:rPr>
              <a:t>Industrial</a:t>
            </a:r>
            <a:r>
              <a:rPr dirty="0" sz="900" spc="-35" b="1">
                <a:latin typeface="Calibri"/>
                <a:cs typeface="Calibri"/>
              </a:rPr>
              <a:t> </a:t>
            </a:r>
            <a:r>
              <a:rPr dirty="0" sz="900" spc="-10" b="1">
                <a:latin typeface="Calibri"/>
                <a:cs typeface="Calibri"/>
              </a:rPr>
              <a:t>Optimized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7797425" y="1535823"/>
            <a:ext cx="2838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7E7E7E"/>
                </a:solidFill>
                <a:latin typeface="Calibri"/>
                <a:cs typeface="Calibri"/>
              </a:rPr>
              <a:t>10</a:t>
            </a:r>
            <a:r>
              <a:rPr dirty="0" baseline="24305" sz="1200" spc="-37" b="1">
                <a:solidFill>
                  <a:srgbClr val="7E7E7E"/>
                </a:solidFill>
                <a:latin typeface="Calibri"/>
                <a:cs typeface="Calibri"/>
              </a:rPr>
              <a:t>5</a:t>
            </a:r>
            <a:endParaRPr baseline="24305" sz="1200">
              <a:latin typeface="Calibri"/>
              <a:cs typeface="Calibri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6246621" y="1508831"/>
            <a:ext cx="12153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143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7E7E7E"/>
                </a:solidFill>
                <a:latin typeface="Calibri"/>
                <a:cs typeface="Calibri"/>
              </a:rPr>
              <a:t>Physical</a:t>
            </a:r>
            <a:r>
              <a:rPr dirty="0" sz="1200" spc="1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7E7E7E"/>
                </a:solidFill>
                <a:latin typeface="Calibri"/>
                <a:cs typeface="Calibri"/>
              </a:rPr>
              <a:t>Qubits </a:t>
            </a:r>
            <a:r>
              <a:rPr dirty="0" sz="1200" b="1">
                <a:solidFill>
                  <a:srgbClr val="7E7E7E"/>
                </a:solidFill>
                <a:latin typeface="Calibri"/>
                <a:cs typeface="Calibri"/>
              </a:rPr>
              <a:t>with</a:t>
            </a:r>
            <a:r>
              <a:rPr dirty="0" sz="1200" spc="-3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7E7E7E"/>
                </a:solidFill>
                <a:latin typeface="Calibri"/>
                <a:cs typeface="Calibri"/>
              </a:rPr>
              <a:t>99.9%</a:t>
            </a:r>
            <a:r>
              <a:rPr dirty="0" sz="1200" spc="-2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7E7E7E"/>
                </a:solidFill>
                <a:latin typeface="Calibri"/>
                <a:cs typeface="Calibri"/>
              </a:rPr>
              <a:t>fidelity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7635033" y="2932592"/>
            <a:ext cx="805180" cy="8959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5720">
              <a:lnSpc>
                <a:spcPct val="100000"/>
              </a:lnSpc>
              <a:spcBef>
                <a:spcPts val="105"/>
              </a:spcBef>
            </a:pPr>
            <a:r>
              <a:rPr dirty="0" baseline="-41666" sz="2100">
                <a:solidFill>
                  <a:srgbClr val="A6A6A6"/>
                </a:solidFill>
                <a:latin typeface="Wingdings"/>
                <a:cs typeface="Wingdings"/>
              </a:rPr>
              <a:t></a:t>
            </a:r>
            <a:r>
              <a:rPr dirty="0" baseline="-41666" sz="2100" spc="247">
                <a:solidFill>
                  <a:srgbClr val="A6A6A6"/>
                </a:solidFill>
                <a:latin typeface="Times New Roman"/>
                <a:cs typeface="Times New Roman"/>
              </a:rPr>
              <a:t> </a:t>
            </a:r>
            <a:r>
              <a:rPr dirty="0" baseline="-13888" sz="2100" spc="-202">
                <a:solidFill>
                  <a:srgbClr val="A6A6A6"/>
                </a:solidFill>
                <a:latin typeface="Wingdings"/>
                <a:cs typeface="Wingdings"/>
              </a:rPr>
              <a:t></a:t>
            </a:r>
            <a:r>
              <a:rPr dirty="0" sz="1400" spc="-135">
                <a:solidFill>
                  <a:srgbClr val="A6A6A6"/>
                </a:solidFill>
                <a:latin typeface="Wingdings"/>
                <a:cs typeface="Wingdings"/>
              </a:rPr>
              <a:t></a:t>
            </a:r>
            <a:r>
              <a:rPr dirty="0" sz="1400" spc="65">
                <a:solidFill>
                  <a:srgbClr val="A6A6A6"/>
                </a:solidFill>
                <a:latin typeface="Times New Roman"/>
                <a:cs typeface="Times New Roman"/>
              </a:rPr>
              <a:t> </a:t>
            </a:r>
            <a:r>
              <a:rPr dirty="0" baseline="-21825" sz="2100" spc="-75">
                <a:solidFill>
                  <a:srgbClr val="A6A6A6"/>
                </a:solidFill>
                <a:latin typeface="Wingdings"/>
                <a:cs typeface="Wingdings"/>
              </a:rPr>
              <a:t></a:t>
            </a:r>
            <a:endParaRPr baseline="-21825" sz="2100">
              <a:latin typeface="Wingdings"/>
              <a:cs typeface="Wingdings"/>
            </a:endParaRPr>
          </a:p>
          <a:p>
            <a:pPr marL="38100">
              <a:lnSpc>
                <a:spcPct val="100000"/>
              </a:lnSpc>
              <a:spcBef>
                <a:spcPts val="1125"/>
              </a:spcBef>
            </a:pPr>
            <a:r>
              <a:rPr dirty="0" sz="1400" spc="-50">
                <a:solidFill>
                  <a:srgbClr val="A6A6A6"/>
                </a:solidFill>
                <a:latin typeface="Wingdings"/>
                <a:cs typeface="Wingdings"/>
              </a:rPr>
              <a:t></a:t>
            </a:r>
            <a:endParaRPr sz="1400">
              <a:latin typeface="Wingdings"/>
              <a:cs typeface="Wingdings"/>
            </a:endParaRPr>
          </a:p>
          <a:p>
            <a:pPr marL="261620">
              <a:lnSpc>
                <a:spcPct val="100000"/>
              </a:lnSpc>
              <a:spcBef>
                <a:spcPts val="680"/>
              </a:spcBef>
            </a:pPr>
            <a:r>
              <a:rPr dirty="0" sz="1400" spc="-50">
                <a:solidFill>
                  <a:srgbClr val="A6A6A6"/>
                </a:solidFill>
                <a:latin typeface="Wingdings"/>
                <a:cs typeface="Wingdings"/>
              </a:rPr>
              <a:t>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8567406" y="2623762"/>
            <a:ext cx="448309" cy="608965"/>
          </a:xfrm>
          <a:prstGeom prst="rect">
            <a:avLst/>
          </a:prstGeom>
        </p:spPr>
        <p:txBody>
          <a:bodyPr wrap="square" lIns="0" tIns="908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715"/>
              </a:spcBef>
            </a:pPr>
            <a:r>
              <a:rPr dirty="0" sz="1400">
                <a:solidFill>
                  <a:srgbClr val="A6A6A6"/>
                </a:solidFill>
                <a:latin typeface="Wingdings"/>
                <a:cs typeface="Wingdings"/>
              </a:rPr>
              <a:t></a:t>
            </a:r>
            <a:r>
              <a:rPr dirty="0" sz="1400" spc="70">
                <a:solidFill>
                  <a:srgbClr val="A6A6A6"/>
                </a:solidFill>
                <a:latin typeface="Times New Roman"/>
                <a:cs typeface="Times New Roman"/>
              </a:rPr>
              <a:t> </a:t>
            </a:r>
            <a:r>
              <a:rPr dirty="0" baseline="-11904" sz="2100" spc="-75">
                <a:solidFill>
                  <a:srgbClr val="A6A6A6"/>
                </a:solidFill>
                <a:latin typeface="Wingdings"/>
                <a:cs typeface="Wingdings"/>
              </a:rPr>
              <a:t></a:t>
            </a:r>
            <a:endParaRPr baseline="-11904" sz="2100">
              <a:latin typeface="Wingdings"/>
              <a:cs typeface="Wingdings"/>
            </a:endParaRPr>
          </a:p>
          <a:p>
            <a:pPr marL="66675">
              <a:lnSpc>
                <a:spcPct val="100000"/>
              </a:lnSpc>
              <a:spcBef>
                <a:spcPts val="615"/>
              </a:spcBef>
            </a:pPr>
            <a:r>
              <a:rPr dirty="0" sz="1400" spc="-50">
                <a:solidFill>
                  <a:srgbClr val="A6A6A6"/>
                </a:solidFill>
                <a:latin typeface="Wingdings"/>
                <a:cs typeface="Wingdings"/>
              </a:rPr>
              <a:t>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9185324" y="2710599"/>
            <a:ext cx="18478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0">
                <a:solidFill>
                  <a:srgbClr val="A6A6A6"/>
                </a:solidFill>
                <a:latin typeface="Wingdings"/>
                <a:cs typeface="Wingdings"/>
              </a:rPr>
              <a:t>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9373974" y="2503405"/>
            <a:ext cx="18478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0">
                <a:solidFill>
                  <a:srgbClr val="A6A6A6"/>
                </a:solidFill>
                <a:latin typeface="Wingdings"/>
                <a:cs typeface="Wingdings"/>
              </a:rPr>
              <a:t>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8835127" y="2285156"/>
            <a:ext cx="18478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0">
                <a:solidFill>
                  <a:srgbClr val="A6A6A6"/>
                </a:solidFill>
                <a:latin typeface="Wingdings"/>
                <a:cs typeface="Wingdings"/>
              </a:rPr>
              <a:t>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9547922" y="2031245"/>
            <a:ext cx="586105" cy="6280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baseline="-49603" sz="2100">
                <a:solidFill>
                  <a:srgbClr val="A6A6A6"/>
                </a:solidFill>
                <a:latin typeface="Wingdings"/>
                <a:cs typeface="Wingdings"/>
              </a:rPr>
              <a:t></a:t>
            </a:r>
            <a:r>
              <a:rPr dirty="0" baseline="-49603" sz="2100" spc="262">
                <a:solidFill>
                  <a:srgbClr val="A6A6A6"/>
                </a:solidFill>
                <a:latin typeface="Times New Roman"/>
                <a:cs typeface="Times New Roman"/>
              </a:rPr>
              <a:t> </a:t>
            </a:r>
            <a:r>
              <a:rPr dirty="0" baseline="-19841" sz="2100" spc="-37">
                <a:solidFill>
                  <a:srgbClr val="A6A6A6"/>
                </a:solidFill>
                <a:latin typeface="Wingdings"/>
                <a:cs typeface="Wingdings"/>
              </a:rPr>
              <a:t></a:t>
            </a:r>
            <a:r>
              <a:rPr dirty="0" sz="1400" spc="-25">
                <a:solidFill>
                  <a:srgbClr val="A6A6A6"/>
                </a:solidFill>
                <a:latin typeface="Wingdings"/>
                <a:cs typeface="Wingdings"/>
              </a:rPr>
              <a:t></a:t>
            </a:r>
            <a:endParaRPr sz="1400">
              <a:latin typeface="Wingdings"/>
              <a:cs typeface="Wingdings"/>
            </a:endParaRPr>
          </a:p>
          <a:p>
            <a:pPr algn="ctr">
              <a:lnSpc>
                <a:spcPct val="100000"/>
              </a:lnSpc>
              <a:spcBef>
                <a:spcPts val="1375"/>
              </a:spcBef>
            </a:pPr>
            <a:r>
              <a:rPr dirty="0" sz="1400" spc="-50">
                <a:solidFill>
                  <a:srgbClr val="A6A6A6"/>
                </a:solidFill>
                <a:latin typeface="Wingdings"/>
                <a:cs typeface="Wingdings"/>
              </a:rPr>
              <a:t>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8777759" y="1501561"/>
            <a:ext cx="1243965" cy="497205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370"/>
              </a:spcBef>
              <a:tabLst>
                <a:tab pos="985519" algn="l"/>
              </a:tabLst>
            </a:pPr>
            <a:r>
              <a:rPr dirty="0" sz="1200" spc="-25" b="1">
                <a:solidFill>
                  <a:srgbClr val="7E7E7E"/>
                </a:solidFill>
                <a:latin typeface="Calibri"/>
                <a:cs typeface="Calibri"/>
              </a:rPr>
              <a:t>10</a:t>
            </a:r>
            <a:r>
              <a:rPr dirty="0" baseline="24305" sz="1200" spc="-37" b="1">
                <a:solidFill>
                  <a:srgbClr val="7E7E7E"/>
                </a:solidFill>
                <a:latin typeface="Calibri"/>
                <a:cs typeface="Calibri"/>
              </a:rPr>
              <a:t>6</a:t>
            </a:r>
            <a:r>
              <a:rPr dirty="0" baseline="24305" sz="1200" b="1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dirty="0" sz="1200" spc="-25" b="1">
                <a:solidFill>
                  <a:srgbClr val="7E7E7E"/>
                </a:solidFill>
                <a:latin typeface="Calibri"/>
                <a:cs typeface="Calibri"/>
              </a:rPr>
              <a:t>10</a:t>
            </a:r>
            <a:r>
              <a:rPr dirty="0" baseline="24305" sz="1200" spc="-37" b="1">
                <a:solidFill>
                  <a:srgbClr val="7E7E7E"/>
                </a:solidFill>
                <a:latin typeface="Calibri"/>
                <a:cs typeface="Calibri"/>
              </a:rPr>
              <a:t>7</a:t>
            </a:r>
            <a:endParaRPr baseline="24305" sz="1200">
              <a:latin typeface="Calibri"/>
              <a:cs typeface="Calibri"/>
            </a:endParaRPr>
          </a:p>
          <a:p>
            <a:pPr marL="57150">
              <a:lnSpc>
                <a:spcPct val="100000"/>
              </a:lnSpc>
              <a:spcBef>
                <a:spcPts val="320"/>
              </a:spcBef>
            </a:pPr>
            <a:r>
              <a:rPr dirty="0" sz="1400" spc="-50">
                <a:solidFill>
                  <a:srgbClr val="A6A6A6"/>
                </a:solidFill>
                <a:latin typeface="Wingdings"/>
                <a:cs typeface="Wingdings"/>
              </a:rPr>
              <a:t>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6791896" y="5286971"/>
            <a:ext cx="34950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Calibri"/>
                <a:cs typeface="Calibri"/>
              </a:rPr>
              <a:t>System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Size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(Number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of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Computational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Qubits)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68" name="object 68" descr=""/>
          <p:cNvGrpSpPr/>
          <p:nvPr/>
        </p:nvGrpSpPr>
        <p:grpSpPr>
          <a:xfrm>
            <a:off x="8574023" y="4163568"/>
            <a:ext cx="1447800" cy="836930"/>
            <a:chOff x="8574023" y="4163568"/>
            <a:chExt cx="1447800" cy="836930"/>
          </a:xfrm>
        </p:grpSpPr>
        <p:pic>
          <p:nvPicPr>
            <p:cNvPr id="69" name="object 6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574023" y="4163568"/>
              <a:ext cx="1447799" cy="836675"/>
            </a:xfrm>
            <a:prstGeom prst="rect">
              <a:avLst/>
            </a:prstGeom>
          </p:spPr>
        </p:pic>
        <p:sp>
          <p:nvSpPr>
            <p:cNvPr id="70" name="object 70" descr=""/>
            <p:cNvSpPr/>
            <p:nvPr/>
          </p:nvSpPr>
          <p:spPr>
            <a:xfrm>
              <a:off x="8606027" y="4346448"/>
              <a:ext cx="1329055" cy="567055"/>
            </a:xfrm>
            <a:custGeom>
              <a:avLst/>
              <a:gdLst/>
              <a:ahLst/>
              <a:cxnLst/>
              <a:rect l="l" t="t" r="r" b="b"/>
              <a:pathLst>
                <a:path w="1329054" h="567054">
                  <a:moveTo>
                    <a:pt x="0" y="566928"/>
                  </a:moveTo>
                  <a:lnTo>
                    <a:pt x="1328927" y="566928"/>
                  </a:lnTo>
                  <a:lnTo>
                    <a:pt x="1328927" y="0"/>
                  </a:lnTo>
                  <a:lnTo>
                    <a:pt x="0" y="0"/>
                  </a:lnTo>
                  <a:lnTo>
                    <a:pt x="0" y="5669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8606027" y="4195572"/>
              <a:ext cx="1329055" cy="718185"/>
            </a:xfrm>
            <a:custGeom>
              <a:avLst/>
              <a:gdLst/>
              <a:ahLst/>
              <a:cxnLst/>
              <a:rect l="l" t="t" r="r" b="b"/>
              <a:pathLst>
                <a:path w="1329054" h="718185">
                  <a:moveTo>
                    <a:pt x="0" y="0"/>
                  </a:moveTo>
                  <a:lnTo>
                    <a:pt x="1328927" y="0"/>
                  </a:lnTo>
                  <a:lnTo>
                    <a:pt x="1328927" y="717804"/>
                  </a:lnTo>
                  <a:lnTo>
                    <a:pt x="0" y="717804"/>
                  </a:lnTo>
                  <a:lnTo>
                    <a:pt x="0" y="0"/>
                  </a:lnTo>
                  <a:close/>
                </a:path>
                <a:path w="1329054" h="718185">
                  <a:moveTo>
                    <a:pt x="6096" y="0"/>
                  </a:moveTo>
                  <a:lnTo>
                    <a:pt x="1328927" y="0"/>
                  </a:lnTo>
                  <a:lnTo>
                    <a:pt x="1328927" y="150875"/>
                  </a:lnTo>
                  <a:lnTo>
                    <a:pt x="6096" y="150875"/>
                  </a:lnTo>
                  <a:lnTo>
                    <a:pt x="6096" y="0"/>
                  </a:lnTo>
                  <a:close/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2" name="object 72" descr=""/>
          <p:cNvSpPr txBox="1"/>
          <p:nvPr/>
        </p:nvSpPr>
        <p:spPr>
          <a:xfrm>
            <a:off x="8612123" y="4195571"/>
            <a:ext cx="1323340" cy="15113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0" rIns="0" bIns="0" rtlCol="0" vert="horz">
            <a:spAutoFit/>
          </a:bodyPr>
          <a:lstStyle/>
          <a:p>
            <a:pPr marL="296545">
              <a:lnSpc>
                <a:spcPts val="1155"/>
              </a:lnSpc>
            </a:pPr>
            <a:r>
              <a:rPr dirty="0" sz="1000" b="1">
                <a:latin typeface="Calibri"/>
                <a:cs typeface="Calibri"/>
              </a:rPr>
              <a:t>NISQ</a:t>
            </a:r>
            <a:r>
              <a:rPr dirty="0" sz="1000" spc="-2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Systems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8606028" y="4346447"/>
            <a:ext cx="1329055" cy="567055"/>
          </a:xfrm>
          <a:prstGeom prst="rect">
            <a:avLst/>
          </a:prstGeom>
          <a:ln w="12700">
            <a:solidFill>
              <a:srgbClr val="BEBEBE"/>
            </a:solidFill>
          </a:ln>
        </p:spPr>
        <p:txBody>
          <a:bodyPr wrap="square" lIns="0" tIns="33655" rIns="0" bIns="0" rtlCol="0" vert="horz">
            <a:spAutoFit/>
          </a:bodyPr>
          <a:lstStyle/>
          <a:p>
            <a:pPr marL="291465">
              <a:lnSpc>
                <a:spcPct val="100000"/>
              </a:lnSpc>
              <a:spcBef>
                <a:spcPts val="265"/>
              </a:spcBef>
            </a:pPr>
            <a:r>
              <a:rPr dirty="0" sz="800" b="1">
                <a:latin typeface="Calibri"/>
                <a:cs typeface="Calibri"/>
              </a:rPr>
              <a:t>IBM</a:t>
            </a:r>
            <a:r>
              <a:rPr dirty="0" sz="800" spc="-15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Heron</a:t>
            </a:r>
            <a:r>
              <a:rPr dirty="0" sz="800" spc="-40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(2023)</a:t>
            </a:r>
            <a:endParaRPr sz="800">
              <a:latin typeface="Calibri"/>
              <a:cs typeface="Calibri"/>
            </a:endParaRPr>
          </a:p>
          <a:p>
            <a:pPr marL="291465">
              <a:lnSpc>
                <a:spcPct val="100000"/>
              </a:lnSpc>
              <a:spcBef>
                <a:spcPts val="35"/>
              </a:spcBef>
            </a:pPr>
            <a:r>
              <a:rPr dirty="0" sz="800" b="1">
                <a:latin typeface="Calibri"/>
                <a:cs typeface="Calibri"/>
              </a:rPr>
              <a:t>IonQ</a:t>
            </a:r>
            <a:r>
              <a:rPr dirty="0" sz="800" spc="-25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Forte</a:t>
            </a:r>
            <a:r>
              <a:rPr dirty="0" sz="800" spc="-30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(2022)</a:t>
            </a:r>
            <a:endParaRPr sz="800">
              <a:latin typeface="Calibri"/>
              <a:cs typeface="Calibri"/>
            </a:endParaRPr>
          </a:p>
          <a:p>
            <a:pPr marL="291465" marR="22225">
              <a:lnSpc>
                <a:spcPts val="1010"/>
              </a:lnSpc>
              <a:spcBef>
                <a:spcPts val="30"/>
              </a:spcBef>
            </a:pPr>
            <a:r>
              <a:rPr dirty="0" sz="800" b="1">
                <a:latin typeface="Calibri"/>
                <a:cs typeface="Calibri"/>
              </a:rPr>
              <a:t>Quantinuum</a:t>
            </a:r>
            <a:r>
              <a:rPr dirty="0" sz="800" spc="-40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H2</a:t>
            </a:r>
            <a:r>
              <a:rPr dirty="0" sz="800" spc="-25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(2022)</a:t>
            </a:r>
            <a:r>
              <a:rPr dirty="0" sz="800" spc="500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Harvard</a:t>
            </a:r>
            <a:r>
              <a:rPr dirty="0" sz="800" spc="-35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–</a:t>
            </a:r>
            <a:r>
              <a:rPr dirty="0" sz="800" spc="-10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ONISQ</a:t>
            </a:r>
            <a:r>
              <a:rPr dirty="0" sz="800" spc="-30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(2023)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74" name="object 74" descr=""/>
          <p:cNvGrpSpPr/>
          <p:nvPr/>
        </p:nvGrpSpPr>
        <p:grpSpPr>
          <a:xfrm>
            <a:off x="8638793" y="4454969"/>
            <a:ext cx="224790" cy="386715"/>
            <a:chOff x="8638793" y="4454969"/>
            <a:chExt cx="224790" cy="386715"/>
          </a:xfrm>
        </p:grpSpPr>
        <p:sp>
          <p:nvSpPr>
            <p:cNvPr id="75" name="object 75" descr=""/>
            <p:cNvSpPr/>
            <p:nvPr/>
          </p:nvSpPr>
          <p:spPr>
            <a:xfrm>
              <a:off x="8638793" y="4466082"/>
              <a:ext cx="224790" cy="0"/>
            </a:xfrm>
            <a:custGeom>
              <a:avLst/>
              <a:gdLst/>
              <a:ahLst/>
              <a:cxnLst/>
              <a:rect l="l" t="t" r="r" b="b"/>
              <a:pathLst>
                <a:path w="224790" h="0">
                  <a:moveTo>
                    <a:pt x="0" y="0"/>
                  </a:moveTo>
                  <a:lnTo>
                    <a:pt x="224523" y="0"/>
                  </a:lnTo>
                </a:path>
              </a:pathLst>
            </a:custGeom>
            <a:ln w="22225">
              <a:solidFill>
                <a:srgbClr val="FF9E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8638793" y="4588002"/>
              <a:ext cx="224790" cy="0"/>
            </a:xfrm>
            <a:custGeom>
              <a:avLst/>
              <a:gdLst/>
              <a:ahLst/>
              <a:cxnLst/>
              <a:rect l="l" t="t" r="r" b="b"/>
              <a:pathLst>
                <a:path w="224790" h="0">
                  <a:moveTo>
                    <a:pt x="0" y="0"/>
                  </a:moveTo>
                  <a:lnTo>
                    <a:pt x="224523" y="0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8638793" y="4709922"/>
              <a:ext cx="224790" cy="0"/>
            </a:xfrm>
            <a:custGeom>
              <a:avLst/>
              <a:gdLst/>
              <a:ahLst/>
              <a:cxnLst/>
              <a:rect l="l" t="t" r="r" b="b"/>
              <a:pathLst>
                <a:path w="224790" h="0">
                  <a:moveTo>
                    <a:pt x="0" y="0"/>
                  </a:moveTo>
                  <a:lnTo>
                    <a:pt x="224523" y="0"/>
                  </a:lnTo>
                </a:path>
              </a:pathLst>
            </a:custGeom>
            <a:ln w="22225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8638793" y="4830318"/>
              <a:ext cx="224790" cy="0"/>
            </a:xfrm>
            <a:custGeom>
              <a:avLst/>
              <a:gdLst/>
              <a:ahLst/>
              <a:cxnLst/>
              <a:rect l="l" t="t" r="r" b="b"/>
              <a:pathLst>
                <a:path w="224790" h="0">
                  <a:moveTo>
                    <a:pt x="0" y="0"/>
                  </a:moveTo>
                  <a:lnTo>
                    <a:pt x="224523" y="0"/>
                  </a:lnTo>
                </a:path>
              </a:pathLst>
            </a:custGeom>
            <a:ln w="22225">
              <a:solidFill>
                <a:srgbClr val="8A69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9" name="object 79" descr=""/>
          <p:cNvSpPr txBox="1"/>
          <p:nvPr/>
        </p:nvSpPr>
        <p:spPr>
          <a:xfrm>
            <a:off x="10329170" y="1822319"/>
            <a:ext cx="339090" cy="5988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66370">
              <a:lnSpc>
                <a:spcPct val="100000"/>
              </a:lnSpc>
              <a:spcBef>
                <a:spcPts val="105"/>
              </a:spcBef>
            </a:pPr>
            <a:r>
              <a:rPr dirty="0" sz="1400" spc="-50">
                <a:solidFill>
                  <a:srgbClr val="A6A6A6"/>
                </a:solidFill>
                <a:latin typeface="Wingdings"/>
                <a:cs typeface="Wingdings"/>
              </a:rPr>
              <a:t></a:t>
            </a:r>
            <a:endParaRPr sz="1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dirty="0" sz="1400" spc="-50">
                <a:solidFill>
                  <a:srgbClr val="A6A6A6"/>
                </a:solidFill>
                <a:latin typeface="Wingdings"/>
                <a:cs typeface="Wingdings"/>
              </a:rPr>
              <a:t>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87" name="object 8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Distribution</a:t>
            </a:r>
            <a:r>
              <a:rPr dirty="0" spc="-50"/>
              <a:t> </a:t>
            </a:r>
            <a:r>
              <a:rPr dirty="0"/>
              <a:t>Statement</a:t>
            </a:r>
            <a:r>
              <a:rPr dirty="0" spc="-60"/>
              <a:t> </a:t>
            </a:r>
            <a:r>
              <a:rPr dirty="0"/>
              <a:t>‘A’</a:t>
            </a:r>
            <a:r>
              <a:rPr dirty="0" spc="-15"/>
              <a:t> </a:t>
            </a:r>
            <a:r>
              <a:rPr dirty="0"/>
              <a:t>(Approved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Public</a:t>
            </a:r>
            <a:r>
              <a:rPr dirty="0" spc="-20"/>
              <a:t> </a:t>
            </a:r>
            <a:r>
              <a:rPr dirty="0"/>
              <a:t>Release,</a:t>
            </a:r>
            <a:r>
              <a:rPr dirty="0" spc="-45"/>
              <a:t> </a:t>
            </a:r>
            <a:r>
              <a:rPr dirty="0"/>
              <a:t>Distribution</a:t>
            </a:r>
            <a:r>
              <a:rPr dirty="0" spc="-45"/>
              <a:t> </a:t>
            </a:r>
            <a:r>
              <a:rPr dirty="0" spc="-10"/>
              <a:t>Unlimited)</a:t>
            </a:r>
          </a:p>
        </p:txBody>
      </p:sp>
      <p:sp>
        <p:nvSpPr>
          <p:cNvPr id="88" name="object 8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17</a:t>
            </a:fld>
          </a:p>
        </p:txBody>
      </p:sp>
      <p:sp>
        <p:nvSpPr>
          <p:cNvPr id="80" name="object 80" descr=""/>
          <p:cNvSpPr txBox="1"/>
          <p:nvPr/>
        </p:nvSpPr>
        <p:spPr>
          <a:xfrm>
            <a:off x="5308632" y="1677297"/>
            <a:ext cx="203835" cy="312610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 b="1">
                <a:latin typeface="Calibri"/>
                <a:cs typeface="Calibri"/>
              </a:rPr>
              <a:t>Computation</a:t>
            </a:r>
            <a:r>
              <a:rPr dirty="0" sz="1400" spc="-6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Size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(Number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of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Operations)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1" name="object 81" descr=""/>
          <p:cNvSpPr txBox="1"/>
          <p:nvPr/>
        </p:nvSpPr>
        <p:spPr>
          <a:xfrm>
            <a:off x="1209031" y="2058652"/>
            <a:ext cx="9867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1920" marR="5080" indent="-109855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Fermi-Hubbard Simulations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2" name="object 82" descr=""/>
          <p:cNvSpPr txBox="1"/>
          <p:nvPr/>
        </p:nvSpPr>
        <p:spPr>
          <a:xfrm>
            <a:off x="3123479" y="2058652"/>
            <a:ext cx="5899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MAGLAB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3" name="object 83" descr=""/>
          <p:cNvSpPr txBox="1"/>
          <p:nvPr/>
        </p:nvSpPr>
        <p:spPr>
          <a:xfrm>
            <a:off x="1233567" y="3560402"/>
            <a:ext cx="9404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7325" marR="5080" indent="-17526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Homogeneous Catalysts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4" name="object 84" descr=""/>
          <p:cNvSpPr txBox="1"/>
          <p:nvPr/>
        </p:nvSpPr>
        <p:spPr>
          <a:xfrm>
            <a:off x="3151369" y="3581432"/>
            <a:ext cx="5314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FeMoco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1095645" y="5047368"/>
            <a:ext cx="12185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0922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Mg-</a:t>
            </a:r>
            <a:r>
              <a:rPr dirty="0" sz="1200" b="1">
                <a:latin typeface="Calibri"/>
                <a:cs typeface="Calibri"/>
              </a:rPr>
              <a:t>based</a:t>
            </a:r>
            <a:r>
              <a:rPr dirty="0" sz="1200" spc="-20" b="1">
                <a:latin typeface="Calibri"/>
                <a:cs typeface="Calibri"/>
              </a:rPr>
              <a:t> Anti- </a:t>
            </a:r>
            <a:r>
              <a:rPr dirty="0" sz="1200" b="1">
                <a:latin typeface="Calibri"/>
                <a:cs typeface="Calibri"/>
              </a:rPr>
              <a:t>Corrosion</a:t>
            </a:r>
            <a:r>
              <a:rPr dirty="0" sz="1200" spc="-55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Coatings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6" name="object 86" descr=""/>
          <p:cNvSpPr txBox="1"/>
          <p:nvPr/>
        </p:nvSpPr>
        <p:spPr>
          <a:xfrm>
            <a:off x="3009179" y="5047368"/>
            <a:ext cx="81724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Cyclic</a:t>
            </a:r>
            <a:r>
              <a:rPr dirty="0" sz="1200" spc="-35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Ozone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9719" y="2774695"/>
            <a:ext cx="804989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latin typeface="Calibri"/>
                <a:cs typeface="Calibri"/>
              </a:rPr>
              <a:t>Where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did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go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Phase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2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Quantum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Benchmarking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program?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Distribution</a:t>
            </a:r>
            <a:r>
              <a:rPr dirty="0" spc="-50"/>
              <a:t> </a:t>
            </a:r>
            <a:r>
              <a:rPr dirty="0"/>
              <a:t>Statement</a:t>
            </a:r>
            <a:r>
              <a:rPr dirty="0" spc="-60"/>
              <a:t> </a:t>
            </a:r>
            <a:r>
              <a:rPr dirty="0"/>
              <a:t>‘A’</a:t>
            </a:r>
            <a:r>
              <a:rPr dirty="0" spc="-15"/>
              <a:t> </a:t>
            </a:r>
            <a:r>
              <a:rPr dirty="0"/>
              <a:t>(Approved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Public</a:t>
            </a:r>
            <a:r>
              <a:rPr dirty="0" spc="-20"/>
              <a:t> </a:t>
            </a:r>
            <a:r>
              <a:rPr dirty="0"/>
              <a:t>Release,</a:t>
            </a:r>
            <a:r>
              <a:rPr dirty="0" spc="-45"/>
              <a:t> </a:t>
            </a:r>
            <a:r>
              <a:rPr dirty="0"/>
              <a:t>Distribution</a:t>
            </a:r>
            <a:r>
              <a:rPr dirty="0" spc="-45"/>
              <a:t> </a:t>
            </a:r>
            <a:r>
              <a:rPr dirty="0" spc="-10"/>
              <a:t>Unlimited)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17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Why</a:t>
            </a:r>
            <a:r>
              <a:rPr dirty="0" spc="-95"/>
              <a:t> </a:t>
            </a:r>
            <a:r>
              <a:rPr dirty="0"/>
              <a:t>are</a:t>
            </a:r>
            <a:r>
              <a:rPr dirty="0" spc="-85"/>
              <a:t> </a:t>
            </a:r>
            <a:r>
              <a:rPr dirty="0"/>
              <a:t>quantum</a:t>
            </a:r>
            <a:r>
              <a:rPr dirty="0" spc="-90"/>
              <a:t> </a:t>
            </a:r>
            <a:r>
              <a:rPr dirty="0"/>
              <a:t>computers</a:t>
            </a:r>
            <a:r>
              <a:rPr dirty="0" spc="-75"/>
              <a:t> </a:t>
            </a:r>
            <a:r>
              <a:rPr dirty="0"/>
              <a:t>strategically</a:t>
            </a:r>
            <a:r>
              <a:rPr dirty="0" spc="-70"/>
              <a:t> </a:t>
            </a:r>
            <a:r>
              <a:rPr dirty="0" spc="-10"/>
              <a:t>important?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46078" y="1070561"/>
            <a:ext cx="239903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006FC0"/>
                </a:solidFill>
                <a:latin typeface="Calibri"/>
                <a:cs typeface="Calibri"/>
              </a:rPr>
              <a:t>Economic</a:t>
            </a:r>
            <a:r>
              <a:rPr dirty="0" sz="2000" spc="-8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006FC0"/>
                </a:solidFill>
                <a:latin typeface="Calibri"/>
                <a:cs typeface="Calibri"/>
              </a:rPr>
              <a:t>Opportunity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45900" y="1482041"/>
            <a:ext cx="6154420" cy="14090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7180" marR="173355" indent="-28511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7180" algn="l"/>
              </a:tabLst>
            </a:pPr>
            <a:r>
              <a:rPr dirty="0" sz="1400">
                <a:latin typeface="Calibri"/>
                <a:cs typeface="Calibri"/>
              </a:rPr>
              <a:t>It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has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been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C00000"/>
                </a:solidFill>
                <a:latin typeface="Calibri"/>
                <a:cs typeface="Calibri"/>
              </a:rPr>
              <a:t>credibly</a:t>
            </a:r>
            <a:r>
              <a:rPr dirty="0" sz="1400" spc="-6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C00000"/>
                </a:solidFill>
                <a:latin typeface="Calibri"/>
                <a:cs typeface="Calibri"/>
              </a:rPr>
              <a:t>hypothesized</a:t>
            </a:r>
            <a:r>
              <a:rPr dirty="0" sz="1400" spc="-6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–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but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not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proven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–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that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quantum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computers </a:t>
            </a:r>
            <a:r>
              <a:rPr dirty="0" sz="1400">
                <a:latin typeface="Calibri"/>
                <a:cs typeface="Calibri"/>
              </a:rPr>
              <a:t>would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have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C00000"/>
                </a:solidFill>
                <a:latin typeface="Calibri"/>
                <a:cs typeface="Calibri"/>
              </a:rPr>
              <a:t>transformational</a:t>
            </a:r>
            <a:r>
              <a:rPr dirty="0" sz="1400" spc="-6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C00000"/>
                </a:solidFill>
                <a:latin typeface="Calibri"/>
                <a:cs typeface="Calibri"/>
              </a:rPr>
              <a:t>impact</a:t>
            </a:r>
            <a:r>
              <a:rPr dirty="0" sz="1400" spc="-5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on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many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industries.</a:t>
            </a:r>
            <a:endParaRPr sz="1400">
              <a:latin typeface="Calibri"/>
              <a:cs typeface="Calibri"/>
            </a:endParaRPr>
          </a:p>
          <a:p>
            <a:pPr marL="297180" marR="5080" indent="-28511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297180" algn="l"/>
              </a:tabLst>
            </a:pPr>
            <a:r>
              <a:rPr dirty="0" sz="1400" b="1">
                <a:latin typeface="Calibri"/>
                <a:cs typeface="Calibri"/>
              </a:rPr>
              <a:t>Examples:</a:t>
            </a:r>
            <a:r>
              <a:rPr dirty="0" sz="1400" spc="204" b="1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Machine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learning,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quantum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chemistry,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materials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discovery,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molecular </a:t>
            </a:r>
            <a:r>
              <a:rPr dirty="0" sz="1400">
                <a:latin typeface="Calibri"/>
                <a:cs typeface="Calibri"/>
              </a:rPr>
              <a:t>simulation,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many-</a:t>
            </a:r>
            <a:r>
              <a:rPr dirty="0" sz="1400">
                <a:latin typeface="Calibri"/>
                <a:cs typeface="Calibri"/>
              </a:rPr>
              <a:t>body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physics,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classification,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nonlinear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dynamics,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supply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chain optimization,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drug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discovery,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battery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catalysis,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genomic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analysis,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fluid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dynamics, </a:t>
            </a:r>
            <a:r>
              <a:rPr dirty="0" sz="1400">
                <a:latin typeface="Calibri"/>
                <a:cs typeface="Calibri"/>
              </a:rPr>
              <a:t>protein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structure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prediction,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solving</a:t>
            </a:r>
            <a:r>
              <a:rPr dirty="0" sz="1400" spc="-6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systems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6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linear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nonlinear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equations.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46074" y="3093236"/>
            <a:ext cx="6522084" cy="2398395"/>
          </a:xfrm>
          <a:prstGeom prst="rect">
            <a:avLst/>
          </a:prstGeom>
        </p:spPr>
        <p:txBody>
          <a:bodyPr wrap="square" lIns="0" tIns="1644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dirty="0" sz="2000" b="1">
                <a:solidFill>
                  <a:srgbClr val="006FC0"/>
                </a:solidFill>
                <a:latin typeface="Calibri"/>
                <a:cs typeface="Calibri"/>
              </a:rPr>
              <a:t>Security</a:t>
            </a:r>
            <a:r>
              <a:rPr dirty="0" sz="2000" spc="-7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006FC0"/>
                </a:solidFill>
                <a:latin typeface="Calibri"/>
                <a:cs typeface="Calibri"/>
              </a:rPr>
              <a:t>Threat</a:t>
            </a:r>
            <a:endParaRPr sz="2000">
              <a:latin typeface="Calibri"/>
              <a:cs typeface="Calibri"/>
            </a:endParaRPr>
          </a:p>
          <a:p>
            <a:pPr marL="297180" indent="-284480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297180" algn="l"/>
              </a:tabLst>
            </a:pPr>
            <a:r>
              <a:rPr dirty="0" sz="1400" b="1">
                <a:latin typeface="Calibri"/>
                <a:cs typeface="Calibri"/>
              </a:rPr>
              <a:t>NIST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analysis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of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the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threat:</a:t>
            </a:r>
            <a:endParaRPr sz="1400">
              <a:latin typeface="Calibri"/>
              <a:cs typeface="Calibri"/>
            </a:endParaRPr>
          </a:p>
          <a:p>
            <a:pPr marL="297815" marR="5080" indent="-635">
              <a:lnSpc>
                <a:spcPct val="100000"/>
              </a:lnSpc>
            </a:pPr>
            <a:r>
              <a:rPr dirty="0" sz="1400" i="1">
                <a:latin typeface="Calibri"/>
                <a:cs typeface="Calibri"/>
              </a:rPr>
              <a:t>“If</a:t>
            </a:r>
            <a:r>
              <a:rPr dirty="0" sz="1400" spc="-35" i="1">
                <a:latin typeface="Calibri"/>
                <a:cs typeface="Calibri"/>
              </a:rPr>
              <a:t> </a:t>
            </a:r>
            <a:r>
              <a:rPr dirty="0" sz="1400" spc="-10" i="1">
                <a:latin typeface="Calibri"/>
                <a:cs typeface="Calibri"/>
              </a:rPr>
              <a:t>large-</a:t>
            </a:r>
            <a:r>
              <a:rPr dirty="0" sz="1400" i="1">
                <a:latin typeface="Calibri"/>
                <a:cs typeface="Calibri"/>
              </a:rPr>
              <a:t>scale</a:t>
            </a:r>
            <a:r>
              <a:rPr dirty="0" sz="1400" spc="-5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quantum</a:t>
            </a:r>
            <a:r>
              <a:rPr dirty="0" sz="1400" spc="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computers</a:t>
            </a:r>
            <a:r>
              <a:rPr dirty="0" sz="1400" spc="-4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are</a:t>
            </a:r>
            <a:r>
              <a:rPr dirty="0" sz="1400" spc="-4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ever</a:t>
            </a:r>
            <a:r>
              <a:rPr dirty="0" sz="1400" spc="-5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built,</a:t>
            </a:r>
            <a:r>
              <a:rPr dirty="0" sz="1400" spc="-1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they</a:t>
            </a:r>
            <a:r>
              <a:rPr dirty="0" sz="1400" spc="-2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will</a:t>
            </a:r>
            <a:r>
              <a:rPr dirty="0" sz="1400" spc="-4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be</a:t>
            </a:r>
            <a:r>
              <a:rPr dirty="0" sz="1400" spc="-3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able</a:t>
            </a:r>
            <a:r>
              <a:rPr dirty="0" sz="1400" spc="-3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to</a:t>
            </a:r>
            <a:r>
              <a:rPr dirty="0" sz="1400" spc="-3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break</a:t>
            </a:r>
            <a:r>
              <a:rPr dirty="0" sz="1400" spc="-4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many</a:t>
            </a:r>
            <a:r>
              <a:rPr dirty="0" sz="1400" spc="-35" i="1">
                <a:latin typeface="Calibri"/>
                <a:cs typeface="Calibri"/>
              </a:rPr>
              <a:t> </a:t>
            </a:r>
            <a:r>
              <a:rPr dirty="0" sz="1400" spc="-25" i="1">
                <a:latin typeface="Calibri"/>
                <a:cs typeface="Calibri"/>
              </a:rPr>
              <a:t>of</a:t>
            </a:r>
            <a:r>
              <a:rPr dirty="0" sz="1400" spc="50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the</a:t>
            </a:r>
            <a:r>
              <a:rPr dirty="0" sz="1400" spc="-20" i="1">
                <a:latin typeface="Calibri"/>
                <a:cs typeface="Calibri"/>
              </a:rPr>
              <a:t> </a:t>
            </a:r>
            <a:r>
              <a:rPr dirty="0" sz="1400" spc="-10" i="1">
                <a:latin typeface="Calibri"/>
                <a:cs typeface="Calibri"/>
              </a:rPr>
              <a:t>public-</a:t>
            </a:r>
            <a:r>
              <a:rPr dirty="0" sz="1400" i="1">
                <a:latin typeface="Calibri"/>
                <a:cs typeface="Calibri"/>
              </a:rPr>
              <a:t>key</a:t>
            </a:r>
            <a:r>
              <a:rPr dirty="0" sz="1400" spc="-15" i="1">
                <a:latin typeface="Calibri"/>
                <a:cs typeface="Calibri"/>
              </a:rPr>
              <a:t> </a:t>
            </a:r>
            <a:r>
              <a:rPr dirty="0" sz="1400" spc="-10" i="1">
                <a:latin typeface="Calibri"/>
                <a:cs typeface="Calibri"/>
              </a:rPr>
              <a:t>cryptosystems</a:t>
            </a:r>
            <a:r>
              <a:rPr dirty="0" sz="1400" spc="-4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currently</a:t>
            </a:r>
            <a:r>
              <a:rPr dirty="0" sz="1400" spc="-2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in</a:t>
            </a:r>
            <a:r>
              <a:rPr dirty="0" sz="1400" spc="-2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use.</a:t>
            </a:r>
            <a:r>
              <a:rPr dirty="0" sz="1400" spc="-3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This</a:t>
            </a:r>
            <a:r>
              <a:rPr dirty="0" sz="1400" spc="-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would</a:t>
            </a:r>
            <a:r>
              <a:rPr dirty="0" sz="1400" spc="-30" i="1"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C00000"/>
                </a:solidFill>
                <a:latin typeface="Calibri"/>
                <a:cs typeface="Calibri"/>
              </a:rPr>
              <a:t>seriously</a:t>
            </a:r>
            <a:r>
              <a:rPr dirty="0" sz="1400" spc="-20" b="1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-10" b="1" i="1">
                <a:solidFill>
                  <a:srgbClr val="C00000"/>
                </a:solidFill>
                <a:latin typeface="Calibri"/>
                <a:cs typeface="Calibri"/>
              </a:rPr>
              <a:t>compromise</a:t>
            </a:r>
            <a:r>
              <a:rPr dirty="0" sz="1400" spc="-55" b="1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-25" i="1">
                <a:latin typeface="Calibri"/>
                <a:cs typeface="Calibri"/>
              </a:rPr>
              <a:t>the</a:t>
            </a:r>
            <a:r>
              <a:rPr dirty="0" sz="1400" spc="-25" i="1">
                <a:latin typeface="Calibri"/>
                <a:cs typeface="Calibri"/>
              </a:rPr>
              <a:t> </a:t>
            </a:r>
            <a:r>
              <a:rPr dirty="0" sz="1400" spc="-10" i="1">
                <a:latin typeface="Calibri"/>
                <a:cs typeface="Calibri"/>
              </a:rPr>
              <a:t>confidentiality</a:t>
            </a:r>
            <a:r>
              <a:rPr dirty="0" sz="1400" spc="-2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and</a:t>
            </a:r>
            <a:r>
              <a:rPr dirty="0" sz="1400" spc="-1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integrity</a:t>
            </a:r>
            <a:r>
              <a:rPr dirty="0" sz="1400" spc="-2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of</a:t>
            </a:r>
            <a:r>
              <a:rPr dirty="0" sz="1400" spc="-3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digital</a:t>
            </a:r>
            <a:r>
              <a:rPr dirty="0" sz="1400" spc="10" i="1">
                <a:latin typeface="Calibri"/>
                <a:cs typeface="Calibri"/>
              </a:rPr>
              <a:t> </a:t>
            </a:r>
            <a:r>
              <a:rPr dirty="0" sz="1400" spc="-10" i="1">
                <a:latin typeface="Calibri"/>
                <a:cs typeface="Calibri"/>
              </a:rPr>
              <a:t>communications</a:t>
            </a:r>
            <a:r>
              <a:rPr dirty="0" sz="1400" spc="-2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on</a:t>
            </a:r>
            <a:r>
              <a:rPr dirty="0" sz="1400" spc="-3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the</a:t>
            </a:r>
            <a:r>
              <a:rPr dirty="0" sz="1400" spc="-2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Internet</a:t>
            </a:r>
            <a:r>
              <a:rPr dirty="0" sz="1400" spc="-1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and</a:t>
            </a:r>
            <a:r>
              <a:rPr dirty="0" sz="1400" spc="-15" i="1">
                <a:latin typeface="Calibri"/>
                <a:cs typeface="Calibri"/>
              </a:rPr>
              <a:t> </a:t>
            </a:r>
            <a:r>
              <a:rPr dirty="0" sz="1400" spc="-10" i="1">
                <a:latin typeface="Calibri"/>
                <a:cs typeface="Calibri"/>
              </a:rPr>
              <a:t>elsewhere.”</a:t>
            </a:r>
            <a:endParaRPr sz="1400">
              <a:latin typeface="Calibri"/>
              <a:cs typeface="Calibri"/>
            </a:endParaRPr>
          </a:p>
          <a:p>
            <a:pPr marL="297180" indent="-28448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97180" algn="l"/>
              </a:tabLst>
            </a:pPr>
            <a:r>
              <a:rPr dirty="0" sz="1400" b="1">
                <a:latin typeface="Calibri"/>
                <a:cs typeface="Calibri"/>
              </a:rPr>
              <a:t>NIST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on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the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timeline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for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cryptographically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relevant</a:t>
            </a:r>
            <a:r>
              <a:rPr dirty="0" sz="1400" spc="-5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quantum</a:t>
            </a:r>
            <a:r>
              <a:rPr dirty="0" sz="1400" spc="-5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computers:</a:t>
            </a:r>
            <a:endParaRPr sz="1400">
              <a:latin typeface="Calibri"/>
              <a:cs typeface="Calibri"/>
            </a:endParaRPr>
          </a:p>
          <a:p>
            <a:pPr algn="just" marL="297180" marR="368300">
              <a:lnSpc>
                <a:spcPct val="100000"/>
              </a:lnSpc>
            </a:pPr>
            <a:r>
              <a:rPr dirty="0" sz="1400" i="1">
                <a:latin typeface="Calibri"/>
                <a:cs typeface="Calibri"/>
              </a:rPr>
              <a:t>“Some</a:t>
            </a:r>
            <a:r>
              <a:rPr dirty="0" sz="1400" spc="-5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engineers</a:t>
            </a:r>
            <a:r>
              <a:rPr dirty="0" sz="1400" spc="-3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even</a:t>
            </a:r>
            <a:r>
              <a:rPr dirty="0" sz="1400" spc="-4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predict</a:t>
            </a:r>
            <a:r>
              <a:rPr dirty="0" sz="1400" spc="-3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that</a:t>
            </a:r>
            <a:r>
              <a:rPr dirty="0" sz="1400" spc="-15" i="1"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C00000"/>
                </a:solidFill>
                <a:latin typeface="Calibri"/>
                <a:cs typeface="Calibri"/>
              </a:rPr>
              <a:t>within</a:t>
            </a:r>
            <a:r>
              <a:rPr dirty="0" sz="1400" spc="-35" b="1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400" spc="-45" b="1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C00000"/>
                </a:solidFill>
                <a:latin typeface="Calibri"/>
                <a:cs typeface="Calibri"/>
              </a:rPr>
              <a:t>next</a:t>
            </a:r>
            <a:r>
              <a:rPr dirty="0" sz="1400" spc="-35" b="1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C00000"/>
                </a:solidFill>
                <a:latin typeface="Calibri"/>
                <a:cs typeface="Calibri"/>
              </a:rPr>
              <a:t>twenty</a:t>
            </a:r>
            <a:r>
              <a:rPr dirty="0" sz="1400" spc="-40" b="1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C00000"/>
                </a:solidFill>
                <a:latin typeface="Calibri"/>
                <a:cs typeface="Calibri"/>
              </a:rPr>
              <a:t>or</a:t>
            </a:r>
            <a:r>
              <a:rPr dirty="0" sz="1400" spc="-45" b="1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C00000"/>
                </a:solidFill>
                <a:latin typeface="Calibri"/>
                <a:cs typeface="Calibri"/>
              </a:rPr>
              <a:t>so</a:t>
            </a:r>
            <a:r>
              <a:rPr dirty="0" sz="1400" spc="-35" b="1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C00000"/>
                </a:solidFill>
                <a:latin typeface="Calibri"/>
                <a:cs typeface="Calibri"/>
              </a:rPr>
              <a:t>years</a:t>
            </a:r>
            <a:r>
              <a:rPr dirty="0" sz="1400" spc="-30" b="1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-10" i="1">
                <a:latin typeface="Calibri"/>
                <a:cs typeface="Calibri"/>
              </a:rPr>
              <a:t>sufficiently</a:t>
            </a:r>
            <a:r>
              <a:rPr dirty="0" sz="1400" spc="-1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large</a:t>
            </a:r>
            <a:r>
              <a:rPr dirty="0" sz="1400" spc="-4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quantum</a:t>
            </a:r>
            <a:r>
              <a:rPr dirty="0" sz="1400" spc="-2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computers</a:t>
            </a:r>
            <a:r>
              <a:rPr dirty="0" sz="1400" spc="-5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will</a:t>
            </a:r>
            <a:r>
              <a:rPr dirty="0" sz="1400" spc="-4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be</a:t>
            </a:r>
            <a:r>
              <a:rPr dirty="0" sz="1400" spc="-5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built</a:t>
            </a:r>
            <a:r>
              <a:rPr dirty="0" sz="1400" spc="-2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to</a:t>
            </a:r>
            <a:r>
              <a:rPr dirty="0" sz="1400" spc="-5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break</a:t>
            </a:r>
            <a:r>
              <a:rPr dirty="0" sz="1400" spc="-4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essentially</a:t>
            </a:r>
            <a:r>
              <a:rPr dirty="0" sz="1400" spc="-4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all</a:t>
            </a:r>
            <a:r>
              <a:rPr dirty="0" sz="1400" spc="-3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public</a:t>
            </a:r>
            <a:r>
              <a:rPr dirty="0" sz="1400" spc="-3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key</a:t>
            </a:r>
            <a:r>
              <a:rPr dirty="0" sz="1400" spc="-45" i="1">
                <a:latin typeface="Calibri"/>
                <a:cs typeface="Calibri"/>
              </a:rPr>
              <a:t> </a:t>
            </a:r>
            <a:r>
              <a:rPr dirty="0" sz="1400" spc="-10" i="1">
                <a:latin typeface="Calibri"/>
                <a:cs typeface="Calibri"/>
              </a:rPr>
              <a:t>schemes </a:t>
            </a:r>
            <a:r>
              <a:rPr dirty="0" sz="1400" i="1">
                <a:latin typeface="Calibri"/>
                <a:cs typeface="Calibri"/>
              </a:rPr>
              <a:t>currently</a:t>
            </a:r>
            <a:r>
              <a:rPr dirty="0" sz="1400" spc="-4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in</a:t>
            </a:r>
            <a:r>
              <a:rPr dirty="0" sz="1400" spc="-45" i="1">
                <a:latin typeface="Calibri"/>
                <a:cs typeface="Calibri"/>
              </a:rPr>
              <a:t> </a:t>
            </a:r>
            <a:r>
              <a:rPr dirty="0" sz="1400" spc="-20" i="1">
                <a:latin typeface="Calibri"/>
                <a:cs typeface="Calibri"/>
              </a:rPr>
              <a:t>use.”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7565135" y="1196339"/>
            <a:ext cx="957580" cy="1252855"/>
            <a:chOff x="7565135" y="1196339"/>
            <a:chExt cx="957580" cy="125285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65135" y="1196339"/>
              <a:ext cx="957071" cy="6050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97139" y="1228343"/>
              <a:ext cx="838200" cy="486155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7593959" y="1225168"/>
              <a:ext cx="844550" cy="492759"/>
            </a:xfrm>
            <a:custGeom>
              <a:avLst/>
              <a:gdLst/>
              <a:ahLst/>
              <a:cxnLst/>
              <a:rect l="l" t="t" r="r" b="b"/>
              <a:pathLst>
                <a:path w="844550" h="492760">
                  <a:moveTo>
                    <a:pt x="84048" y="0"/>
                  </a:moveTo>
                  <a:lnTo>
                    <a:pt x="760514" y="0"/>
                  </a:lnTo>
                  <a:lnTo>
                    <a:pt x="777316" y="1689"/>
                  </a:lnTo>
                  <a:lnTo>
                    <a:pt x="819899" y="24650"/>
                  </a:lnTo>
                  <a:lnTo>
                    <a:pt x="842860" y="67233"/>
                  </a:lnTo>
                  <a:lnTo>
                    <a:pt x="844550" y="84048"/>
                  </a:lnTo>
                  <a:lnTo>
                    <a:pt x="844550" y="408457"/>
                  </a:lnTo>
                  <a:lnTo>
                    <a:pt x="830186" y="455396"/>
                  </a:lnTo>
                  <a:lnTo>
                    <a:pt x="793127" y="485902"/>
                  </a:lnTo>
                  <a:lnTo>
                    <a:pt x="760514" y="492506"/>
                  </a:lnTo>
                  <a:lnTo>
                    <a:pt x="84048" y="492506"/>
                  </a:lnTo>
                  <a:lnTo>
                    <a:pt x="37122" y="478142"/>
                  </a:lnTo>
                  <a:lnTo>
                    <a:pt x="6604" y="441083"/>
                  </a:lnTo>
                  <a:lnTo>
                    <a:pt x="0" y="408457"/>
                  </a:lnTo>
                  <a:lnTo>
                    <a:pt x="0" y="84048"/>
                  </a:lnTo>
                  <a:lnTo>
                    <a:pt x="14376" y="37109"/>
                  </a:lnTo>
                  <a:lnTo>
                    <a:pt x="51435" y="6604"/>
                  </a:lnTo>
                  <a:lnTo>
                    <a:pt x="84048" y="0"/>
                  </a:lnTo>
                  <a:close/>
                </a:path>
              </a:pathLst>
            </a:custGeom>
            <a:ln w="63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65136" y="1842516"/>
              <a:ext cx="957071" cy="60655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97139" y="1874519"/>
              <a:ext cx="838199" cy="483895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7593959" y="1871344"/>
              <a:ext cx="844550" cy="494030"/>
            </a:xfrm>
            <a:custGeom>
              <a:avLst/>
              <a:gdLst/>
              <a:ahLst/>
              <a:cxnLst/>
              <a:rect l="l" t="t" r="r" b="b"/>
              <a:pathLst>
                <a:path w="844550" h="494030">
                  <a:moveTo>
                    <a:pt x="84302" y="0"/>
                  </a:moveTo>
                  <a:lnTo>
                    <a:pt x="760260" y="0"/>
                  </a:lnTo>
                  <a:lnTo>
                    <a:pt x="777113" y="1701"/>
                  </a:lnTo>
                  <a:lnTo>
                    <a:pt x="819823" y="24726"/>
                  </a:lnTo>
                  <a:lnTo>
                    <a:pt x="842860" y="67437"/>
                  </a:lnTo>
                  <a:lnTo>
                    <a:pt x="844550" y="84302"/>
                  </a:lnTo>
                  <a:lnTo>
                    <a:pt x="844550" y="409727"/>
                  </a:lnTo>
                  <a:lnTo>
                    <a:pt x="830148" y="456806"/>
                  </a:lnTo>
                  <a:lnTo>
                    <a:pt x="792975" y="487413"/>
                  </a:lnTo>
                  <a:lnTo>
                    <a:pt x="760260" y="494030"/>
                  </a:lnTo>
                  <a:lnTo>
                    <a:pt x="84302" y="494030"/>
                  </a:lnTo>
                  <a:lnTo>
                    <a:pt x="37236" y="479615"/>
                  </a:lnTo>
                  <a:lnTo>
                    <a:pt x="6629" y="442455"/>
                  </a:lnTo>
                  <a:lnTo>
                    <a:pt x="0" y="409727"/>
                  </a:lnTo>
                  <a:lnTo>
                    <a:pt x="0" y="84302"/>
                  </a:lnTo>
                  <a:lnTo>
                    <a:pt x="14414" y="37223"/>
                  </a:lnTo>
                  <a:lnTo>
                    <a:pt x="51587" y="6616"/>
                  </a:lnTo>
                  <a:lnTo>
                    <a:pt x="84302" y="0"/>
                  </a:lnTo>
                  <a:close/>
                </a:path>
              </a:pathLst>
            </a:custGeom>
            <a:ln w="63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8531579" y="1265000"/>
            <a:ext cx="984250" cy="361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100" spc="-10" b="1">
                <a:solidFill>
                  <a:srgbClr val="006FC0"/>
                </a:solidFill>
                <a:latin typeface="Calibri"/>
                <a:cs typeface="Calibri"/>
              </a:rPr>
              <a:t>Pharmaceuticals </a:t>
            </a:r>
            <a:r>
              <a:rPr dirty="0" sz="1100" b="1">
                <a:latin typeface="Calibri"/>
                <a:cs typeface="Calibri"/>
              </a:rPr>
              <a:t>($145B</a:t>
            </a:r>
            <a:r>
              <a:rPr dirty="0" sz="1100" spc="-6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Market)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531579" y="1911359"/>
            <a:ext cx="994410" cy="361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100" b="1">
                <a:solidFill>
                  <a:srgbClr val="006FC0"/>
                </a:solidFill>
                <a:latin typeface="Calibri"/>
                <a:cs typeface="Calibri"/>
              </a:rPr>
              <a:t>Battery</a:t>
            </a:r>
            <a:r>
              <a:rPr dirty="0" sz="1100" spc="-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006FC0"/>
                </a:solidFill>
                <a:latin typeface="Calibri"/>
                <a:cs typeface="Calibri"/>
              </a:rPr>
              <a:t>Catalysis </a:t>
            </a:r>
            <a:r>
              <a:rPr dirty="0" sz="1100" b="1">
                <a:latin typeface="Calibri"/>
                <a:cs typeface="Calibri"/>
              </a:rPr>
              <a:t>($141B</a:t>
            </a:r>
            <a:r>
              <a:rPr dirty="0" sz="1100" spc="-6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Market)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0702677" y="1274183"/>
            <a:ext cx="934085" cy="529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100" spc="-10" b="1">
                <a:solidFill>
                  <a:srgbClr val="006FC0"/>
                </a:solidFill>
                <a:latin typeface="Calibri"/>
                <a:cs typeface="Calibri"/>
              </a:rPr>
              <a:t>Image Recognition </a:t>
            </a:r>
            <a:r>
              <a:rPr dirty="0" sz="1100" b="1">
                <a:latin typeface="Calibri"/>
                <a:cs typeface="Calibri"/>
              </a:rPr>
              <a:t>($109B</a:t>
            </a:r>
            <a:r>
              <a:rPr dirty="0" sz="1100" spc="-6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Market)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9735312" y="1214628"/>
            <a:ext cx="957580" cy="1231900"/>
            <a:chOff x="9735312" y="1214628"/>
            <a:chExt cx="957580" cy="1231900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36836" y="1214628"/>
              <a:ext cx="955547" cy="5867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68840" y="1246632"/>
              <a:ext cx="836675" cy="467702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9765659" y="1243456"/>
              <a:ext cx="843280" cy="474345"/>
            </a:xfrm>
            <a:custGeom>
              <a:avLst/>
              <a:gdLst/>
              <a:ahLst/>
              <a:cxnLst/>
              <a:rect l="l" t="t" r="r" b="b"/>
              <a:pathLst>
                <a:path w="843279" h="474344">
                  <a:moveTo>
                    <a:pt x="81000" y="0"/>
                  </a:moveTo>
                  <a:lnTo>
                    <a:pt x="762038" y="0"/>
                  </a:lnTo>
                  <a:lnTo>
                    <a:pt x="778230" y="1638"/>
                  </a:lnTo>
                  <a:lnTo>
                    <a:pt x="819277" y="23761"/>
                  </a:lnTo>
                  <a:lnTo>
                    <a:pt x="841400" y="64808"/>
                  </a:lnTo>
                  <a:lnTo>
                    <a:pt x="843026" y="81000"/>
                  </a:lnTo>
                  <a:lnTo>
                    <a:pt x="843026" y="393217"/>
                  </a:lnTo>
                  <a:lnTo>
                    <a:pt x="829183" y="438442"/>
                  </a:lnTo>
                  <a:lnTo>
                    <a:pt x="793470" y="467855"/>
                  </a:lnTo>
                  <a:lnTo>
                    <a:pt x="762038" y="474218"/>
                  </a:lnTo>
                  <a:lnTo>
                    <a:pt x="81000" y="474218"/>
                  </a:lnTo>
                  <a:lnTo>
                    <a:pt x="35775" y="460375"/>
                  </a:lnTo>
                  <a:lnTo>
                    <a:pt x="6362" y="424662"/>
                  </a:lnTo>
                  <a:lnTo>
                    <a:pt x="0" y="393217"/>
                  </a:lnTo>
                  <a:lnTo>
                    <a:pt x="0" y="81000"/>
                  </a:lnTo>
                  <a:lnTo>
                    <a:pt x="13855" y="35775"/>
                  </a:lnTo>
                  <a:lnTo>
                    <a:pt x="49568" y="6362"/>
                  </a:lnTo>
                  <a:lnTo>
                    <a:pt x="81000" y="0"/>
                  </a:lnTo>
                  <a:close/>
                </a:path>
              </a:pathLst>
            </a:custGeom>
            <a:ln w="63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35312" y="1842516"/>
              <a:ext cx="955547" cy="60350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67316" y="1874519"/>
              <a:ext cx="836675" cy="484630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9764134" y="1871344"/>
              <a:ext cx="843280" cy="491490"/>
            </a:xfrm>
            <a:custGeom>
              <a:avLst/>
              <a:gdLst/>
              <a:ahLst/>
              <a:cxnLst/>
              <a:rect l="l" t="t" r="r" b="b"/>
              <a:pathLst>
                <a:path w="843279" h="491489">
                  <a:moveTo>
                    <a:pt x="83794" y="0"/>
                  </a:moveTo>
                  <a:lnTo>
                    <a:pt x="759244" y="0"/>
                  </a:lnTo>
                  <a:lnTo>
                    <a:pt x="775995" y="1689"/>
                  </a:lnTo>
                  <a:lnTo>
                    <a:pt x="818451" y="24574"/>
                  </a:lnTo>
                  <a:lnTo>
                    <a:pt x="841336" y="67030"/>
                  </a:lnTo>
                  <a:lnTo>
                    <a:pt x="843025" y="83794"/>
                  </a:lnTo>
                  <a:lnTo>
                    <a:pt x="843025" y="407187"/>
                  </a:lnTo>
                  <a:lnTo>
                    <a:pt x="828700" y="453974"/>
                  </a:lnTo>
                  <a:lnTo>
                    <a:pt x="791768" y="484403"/>
                  </a:lnTo>
                  <a:lnTo>
                    <a:pt x="759244" y="490981"/>
                  </a:lnTo>
                  <a:lnTo>
                    <a:pt x="83794" y="490981"/>
                  </a:lnTo>
                  <a:lnTo>
                    <a:pt x="37007" y="476656"/>
                  </a:lnTo>
                  <a:lnTo>
                    <a:pt x="6591" y="439712"/>
                  </a:lnTo>
                  <a:lnTo>
                    <a:pt x="0" y="407187"/>
                  </a:lnTo>
                  <a:lnTo>
                    <a:pt x="0" y="83794"/>
                  </a:lnTo>
                  <a:lnTo>
                    <a:pt x="14325" y="37007"/>
                  </a:lnTo>
                  <a:lnTo>
                    <a:pt x="51269" y="6578"/>
                  </a:lnTo>
                  <a:lnTo>
                    <a:pt x="83794" y="0"/>
                  </a:lnTo>
                  <a:close/>
                </a:path>
              </a:pathLst>
            </a:custGeom>
            <a:ln w="63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8531579" y="2567889"/>
            <a:ext cx="1033780" cy="361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100" b="1">
                <a:solidFill>
                  <a:srgbClr val="006FC0"/>
                </a:solidFill>
                <a:latin typeface="Calibri"/>
                <a:cs typeface="Calibri"/>
              </a:rPr>
              <a:t>Nitrogen</a:t>
            </a:r>
            <a:r>
              <a:rPr dirty="0" sz="1100" spc="-5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006FC0"/>
                </a:solidFill>
                <a:latin typeface="Calibri"/>
                <a:cs typeface="Calibri"/>
              </a:rPr>
              <a:t>Fixation </a:t>
            </a:r>
            <a:r>
              <a:rPr dirty="0" sz="1100" b="1">
                <a:latin typeface="Calibri"/>
                <a:cs typeface="Calibri"/>
              </a:rPr>
              <a:t>($85B</a:t>
            </a:r>
            <a:r>
              <a:rPr dirty="0" sz="1100" spc="-4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Market)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7565135" y="2499360"/>
            <a:ext cx="957580" cy="605155"/>
            <a:chOff x="7565135" y="2499360"/>
            <a:chExt cx="957580" cy="605155"/>
          </a:xfrm>
        </p:grpSpPr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65135" y="2499360"/>
              <a:ext cx="957071" cy="60502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97140" y="2531364"/>
              <a:ext cx="838199" cy="482218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7593959" y="2528189"/>
              <a:ext cx="844550" cy="492759"/>
            </a:xfrm>
            <a:custGeom>
              <a:avLst/>
              <a:gdLst/>
              <a:ahLst/>
              <a:cxnLst/>
              <a:rect l="l" t="t" r="r" b="b"/>
              <a:pathLst>
                <a:path w="844550" h="492760">
                  <a:moveTo>
                    <a:pt x="84048" y="0"/>
                  </a:moveTo>
                  <a:lnTo>
                    <a:pt x="760514" y="0"/>
                  </a:lnTo>
                  <a:lnTo>
                    <a:pt x="777316" y="1689"/>
                  </a:lnTo>
                  <a:lnTo>
                    <a:pt x="819899" y="24650"/>
                  </a:lnTo>
                  <a:lnTo>
                    <a:pt x="842860" y="67233"/>
                  </a:lnTo>
                  <a:lnTo>
                    <a:pt x="844550" y="84048"/>
                  </a:lnTo>
                  <a:lnTo>
                    <a:pt x="844550" y="408457"/>
                  </a:lnTo>
                  <a:lnTo>
                    <a:pt x="830186" y="455396"/>
                  </a:lnTo>
                  <a:lnTo>
                    <a:pt x="793127" y="485902"/>
                  </a:lnTo>
                  <a:lnTo>
                    <a:pt x="760514" y="492506"/>
                  </a:lnTo>
                  <a:lnTo>
                    <a:pt x="84048" y="492506"/>
                  </a:lnTo>
                  <a:lnTo>
                    <a:pt x="37122" y="478142"/>
                  </a:lnTo>
                  <a:lnTo>
                    <a:pt x="6604" y="441083"/>
                  </a:lnTo>
                  <a:lnTo>
                    <a:pt x="0" y="408457"/>
                  </a:lnTo>
                  <a:lnTo>
                    <a:pt x="0" y="84048"/>
                  </a:lnTo>
                  <a:lnTo>
                    <a:pt x="14376" y="37109"/>
                  </a:lnTo>
                  <a:lnTo>
                    <a:pt x="51435" y="6604"/>
                  </a:lnTo>
                  <a:lnTo>
                    <a:pt x="84048" y="0"/>
                  </a:lnTo>
                  <a:close/>
                </a:path>
              </a:pathLst>
            </a:custGeom>
            <a:ln w="63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10700414" y="1910438"/>
            <a:ext cx="863600" cy="529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100" spc="-10" b="1">
                <a:solidFill>
                  <a:srgbClr val="006FC0"/>
                </a:solidFill>
                <a:latin typeface="Calibri"/>
                <a:cs typeface="Calibri"/>
              </a:rPr>
              <a:t>Machine Learning</a:t>
            </a:r>
            <a:r>
              <a:rPr dirty="0" sz="1100" spc="50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($97B</a:t>
            </a:r>
            <a:r>
              <a:rPr dirty="0" sz="1100" spc="-4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Market)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0700414" y="2567246"/>
            <a:ext cx="934085" cy="361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100" spc="-10" b="1">
                <a:solidFill>
                  <a:srgbClr val="C00000"/>
                </a:solidFill>
                <a:latin typeface="Calibri"/>
                <a:cs typeface="Calibri"/>
              </a:rPr>
              <a:t>Encryption </a:t>
            </a:r>
            <a:r>
              <a:rPr dirty="0" sz="1100" b="1">
                <a:latin typeface="Calibri"/>
                <a:cs typeface="Calibri"/>
              </a:rPr>
              <a:t>($146B</a:t>
            </a:r>
            <a:r>
              <a:rPr dirty="0" sz="1100" spc="-6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Market)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9735312" y="2499360"/>
            <a:ext cx="955675" cy="603885"/>
            <a:chOff x="9735312" y="2499360"/>
            <a:chExt cx="955675" cy="603885"/>
          </a:xfrm>
        </p:grpSpPr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35312" y="2499360"/>
              <a:ext cx="955547" cy="60350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767316" y="2531364"/>
              <a:ext cx="836675" cy="484631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9764134" y="2528189"/>
              <a:ext cx="843280" cy="491490"/>
            </a:xfrm>
            <a:custGeom>
              <a:avLst/>
              <a:gdLst/>
              <a:ahLst/>
              <a:cxnLst/>
              <a:rect l="l" t="t" r="r" b="b"/>
              <a:pathLst>
                <a:path w="843279" h="491489">
                  <a:moveTo>
                    <a:pt x="83794" y="0"/>
                  </a:moveTo>
                  <a:lnTo>
                    <a:pt x="759244" y="0"/>
                  </a:lnTo>
                  <a:lnTo>
                    <a:pt x="775995" y="1689"/>
                  </a:lnTo>
                  <a:lnTo>
                    <a:pt x="818451" y="24574"/>
                  </a:lnTo>
                  <a:lnTo>
                    <a:pt x="841336" y="67030"/>
                  </a:lnTo>
                  <a:lnTo>
                    <a:pt x="843025" y="83794"/>
                  </a:lnTo>
                  <a:lnTo>
                    <a:pt x="843025" y="407187"/>
                  </a:lnTo>
                  <a:lnTo>
                    <a:pt x="828700" y="453974"/>
                  </a:lnTo>
                  <a:lnTo>
                    <a:pt x="791768" y="484403"/>
                  </a:lnTo>
                  <a:lnTo>
                    <a:pt x="759244" y="490981"/>
                  </a:lnTo>
                  <a:lnTo>
                    <a:pt x="83794" y="490981"/>
                  </a:lnTo>
                  <a:lnTo>
                    <a:pt x="37007" y="476656"/>
                  </a:lnTo>
                  <a:lnTo>
                    <a:pt x="6591" y="439712"/>
                  </a:lnTo>
                  <a:lnTo>
                    <a:pt x="0" y="407187"/>
                  </a:lnTo>
                  <a:lnTo>
                    <a:pt x="0" y="83794"/>
                  </a:lnTo>
                  <a:lnTo>
                    <a:pt x="14325" y="37007"/>
                  </a:lnTo>
                  <a:lnTo>
                    <a:pt x="51269" y="6578"/>
                  </a:lnTo>
                  <a:lnTo>
                    <a:pt x="83794" y="0"/>
                  </a:lnTo>
                  <a:close/>
                </a:path>
              </a:pathLst>
            </a:custGeom>
            <a:ln w="63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 descr=""/>
          <p:cNvSpPr txBox="1"/>
          <p:nvPr/>
        </p:nvSpPr>
        <p:spPr>
          <a:xfrm>
            <a:off x="1008094" y="5655387"/>
            <a:ext cx="34448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7E7E7E"/>
                </a:solidFill>
                <a:latin typeface="Calibri"/>
                <a:cs typeface="Calibri"/>
              </a:rPr>
              <a:t>[Quotes</a:t>
            </a:r>
            <a:r>
              <a:rPr dirty="0" sz="900" spc="7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7E7E7E"/>
                </a:solidFill>
                <a:latin typeface="Calibri"/>
                <a:cs typeface="Calibri"/>
              </a:rPr>
              <a:t>from:</a:t>
            </a:r>
            <a:r>
              <a:rPr dirty="0" sz="900" spc="7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900" spc="-10" i="1">
                <a:solidFill>
                  <a:srgbClr val="7E7E7E"/>
                </a:solidFill>
                <a:latin typeface="Calibri"/>
                <a:cs typeface="Calibri"/>
              </a:rPr>
              <a:t>https://csrc.nist.gov/projects/post-</a:t>
            </a:r>
            <a:r>
              <a:rPr dirty="0" sz="900" i="1">
                <a:solidFill>
                  <a:srgbClr val="7E7E7E"/>
                </a:solidFill>
                <a:latin typeface="Calibri"/>
                <a:cs typeface="Calibri"/>
              </a:rPr>
              <a:t>quantum-</a:t>
            </a:r>
            <a:r>
              <a:rPr dirty="0" sz="900" spc="-10" i="1">
                <a:solidFill>
                  <a:srgbClr val="7E7E7E"/>
                </a:solidFill>
                <a:latin typeface="Calibri"/>
                <a:cs typeface="Calibri"/>
              </a:rPr>
              <a:t>cryptography]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5" name="object 35" descr=""/>
          <p:cNvGrpSpPr/>
          <p:nvPr/>
        </p:nvGrpSpPr>
        <p:grpSpPr>
          <a:xfrm>
            <a:off x="442213" y="6013963"/>
            <a:ext cx="11309350" cy="482600"/>
            <a:chOff x="442213" y="6013963"/>
            <a:chExt cx="11309350" cy="482600"/>
          </a:xfrm>
        </p:grpSpPr>
        <p:sp>
          <p:nvSpPr>
            <p:cNvPr id="36" name="object 36" descr=""/>
            <p:cNvSpPr/>
            <p:nvPr/>
          </p:nvSpPr>
          <p:spPr>
            <a:xfrm>
              <a:off x="454913" y="6026663"/>
              <a:ext cx="11283950" cy="457200"/>
            </a:xfrm>
            <a:custGeom>
              <a:avLst/>
              <a:gdLst/>
              <a:ahLst/>
              <a:cxnLst/>
              <a:rect l="l" t="t" r="r" b="b"/>
              <a:pathLst>
                <a:path w="11283950" h="457200">
                  <a:moveTo>
                    <a:pt x="11153711" y="0"/>
                  </a:moveTo>
                  <a:lnTo>
                    <a:pt x="129984" y="0"/>
                  </a:lnTo>
                  <a:lnTo>
                    <a:pt x="79392" y="10214"/>
                  </a:lnTo>
                  <a:lnTo>
                    <a:pt x="38074" y="38069"/>
                  </a:lnTo>
                  <a:lnTo>
                    <a:pt x="10215" y="79386"/>
                  </a:lnTo>
                  <a:lnTo>
                    <a:pt x="0" y="129984"/>
                  </a:lnTo>
                  <a:lnTo>
                    <a:pt x="0" y="327202"/>
                  </a:lnTo>
                  <a:lnTo>
                    <a:pt x="10215" y="377802"/>
                  </a:lnTo>
                  <a:lnTo>
                    <a:pt x="38074" y="419123"/>
                  </a:lnTo>
                  <a:lnTo>
                    <a:pt x="79392" y="446983"/>
                  </a:lnTo>
                  <a:lnTo>
                    <a:pt x="129984" y="457200"/>
                  </a:lnTo>
                  <a:lnTo>
                    <a:pt x="11153711" y="457200"/>
                  </a:lnTo>
                  <a:lnTo>
                    <a:pt x="11204309" y="446983"/>
                  </a:lnTo>
                  <a:lnTo>
                    <a:pt x="11245626" y="419123"/>
                  </a:lnTo>
                  <a:lnTo>
                    <a:pt x="11273481" y="377802"/>
                  </a:lnTo>
                  <a:lnTo>
                    <a:pt x="11283696" y="327202"/>
                  </a:lnTo>
                  <a:lnTo>
                    <a:pt x="11283696" y="129984"/>
                  </a:lnTo>
                  <a:lnTo>
                    <a:pt x="11273481" y="79386"/>
                  </a:lnTo>
                  <a:lnTo>
                    <a:pt x="11245626" y="38069"/>
                  </a:lnTo>
                  <a:lnTo>
                    <a:pt x="11204309" y="10214"/>
                  </a:lnTo>
                  <a:lnTo>
                    <a:pt x="11153711" y="0"/>
                  </a:lnTo>
                  <a:close/>
                </a:path>
              </a:pathLst>
            </a:custGeom>
            <a:solidFill>
              <a:srgbClr val="E0E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454913" y="6026663"/>
              <a:ext cx="11283950" cy="457200"/>
            </a:xfrm>
            <a:custGeom>
              <a:avLst/>
              <a:gdLst/>
              <a:ahLst/>
              <a:cxnLst/>
              <a:rect l="l" t="t" r="r" b="b"/>
              <a:pathLst>
                <a:path w="11283950" h="457200">
                  <a:moveTo>
                    <a:pt x="0" y="129984"/>
                  </a:moveTo>
                  <a:lnTo>
                    <a:pt x="10215" y="79386"/>
                  </a:lnTo>
                  <a:lnTo>
                    <a:pt x="38074" y="38069"/>
                  </a:lnTo>
                  <a:lnTo>
                    <a:pt x="79392" y="10214"/>
                  </a:lnTo>
                  <a:lnTo>
                    <a:pt x="129984" y="0"/>
                  </a:lnTo>
                  <a:lnTo>
                    <a:pt x="11153711" y="0"/>
                  </a:lnTo>
                  <a:lnTo>
                    <a:pt x="11204309" y="10214"/>
                  </a:lnTo>
                  <a:lnTo>
                    <a:pt x="11245626" y="38069"/>
                  </a:lnTo>
                  <a:lnTo>
                    <a:pt x="11273481" y="79386"/>
                  </a:lnTo>
                  <a:lnTo>
                    <a:pt x="11283696" y="129984"/>
                  </a:lnTo>
                  <a:lnTo>
                    <a:pt x="11283696" y="327202"/>
                  </a:lnTo>
                  <a:lnTo>
                    <a:pt x="11273481" y="377802"/>
                  </a:lnTo>
                  <a:lnTo>
                    <a:pt x="11245626" y="419123"/>
                  </a:lnTo>
                  <a:lnTo>
                    <a:pt x="11204309" y="446983"/>
                  </a:lnTo>
                  <a:lnTo>
                    <a:pt x="11153711" y="457200"/>
                  </a:lnTo>
                  <a:lnTo>
                    <a:pt x="129984" y="457200"/>
                  </a:lnTo>
                  <a:lnTo>
                    <a:pt x="79392" y="446983"/>
                  </a:lnTo>
                  <a:lnTo>
                    <a:pt x="38074" y="419123"/>
                  </a:lnTo>
                  <a:lnTo>
                    <a:pt x="10215" y="377802"/>
                  </a:lnTo>
                  <a:lnTo>
                    <a:pt x="0" y="327202"/>
                  </a:lnTo>
                  <a:lnTo>
                    <a:pt x="0" y="12998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 descr=""/>
          <p:cNvSpPr txBox="1"/>
          <p:nvPr/>
        </p:nvSpPr>
        <p:spPr>
          <a:xfrm>
            <a:off x="1264951" y="6088499"/>
            <a:ext cx="966089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0">
                <a:latin typeface="Tahoma"/>
                <a:cs typeface="Tahoma"/>
              </a:rPr>
              <a:t>Utility-</a:t>
            </a:r>
            <a:r>
              <a:rPr dirty="0" sz="2000">
                <a:latin typeface="Tahoma"/>
                <a:cs typeface="Tahoma"/>
              </a:rPr>
              <a:t>scale</a:t>
            </a:r>
            <a:r>
              <a:rPr dirty="0" sz="2000" spc="-20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quantum</a:t>
            </a:r>
            <a:r>
              <a:rPr dirty="0" sz="2000" spc="-60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computers</a:t>
            </a:r>
            <a:r>
              <a:rPr dirty="0" sz="2000" spc="-45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have</a:t>
            </a:r>
            <a:r>
              <a:rPr dirty="0" sz="2000" spc="-45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the</a:t>
            </a:r>
            <a:r>
              <a:rPr dirty="0" sz="2000" spc="-45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potential</a:t>
            </a:r>
            <a:r>
              <a:rPr dirty="0" sz="2000" spc="-30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for</a:t>
            </a:r>
            <a:r>
              <a:rPr dirty="0" sz="2000" spc="-35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significant</a:t>
            </a:r>
            <a:r>
              <a:rPr dirty="0" sz="2000" spc="-30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economic</a:t>
            </a:r>
            <a:r>
              <a:rPr dirty="0" sz="2000" spc="-40">
                <a:latin typeface="Tahoma"/>
                <a:cs typeface="Tahoma"/>
              </a:rPr>
              <a:t> </a:t>
            </a:r>
            <a:r>
              <a:rPr dirty="0" sz="2000" spc="-10">
                <a:latin typeface="Tahoma"/>
                <a:cs typeface="Tahoma"/>
              </a:rPr>
              <a:t>disruption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39" name="object 39" descr=""/>
          <p:cNvGrpSpPr/>
          <p:nvPr/>
        </p:nvGrpSpPr>
        <p:grpSpPr>
          <a:xfrm>
            <a:off x="7790942" y="3702053"/>
            <a:ext cx="3533775" cy="1851660"/>
            <a:chOff x="7790942" y="3702053"/>
            <a:chExt cx="3533775" cy="1851660"/>
          </a:xfrm>
        </p:grpSpPr>
        <p:pic>
          <p:nvPicPr>
            <p:cNvPr id="40" name="object 4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03642" y="3714750"/>
              <a:ext cx="3508247" cy="1825752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7803642" y="3714753"/>
              <a:ext cx="3508375" cy="1826260"/>
            </a:xfrm>
            <a:custGeom>
              <a:avLst/>
              <a:gdLst/>
              <a:ahLst/>
              <a:cxnLst/>
              <a:rect l="l" t="t" r="r" b="b"/>
              <a:pathLst>
                <a:path w="3508375" h="1826260">
                  <a:moveTo>
                    <a:pt x="0" y="231025"/>
                  </a:moveTo>
                  <a:lnTo>
                    <a:pt x="4693" y="184464"/>
                  </a:lnTo>
                  <a:lnTo>
                    <a:pt x="18154" y="141097"/>
                  </a:lnTo>
                  <a:lnTo>
                    <a:pt x="39454" y="101854"/>
                  </a:lnTo>
                  <a:lnTo>
                    <a:pt x="67664" y="67664"/>
                  </a:lnTo>
                  <a:lnTo>
                    <a:pt x="101854" y="39454"/>
                  </a:lnTo>
                  <a:lnTo>
                    <a:pt x="141097" y="18154"/>
                  </a:lnTo>
                  <a:lnTo>
                    <a:pt x="184464" y="4693"/>
                  </a:lnTo>
                  <a:lnTo>
                    <a:pt x="231025" y="0"/>
                  </a:lnTo>
                  <a:lnTo>
                    <a:pt x="3277222" y="0"/>
                  </a:lnTo>
                  <a:lnTo>
                    <a:pt x="3323779" y="4693"/>
                  </a:lnTo>
                  <a:lnTo>
                    <a:pt x="3367144" y="18154"/>
                  </a:lnTo>
                  <a:lnTo>
                    <a:pt x="3406387" y="39454"/>
                  </a:lnTo>
                  <a:lnTo>
                    <a:pt x="3440579" y="67664"/>
                  </a:lnTo>
                  <a:lnTo>
                    <a:pt x="3468790" y="101854"/>
                  </a:lnTo>
                  <a:lnTo>
                    <a:pt x="3490091" y="141097"/>
                  </a:lnTo>
                  <a:lnTo>
                    <a:pt x="3503554" y="184464"/>
                  </a:lnTo>
                  <a:lnTo>
                    <a:pt x="3508248" y="231025"/>
                  </a:lnTo>
                  <a:lnTo>
                    <a:pt x="3508248" y="1594713"/>
                  </a:lnTo>
                  <a:lnTo>
                    <a:pt x="3503554" y="1641275"/>
                  </a:lnTo>
                  <a:lnTo>
                    <a:pt x="3490091" y="1684643"/>
                  </a:lnTo>
                  <a:lnTo>
                    <a:pt x="3468790" y="1723888"/>
                  </a:lnTo>
                  <a:lnTo>
                    <a:pt x="3440579" y="1758081"/>
                  </a:lnTo>
                  <a:lnTo>
                    <a:pt x="3406387" y="1786293"/>
                  </a:lnTo>
                  <a:lnTo>
                    <a:pt x="3367144" y="1807595"/>
                  </a:lnTo>
                  <a:lnTo>
                    <a:pt x="3323779" y="1821058"/>
                  </a:lnTo>
                  <a:lnTo>
                    <a:pt x="3277222" y="1825752"/>
                  </a:lnTo>
                  <a:lnTo>
                    <a:pt x="231025" y="1825752"/>
                  </a:lnTo>
                  <a:lnTo>
                    <a:pt x="184464" y="1821058"/>
                  </a:lnTo>
                  <a:lnTo>
                    <a:pt x="141097" y="1807595"/>
                  </a:lnTo>
                  <a:lnTo>
                    <a:pt x="101854" y="1786293"/>
                  </a:lnTo>
                  <a:lnTo>
                    <a:pt x="67664" y="1758081"/>
                  </a:lnTo>
                  <a:lnTo>
                    <a:pt x="39454" y="1723888"/>
                  </a:lnTo>
                  <a:lnTo>
                    <a:pt x="18154" y="1684643"/>
                  </a:lnTo>
                  <a:lnTo>
                    <a:pt x="4693" y="1641275"/>
                  </a:lnTo>
                  <a:lnTo>
                    <a:pt x="0" y="1594713"/>
                  </a:lnTo>
                  <a:lnTo>
                    <a:pt x="0" y="23102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0984992" y="3797808"/>
              <a:ext cx="265430" cy="219710"/>
            </a:xfrm>
            <a:custGeom>
              <a:avLst/>
              <a:gdLst/>
              <a:ahLst/>
              <a:cxnLst/>
              <a:rect l="l" t="t" r="r" b="b"/>
              <a:pathLst>
                <a:path w="265429" h="219710">
                  <a:moveTo>
                    <a:pt x="265175" y="0"/>
                  </a:moveTo>
                  <a:lnTo>
                    <a:pt x="0" y="0"/>
                  </a:lnTo>
                  <a:lnTo>
                    <a:pt x="0" y="219456"/>
                  </a:lnTo>
                  <a:lnTo>
                    <a:pt x="265175" y="219456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00003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 descr=""/>
          <p:cNvSpPr txBox="1"/>
          <p:nvPr/>
        </p:nvSpPr>
        <p:spPr>
          <a:xfrm>
            <a:off x="10361719" y="5562470"/>
            <a:ext cx="10902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Source: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Shutterstock</a:t>
            </a:r>
            <a:endParaRPr sz="90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Distribution</a:t>
            </a:r>
            <a:r>
              <a:rPr dirty="0" spc="-50"/>
              <a:t> </a:t>
            </a:r>
            <a:r>
              <a:rPr dirty="0"/>
              <a:t>Statement</a:t>
            </a:r>
            <a:r>
              <a:rPr dirty="0" spc="-60"/>
              <a:t> </a:t>
            </a:r>
            <a:r>
              <a:rPr dirty="0"/>
              <a:t>‘A’</a:t>
            </a:r>
            <a:r>
              <a:rPr dirty="0" spc="-15"/>
              <a:t> </a:t>
            </a:r>
            <a:r>
              <a:rPr dirty="0"/>
              <a:t>(Approved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Public</a:t>
            </a:r>
            <a:r>
              <a:rPr dirty="0" spc="-20"/>
              <a:t> </a:t>
            </a:r>
            <a:r>
              <a:rPr dirty="0"/>
              <a:t>Release,</a:t>
            </a:r>
            <a:r>
              <a:rPr dirty="0" spc="-45"/>
              <a:t> </a:t>
            </a:r>
            <a:r>
              <a:rPr dirty="0"/>
              <a:t>Distribution</a:t>
            </a:r>
            <a:r>
              <a:rPr dirty="0" spc="-45"/>
              <a:t> </a:t>
            </a:r>
            <a:r>
              <a:rPr dirty="0" spc="-10"/>
              <a:t>Unlimited)</a:t>
            </a:r>
          </a:p>
        </p:txBody>
      </p:sp>
      <p:sp>
        <p:nvSpPr>
          <p:cNvPr id="46" name="object 4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44" name="object 44" descr=""/>
          <p:cNvSpPr txBox="1"/>
          <p:nvPr/>
        </p:nvSpPr>
        <p:spPr>
          <a:xfrm>
            <a:off x="10305369" y="3088561"/>
            <a:ext cx="11480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Sources: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Shutterstock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19493" y="1115903"/>
            <a:ext cx="5913120" cy="4184015"/>
            <a:chOff x="5719493" y="1115903"/>
            <a:chExt cx="5913120" cy="418401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91852" y="3621824"/>
              <a:ext cx="73550" cy="7060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6103376" y="3660114"/>
              <a:ext cx="3025775" cy="1435100"/>
            </a:xfrm>
            <a:custGeom>
              <a:avLst/>
              <a:gdLst/>
              <a:ahLst/>
              <a:cxnLst/>
              <a:rect l="l" t="t" r="r" b="b"/>
              <a:pathLst>
                <a:path w="3025775" h="1435100">
                  <a:moveTo>
                    <a:pt x="3025216" y="1434859"/>
                  </a:moveTo>
                  <a:lnTo>
                    <a:pt x="3025216" y="0"/>
                  </a:lnTo>
                  <a:lnTo>
                    <a:pt x="0" y="0"/>
                  </a:lnTo>
                  <a:lnTo>
                    <a:pt x="0" y="1434859"/>
                  </a:lnTo>
                  <a:lnTo>
                    <a:pt x="3025216" y="1434859"/>
                  </a:lnTo>
                  <a:close/>
                </a:path>
              </a:pathLst>
            </a:custGeom>
            <a:solidFill>
              <a:srgbClr val="0000FF">
                <a:alpha val="9802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46934" y="1823183"/>
              <a:ext cx="76602" cy="7657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32218" y="3475841"/>
              <a:ext cx="76602" cy="7657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19493" y="2149945"/>
              <a:ext cx="4233209" cy="3149914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0437994" y="5094531"/>
              <a:ext cx="0" cy="49530"/>
            </a:xfrm>
            <a:custGeom>
              <a:avLst/>
              <a:gdLst/>
              <a:ahLst/>
              <a:cxnLst/>
              <a:rect l="l" t="t" r="r" b="b"/>
              <a:pathLst>
                <a:path w="0" h="49529">
                  <a:moveTo>
                    <a:pt x="0" y="0"/>
                  </a:moveTo>
                  <a:lnTo>
                    <a:pt x="0" y="48978"/>
                  </a:lnTo>
                </a:path>
              </a:pathLst>
            </a:custGeom>
            <a:ln w="11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0330177" y="5195845"/>
              <a:ext cx="60960" cy="102235"/>
            </a:xfrm>
            <a:custGeom>
              <a:avLst/>
              <a:gdLst/>
              <a:ahLst/>
              <a:cxnLst/>
              <a:rect l="l" t="t" r="r" b="b"/>
              <a:pathLst>
                <a:path w="60959" h="102235">
                  <a:moveTo>
                    <a:pt x="38214" y="0"/>
                  </a:moveTo>
                  <a:lnTo>
                    <a:pt x="24411" y="0"/>
                  </a:lnTo>
                  <a:lnTo>
                    <a:pt x="0" y="4919"/>
                  </a:lnTo>
                  <a:lnTo>
                    <a:pt x="0" y="17492"/>
                  </a:lnTo>
                  <a:lnTo>
                    <a:pt x="24543" y="12572"/>
                  </a:lnTo>
                  <a:lnTo>
                    <a:pt x="24543" y="90414"/>
                  </a:lnTo>
                  <a:lnTo>
                    <a:pt x="1990" y="90414"/>
                  </a:lnTo>
                  <a:lnTo>
                    <a:pt x="1990" y="102024"/>
                  </a:lnTo>
                  <a:lnTo>
                    <a:pt x="60767" y="102024"/>
                  </a:lnTo>
                  <a:lnTo>
                    <a:pt x="60767" y="90414"/>
                  </a:lnTo>
                  <a:lnTo>
                    <a:pt x="38214" y="90414"/>
                  </a:lnTo>
                  <a:lnTo>
                    <a:pt x="382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13098" y="5172882"/>
              <a:ext cx="134969" cy="126977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1519604" y="5094532"/>
              <a:ext cx="0" cy="49530"/>
            </a:xfrm>
            <a:custGeom>
              <a:avLst/>
              <a:gdLst/>
              <a:ahLst/>
              <a:cxnLst/>
              <a:rect l="l" t="t" r="r" b="b"/>
              <a:pathLst>
                <a:path w="0" h="49529">
                  <a:moveTo>
                    <a:pt x="0" y="0"/>
                  </a:moveTo>
                  <a:lnTo>
                    <a:pt x="0" y="48978"/>
                  </a:lnTo>
                </a:path>
              </a:pathLst>
            </a:custGeom>
            <a:ln w="11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1411786" y="5195732"/>
              <a:ext cx="60960" cy="102235"/>
            </a:xfrm>
            <a:custGeom>
              <a:avLst/>
              <a:gdLst/>
              <a:ahLst/>
              <a:cxnLst/>
              <a:rect l="l" t="t" r="r" b="b"/>
              <a:pathLst>
                <a:path w="60959" h="102235">
                  <a:moveTo>
                    <a:pt x="38214" y="0"/>
                  </a:moveTo>
                  <a:lnTo>
                    <a:pt x="24411" y="0"/>
                  </a:lnTo>
                  <a:lnTo>
                    <a:pt x="0" y="4919"/>
                  </a:lnTo>
                  <a:lnTo>
                    <a:pt x="0" y="17492"/>
                  </a:lnTo>
                  <a:lnTo>
                    <a:pt x="24543" y="12572"/>
                  </a:lnTo>
                  <a:lnTo>
                    <a:pt x="24543" y="90414"/>
                  </a:lnTo>
                  <a:lnTo>
                    <a:pt x="1990" y="90414"/>
                  </a:lnTo>
                  <a:lnTo>
                    <a:pt x="1990" y="102024"/>
                  </a:lnTo>
                  <a:lnTo>
                    <a:pt x="60767" y="102024"/>
                  </a:lnTo>
                  <a:lnTo>
                    <a:pt x="60767" y="90414"/>
                  </a:lnTo>
                  <a:lnTo>
                    <a:pt x="38214" y="90414"/>
                  </a:lnTo>
                  <a:lnTo>
                    <a:pt x="382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94708" y="5171483"/>
              <a:ext cx="137357" cy="128263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0007566" y="5094532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0112393" y="5094532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0198028" y="5094532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0270447" y="5094532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0333165" y="5094532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0388490" y="5094532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0763591" y="5094532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0954054" y="5094532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1089190" y="5094532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1194004" y="5094532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1279652" y="5094532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1352058" y="5094532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1414789" y="5094532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1470115" y="5094532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6062501" y="1717456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29" h="0">
                  <a:moveTo>
                    <a:pt x="48998" y="0"/>
                  </a:moveTo>
                  <a:lnTo>
                    <a:pt x="0" y="0"/>
                  </a:lnTo>
                </a:path>
              </a:pathLst>
            </a:custGeom>
            <a:ln w="111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6062501" y="1121500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29" h="0">
                  <a:moveTo>
                    <a:pt x="48998" y="0"/>
                  </a:moveTo>
                  <a:lnTo>
                    <a:pt x="0" y="0"/>
                  </a:lnTo>
                </a:path>
              </a:pathLst>
            </a:custGeom>
            <a:ln w="111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6111485" y="1121506"/>
              <a:ext cx="0" cy="3973195"/>
            </a:xfrm>
            <a:custGeom>
              <a:avLst/>
              <a:gdLst/>
              <a:ahLst/>
              <a:cxnLst/>
              <a:rect l="l" t="t" r="r" b="b"/>
              <a:pathLst>
                <a:path w="0" h="3973195">
                  <a:moveTo>
                    <a:pt x="0" y="3973037"/>
                  </a:moveTo>
                  <a:lnTo>
                    <a:pt x="0" y="0"/>
                  </a:lnTo>
                </a:path>
              </a:pathLst>
            </a:custGeom>
            <a:ln w="11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1519565" y="1121506"/>
              <a:ext cx="0" cy="3973195"/>
            </a:xfrm>
            <a:custGeom>
              <a:avLst/>
              <a:gdLst/>
              <a:ahLst/>
              <a:cxnLst/>
              <a:rect l="l" t="t" r="r" b="b"/>
              <a:pathLst>
                <a:path w="0" h="3973195">
                  <a:moveTo>
                    <a:pt x="0" y="3973037"/>
                  </a:moveTo>
                  <a:lnTo>
                    <a:pt x="0" y="0"/>
                  </a:lnTo>
                </a:path>
              </a:pathLst>
            </a:custGeom>
            <a:ln w="11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6111485" y="5094544"/>
              <a:ext cx="5408295" cy="0"/>
            </a:xfrm>
            <a:custGeom>
              <a:avLst/>
              <a:gdLst/>
              <a:ahLst/>
              <a:cxnLst/>
              <a:rect l="l" t="t" r="r" b="b"/>
              <a:pathLst>
                <a:path w="5408295" h="0">
                  <a:moveTo>
                    <a:pt x="0" y="0"/>
                  </a:moveTo>
                  <a:lnTo>
                    <a:pt x="5408080" y="0"/>
                  </a:lnTo>
                </a:path>
              </a:pathLst>
            </a:custGeom>
            <a:ln w="111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6111485" y="1121510"/>
              <a:ext cx="5408295" cy="0"/>
            </a:xfrm>
            <a:custGeom>
              <a:avLst/>
              <a:gdLst/>
              <a:ahLst/>
              <a:cxnLst/>
              <a:rect l="l" t="t" r="r" b="b"/>
              <a:pathLst>
                <a:path w="5408295" h="0">
                  <a:moveTo>
                    <a:pt x="0" y="0"/>
                  </a:moveTo>
                  <a:lnTo>
                    <a:pt x="5408080" y="0"/>
                  </a:lnTo>
                </a:path>
              </a:pathLst>
            </a:custGeom>
            <a:ln w="111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45491" y="1156614"/>
              <a:ext cx="1859636" cy="1459813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79625" y="1209651"/>
              <a:ext cx="1467312" cy="1349889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59434" y="1220087"/>
              <a:ext cx="76774" cy="1331665"/>
            </a:xfrm>
            <a:prstGeom prst="rect">
              <a:avLst/>
            </a:prstGeom>
          </p:spPr>
        </p:pic>
      </p:grpSp>
      <p:pic>
        <p:nvPicPr>
          <p:cNvPr id="37" name="object 37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767471" y="1430720"/>
            <a:ext cx="76602" cy="76577"/>
          </a:xfrm>
          <a:prstGeom prst="rect">
            <a:avLst/>
          </a:prstGeom>
        </p:spPr>
      </p:pic>
      <p:pic>
        <p:nvPicPr>
          <p:cNvPr id="38" name="object 38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476593" y="1774249"/>
            <a:ext cx="76602" cy="76577"/>
          </a:xfrm>
          <a:prstGeom prst="rect">
            <a:avLst/>
          </a:prstGeom>
        </p:spPr>
      </p:pic>
      <p:pic>
        <p:nvPicPr>
          <p:cNvPr id="39" name="object 39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756247" y="1468992"/>
            <a:ext cx="76602" cy="76577"/>
          </a:xfrm>
          <a:prstGeom prst="rect">
            <a:avLst/>
          </a:prstGeom>
        </p:spPr>
      </p:pic>
      <p:pic>
        <p:nvPicPr>
          <p:cNvPr id="40" name="object 40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131570" y="1389596"/>
            <a:ext cx="76602" cy="76577"/>
          </a:xfrm>
          <a:prstGeom prst="rect">
            <a:avLst/>
          </a:prstGeom>
        </p:spPr>
      </p:pic>
      <p:pic>
        <p:nvPicPr>
          <p:cNvPr id="41" name="object 41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666870" y="1968388"/>
            <a:ext cx="76602" cy="76577"/>
          </a:xfrm>
          <a:prstGeom prst="rect">
            <a:avLst/>
          </a:prstGeom>
        </p:spPr>
      </p:pic>
      <p:grpSp>
        <p:nvGrpSpPr>
          <p:cNvPr id="42" name="object 42" descr=""/>
          <p:cNvGrpSpPr/>
          <p:nvPr/>
        </p:nvGrpSpPr>
        <p:grpSpPr>
          <a:xfrm>
            <a:off x="7162872" y="5386375"/>
            <a:ext cx="501015" cy="133350"/>
            <a:chOff x="7162872" y="5386375"/>
            <a:chExt cx="501015" cy="133350"/>
          </a:xfrm>
        </p:grpSpPr>
        <p:pic>
          <p:nvPicPr>
            <p:cNvPr id="43" name="object 43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162872" y="5386375"/>
              <a:ext cx="368989" cy="132964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552015" y="5411871"/>
              <a:ext cx="111778" cy="78366"/>
            </a:xfrm>
            <a:prstGeom prst="rect">
              <a:avLst/>
            </a:prstGeom>
          </p:spPr>
        </p:pic>
      </p:grpSp>
      <p:grpSp>
        <p:nvGrpSpPr>
          <p:cNvPr id="45" name="object 45" descr=""/>
          <p:cNvGrpSpPr/>
          <p:nvPr/>
        </p:nvGrpSpPr>
        <p:grpSpPr>
          <a:xfrm>
            <a:off x="7729409" y="5383905"/>
            <a:ext cx="271145" cy="108585"/>
            <a:chOff x="7729409" y="5383905"/>
            <a:chExt cx="271145" cy="108585"/>
          </a:xfrm>
        </p:grpSpPr>
        <p:pic>
          <p:nvPicPr>
            <p:cNvPr id="46" name="object 4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729409" y="5386376"/>
              <a:ext cx="71835" cy="105851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7822222" y="5383911"/>
              <a:ext cx="12700" cy="106680"/>
            </a:xfrm>
            <a:custGeom>
              <a:avLst/>
              <a:gdLst/>
              <a:ahLst/>
              <a:cxnLst/>
              <a:rect l="l" t="t" r="r" b="b"/>
              <a:pathLst>
                <a:path w="12700" h="106679">
                  <a:moveTo>
                    <a:pt x="12585" y="29806"/>
                  </a:moveTo>
                  <a:lnTo>
                    <a:pt x="0" y="29806"/>
                  </a:lnTo>
                  <a:lnTo>
                    <a:pt x="0" y="106337"/>
                  </a:lnTo>
                  <a:lnTo>
                    <a:pt x="12585" y="106337"/>
                  </a:lnTo>
                  <a:lnTo>
                    <a:pt x="12585" y="29806"/>
                  </a:lnTo>
                  <a:close/>
                </a:path>
                <a:path w="12700" h="106679">
                  <a:moveTo>
                    <a:pt x="12585" y="0"/>
                  </a:moveTo>
                  <a:lnTo>
                    <a:pt x="0" y="0"/>
                  </a:lnTo>
                  <a:lnTo>
                    <a:pt x="0" y="15938"/>
                  </a:lnTo>
                  <a:lnTo>
                    <a:pt x="12585" y="15938"/>
                  </a:lnTo>
                  <a:lnTo>
                    <a:pt x="125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853950" y="5411872"/>
              <a:ext cx="146150" cy="80356"/>
            </a:xfrm>
            <a:prstGeom prst="rect">
              <a:avLst/>
            </a:prstGeom>
          </p:spPr>
        </p:pic>
      </p:grpSp>
      <p:grpSp>
        <p:nvGrpSpPr>
          <p:cNvPr id="49" name="object 49" descr=""/>
          <p:cNvGrpSpPr/>
          <p:nvPr/>
        </p:nvGrpSpPr>
        <p:grpSpPr>
          <a:xfrm>
            <a:off x="8064079" y="5383906"/>
            <a:ext cx="1847214" cy="135890"/>
            <a:chOff x="8064079" y="5383906"/>
            <a:chExt cx="1847214" cy="135890"/>
          </a:xfrm>
        </p:grpSpPr>
        <p:pic>
          <p:nvPicPr>
            <p:cNvPr id="50" name="object 5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064079" y="5383906"/>
              <a:ext cx="1808169" cy="135436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9898144" y="5383908"/>
              <a:ext cx="12700" cy="106680"/>
            </a:xfrm>
            <a:custGeom>
              <a:avLst/>
              <a:gdLst/>
              <a:ahLst/>
              <a:cxnLst/>
              <a:rect l="l" t="t" r="r" b="b"/>
              <a:pathLst>
                <a:path w="12700" h="106679">
                  <a:moveTo>
                    <a:pt x="12577" y="0"/>
                  </a:moveTo>
                  <a:lnTo>
                    <a:pt x="0" y="0"/>
                  </a:lnTo>
                  <a:lnTo>
                    <a:pt x="0" y="106332"/>
                  </a:lnTo>
                  <a:lnTo>
                    <a:pt x="12577" y="106332"/>
                  </a:lnTo>
                  <a:lnTo>
                    <a:pt x="125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2" name="object 52" descr=""/>
          <p:cNvGrpSpPr/>
          <p:nvPr/>
        </p:nvGrpSpPr>
        <p:grpSpPr>
          <a:xfrm>
            <a:off x="9976201" y="5383908"/>
            <a:ext cx="489584" cy="125095"/>
            <a:chOff x="9976201" y="5383908"/>
            <a:chExt cx="489584" cy="125095"/>
          </a:xfrm>
        </p:grpSpPr>
        <p:pic>
          <p:nvPicPr>
            <p:cNvPr id="53" name="object 5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976201" y="5386379"/>
              <a:ext cx="94475" cy="121900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090436" y="5413711"/>
              <a:ext cx="64114" cy="78519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179973" y="5383908"/>
              <a:ext cx="68510" cy="108322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269308" y="5383908"/>
              <a:ext cx="196116" cy="124787"/>
            </a:xfrm>
            <a:prstGeom prst="rect">
              <a:avLst/>
            </a:prstGeom>
          </p:spPr>
        </p:pic>
      </p:grpSp>
      <p:grpSp>
        <p:nvGrpSpPr>
          <p:cNvPr id="57" name="object 57" descr=""/>
          <p:cNvGrpSpPr/>
          <p:nvPr/>
        </p:nvGrpSpPr>
        <p:grpSpPr>
          <a:xfrm>
            <a:off x="5719493" y="1643276"/>
            <a:ext cx="281305" cy="128270"/>
            <a:chOff x="5719493" y="1643276"/>
            <a:chExt cx="281305" cy="128270"/>
          </a:xfrm>
        </p:grpSpPr>
        <p:sp>
          <p:nvSpPr>
            <p:cNvPr id="58" name="object 58" descr=""/>
            <p:cNvSpPr/>
            <p:nvPr/>
          </p:nvSpPr>
          <p:spPr>
            <a:xfrm>
              <a:off x="5719493" y="1667525"/>
              <a:ext cx="60960" cy="102235"/>
            </a:xfrm>
            <a:custGeom>
              <a:avLst/>
              <a:gdLst/>
              <a:ahLst/>
              <a:cxnLst/>
              <a:rect l="l" t="t" r="r" b="b"/>
              <a:pathLst>
                <a:path w="60960" h="102235">
                  <a:moveTo>
                    <a:pt x="38214" y="0"/>
                  </a:moveTo>
                  <a:lnTo>
                    <a:pt x="24411" y="0"/>
                  </a:lnTo>
                  <a:lnTo>
                    <a:pt x="0" y="4919"/>
                  </a:lnTo>
                  <a:lnTo>
                    <a:pt x="0" y="17492"/>
                  </a:lnTo>
                  <a:lnTo>
                    <a:pt x="24543" y="12572"/>
                  </a:lnTo>
                  <a:lnTo>
                    <a:pt x="24543" y="90414"/>
                  </a:lnTo>
                  <a:lnTo>
                    <a:pt x="1990" y="90414"/>
                  </a:lnTo>
                  <a:lnTo>
                    <a:pt x="1990" y="102024"/>
                  </a:lnTo>
                  <a:lnTo>
                    <a:pt x="60767" y="102024"/>
                  </a:lnTo>
                  <a:lnTo>
                    <a:pt x="60767" y="90414"/>
                  </a:lnTo>
                  <a:lnTo>
                    <a:pt x="38214" y="90414"/>
                  </a:lnTo>
                  <a:lnTo>
                    <a:pt x="382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802415" y="1643276"/>
              <a:ext cx="198022" cy="128263"/>
            </a:xfrm>
            <a:prstGeom prst="rect">
              <a:avLst/>
            </a:prstGeom>
          </p:spPr>
        </p:pic>
      </p:grpSp>
      <p:grpSp>
        <p:nvGrpSpPr>
          <p:cNvPr id="60" name="object 60" descr=""/>
          <p:cNvGrpSpPr/>
          <p:nvPr/>
        </p:nvGrpSpPr>
        <p:grpSpPr>
          <a:xfrm>
            <a:off x="5719493" y="1047320"/>
            <a:ext cx="283210" cy="128270"/>
            <a:chOff x="5719493" y="1047320"/>
            <a:chExt cx="283210" cy="128270"/>
          </a:xfrm>
        </p:grpSpPr>
        <p:sp>
          <p:nvSpPr>
            <p:cNvPr id="61" name="object 61" descr=""/>
            <p:cNvSpPr/>
            <p:nvPr/>
          </p:nvSpPr>
          <p:spPr>
            <a:xfrm>
              <a:off x="5719493" y="1071570"/>
              <a:ext cx="60960" cy="102235"/>
            </a:xfrm>
            <a:custGeom>
              <a:avLst/>
              <a:gdLst/>
              <a:ahLst/>
              <a:cxnLst/>
              <a:rect l="l" t="t" r="r" b="b"/>
              <a:pathLst>
                <a:path w="60960" h="102234">
                  <a:moveTo>
                    <a:pt x="38214" y="0"/>
                  </a:moveTo>
                  <a:lnTo>
                    <a:pt x="24411" y="0"/>
                  </a:lnTo>
                  <a:lnTo>
                    <a:pt x="0" y="4919"/>
                  </a:lnTo>
                  <a:lnTo>
                    <a:pt x="0" y="17492"/>
                  </a:lnTo>
                  <a:lnTo>
                    <a:pt x="24543" y="12572"/>
                  </a:lnTo>
                  <a:lnTo>
                    <a:pt x="24543" y="90414"/>
                  </a:lnTo>
                  <a:lnTo>
                    <a:pt x="1990" y="90414"/>
                  </a:lnTo>
                  <a:lnTo>
                    <a:pt x="1990" y="102024"/>
                  </a:lnTo>
                  <a:lnTo>
                    <a:pt x="60767" y="102024"/>
                  </a:lnTo>
                  <a:lnTo>
                    <a:pt x="60767" y="90414"/>
                  </a:lnTo>
                  <a:lnTo>
                    <a:pt x="38214" y="90414"/>
                  </a:lnTo>
                  <a:lnTo>
                    <a:pt x="382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802415" y="1047320"/>
              <a:ext cx="199706" cy="128264"/>
            </a:xfrm>
            <a:prstGeom prst="rect">
              <a:avLst/>
            </a:prstGeom>
          </p:spPr>
        </p:pic>
      </p:grpSp>
      <p:grpSp>
        <p:nvGrpSpPr>
          <p:cNvPr id="63" name="object 63" descr=""/>
          <p:cNvGrpSpPr/>
          <p:nvPr/>
        </p:nvGrpSpPr>
        <p:grpSpPr>
          <a:xfrm>
            <a:off x="5512624" y="3687341"/>
            <a:ext cx="135890" cy="886460"/>
            <a:chOff x="5512624" y="3687341"/>
            <a:chExt cx="135890" cy="886460"/>
          </a:xfrm>
        </p:grpSpPr>
        <p:pic>
          <p:nvPicPr>
            <p:cNvPr id="64" name="object 64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515099" y="4405623"/>
              <a:ext cx="105894" cy="167834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540604" y="4273543"/>
              <a:ext cx="78398" cy="111733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540604" y="4180475"/>
              <a:ext cx="107513" cy="68483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512624" y="3862894"/>
              <a:ext cx="108367" cy="298044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540601" y="3771800"/>
              <a:ext cx="80388" cy="70254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540601" y="3687341"/>
              <a:ext cx="78398" cy="64109"/>
            </a:xfrm>
            <a:prstGeom prst="rect">
              <a:avLst/>
            </a:prstGeom>
          </p:spPr>
        </p:pic>
      </p:grpSp>
      <p:grpSp>
        <p:nvGrpSpPr>
          <p:cNvPr id="70" name="object 70" descr=""/>
          <p:cNvGrpSpPr/>
          <p:nvPr/>
        </p:nvGrpSpPr>
        <p:grpSpPr>
          <a:xfrm>
            <a:off x="5512623" y="3351169"/>
            <a:ext cx="108585" cy="271145"/>
            <a:chOff x="5512623" y="3351169"/>
            <a:chExt cx="108585" cy="271145"/>
          </a:xfrm>
        </p:grpSpPr>
        <p:pic>
          <p:nvPicPr>
            <p:cNvPr id="71" name="object 71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515095" y="3549947"/>
              <a:ext cx="105894" cy="71806"/>
            </a:xfrm>
            <a:prstGeom prst="rect">
              <a:avLst/>
            </a:prstGeom>
          </p:spPr>
        </p:pic>
        <p:sp>
          <p:nvSpPr>
            <p:cNvPr id="72" name="object 72" descr=""/>
            <p:cNvSpPr/>
            <p:nvPr/>
          </p:nvSpPr>
          <p:spPr>
            <a:xfrm>
              <a:off x="5512612" y="3516401"/>
              <a:ext cx="106680" cy="12700"/>
            </a:xfrm>
            <a:custGeom>
              <a:avLst/>
              <a:gdLst/>
              <a:ahLst/>
              <a:cxnLst/>
              <a:rect l="l" t="t" r="r" b="b"/>
              <a:pathLst>
                <a:path w="106679" h="12700">
                  <a:moveTo>
                    <a:pt x="15951" y="0"/>
                  </a:moveTo>
                  <a:lnTo>
                    <a:pt x="0" y="0"/>
                  </a:lnTo>
                  <a:lnTo>
                    <a:pt x="0" y="12573"/>
                  </a:lnTo>
                  <a:lnTo>
                    <a:pt x="15951" y="12573"/>
                  </a:lnTo>
                  <a:lnTo>
                    <a:pt x="15951" y="0"/>
                  </a:lnTo>
                  <a:close/>
                </a:path>
                <a:path w="106679" h="12700">
                  <a:moveTo>
                    <a:pt x="106375" y="0"/>
                  </a:moveTo>
                  <a:lnTo>
                    <a:pt x="29819" y="0"/>
                  </a:lnTo>
                  <a:lnTo>
                    <a:pt x="29819" y="12573"/>
                  </a:lnTo>
                  <a:lnTo>
                    <a:pt x="106375" y="12573"/>
                  </a:lnTo>
                  <a:lnTo>
                    <a:pt x="1063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3" name="object 73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540599" y="3351169"/>
              <a:ext cx="80388" cy="146092"/>
            </a:xfrm>
            <a:prstGeom prst="rect">
              <a:avLst/>
            </a:prstGeom>
          </p:spPr>
        </p:pic>
      </p:grpSp>
      <p:pic>
        <p:nvPicPr>
          <p:cNvPr id="74" name="object 74" descr="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5512616" y="1646764"/>
            <a:ext cx="135492" cy="1640452"/>
          </a:xfrm>
          <a:prstGeom prst="rect">
            <a:avLst/>
          </a:prstGeom>
        </p:spPr>
      </p:pic>
      <p:sp>
        <p:nvSpPr>
          <p:cNvPr id="75" name="object 7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Phase</a:t>
            </a:r>
            <a:r>
              <a:rPr dirty="0" spc="-45"/>
              <a:t> </a:t>
            </a:r>
            <a:r>
              <a:rPr dirty="0"/>
              <a:t>2</a:t>
            </a:r>
            <a:r>
              <a:rPr dirty="0" spc="-35"/>
              <a:t> </a:t>
            </a:r>
            <a:r>
              <a:rPr dirty="0"/>
              <a:t>results</a:t>
            </a:r>
            <a:r>
              <a:rPr dirty="0" spc="-45"/>
              <a:t> </a:t>
            </a:r>
            <a:r>
              <a:rPr dirty="0"/>
              <a:t>-</a:t>
            </a:r>
            <a:r>
              <a:rPr dirty="0" spc="-35"/>
              <a:t> </a:t>
            </a:r>
            <a:r>
              <a:rPr dirty="0" spc="-10"/>
              <a:t>Pessimistic</a:t>
            </a:r>
          </a:p>
        </p:txBody>
      </p:sp>
      <p:sp>
        <p:nvSpPr>
          <p:cNvPr id="76" name="object 76" descr=""/>
          <p:cNvSpPr txBox="1"/>
          <p:nvPr/>
        </p:nvSpPr>
        <p:spPr>
          <a:xfrm>
            <a:off x="524424" y="977692"/>
            <a:ext cx="4714875" cy="4355465"/>
          </a:xfrm>
          <a:prstGeom prst="rect">
            <a:avLst/>
          </a:prstGeom>
        </p:spPr>
        <p:txBody>
          <a:bodyPr wrap="square" lIns="0" tIns="723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sz="1800" b="1">
                <a:latin typeface="Calibri"/>
                <a:cs typeface="Calibri"/>
              </a:rPr>
              <a:t>~20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use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cases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developed</a:t>
            </a:r>
            <a:endParaRPr sz="1800">
              <a:latin typeface="Calibri"/>
              <a:cs typeface="Calibri"/>
            </a:endParaRPr>
          </a:p>
          <a:p>
            <a:pPr marL="299085" marR="210820" indent="-28702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>
                <a:latin typeface="Calibri"/>
                <a:cs typeface="Calibri"/>
              </a:rPr>
              <a:t>8 </a:t>
            </a:r>
            <a:r>
              <a:rPr dirty="0" sz="1600" spc="-10">
                <a:latin typeface="Calibri"/>
                <a:cs typeface="Calibri"/>
              </a:rPr>
              <a:t>application-focused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publications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on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arXiv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this </a:t>
            </a:r>
            <a:r>
              <a:rPr dirty="0" sz="1600">
                <a:latin typeface="Calibri"/>
                <a:cs typeface="Calibri"/>
              </a:rPr>
              <a:t>week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next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>
                <a:latin typeface="Calibri"/>
                <a:cs typeface="Calibri"/>
              </a:rPr>
              <a:t>2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focused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on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tools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for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resource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estimation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>
                <a:latin typeface="Calibri"/>
                <a:cs typeface="Calibri"/>
              </a:rPr>
              <a:t>~10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more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use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cases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under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active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development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dirty="0" sz="1800" spc="-25" b="1">
                <a:latin typeface="Calibri"/>
                <a:cs typeface="Calibri"/>
              </a:rPr>
              <a:t>Tools</a:t>
            </a:r>
            <a:r>
              <a:rPr dirty="0" sz="1800" spc="-7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for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estimating</a:t>
            </a:r>
            <a:r>
              <a:rPr dirty="0" sz="1800" spc="-7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required</a:t>
            </a:r>
            <a:r>
              <a:rPr dirty="0" sz="1800" spc="-7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resources</a:t>
            </a:r>
            <a:endParaRPr sz="1800">
              <a:latin typeface="Calibri"/>
              <a:cs typeface="Calibri"/>
            </a:endParaRPr>
          </a:p>
          <a:p>
            <a:pPr marL="299085" marR="690245" indent="-287020">
              <a:lnSpc>
                <a:spcPct val="100000"/>
              </a:lnSpc>
              <a:spcBef>
                <a:spcPts val="41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 spc="-10">
                <a:latin typeface="Calibri"/>
                <a:cs typeface="Calibri"/>
              </a:rPr>
              <a:t>Automated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tools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for</a:t>
            </a:r>
            <a:r>
              <a:rPr dirty="0" sz="1600" spc="-10">
                <a:latin typeface="Calibri"/>
                <a:cs typeface="Calibri"/>
              </a:rPr>
              <a:t> estimates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utility-</a:t>
            </a:r>
            <a:r>
              <a:rPr dirty="0" sz="1600" spc="-10">
                <a:latin typeface="Calibri"/>
                <a:cs typeface="Calibri"/>
              </a:rPr>
              <a:t>scale hardware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>
                <a:latin typeface="Calibri"/>
                <a:cs typeface="Calibri"/>
              </a:rPr>
              <a:t>Algorithmic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refinements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compilation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methods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dirty="0" sz="1800" b="1">
                <a:latin typeface="Calibri"/>
                <a:cs typeface="Calibri"/>
              </a:rPr>
              <a:t>Quantum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utility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estimates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41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>
                <a:latin typeface="Calibri"/>
                <a:cs typeface="Calibri"/>
              </a:rPr>
              <a:t>Phase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2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focuses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on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applications</a:t>
            </a:r>
            <a:r>
              <a:rPr dirty="0" sz="1600" spc="-7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with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clear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utility</a:t>
            </a:r>
            <a:endParaRPr sz="16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remainder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Phase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2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will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focus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on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mapping </a:t>
            </a:r>
            <a:r>
              <a:rPr dirty="0" sz="1600">
                <a:latin typeface="Calibri"/>
                <a:cs typeface="Calibri"/>
              </a:rPr>
              <a:t>economic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utility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estimates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quantum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benchmarking metrics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7" name="object 77" descr=""/>
          <p:cNvGrpSpPr/>
          <p:nvPr/>
        </p:nvGrpSpPr>
        <p:grpSpPr>
          <a:xfrm>
            <a:off x="593090" y="6003290"/>
            <a:ext cx="11007725" cy="482600"/>
            <a:chOff x="593090" y="6003290"/>
            <a:chExt cx="11007725" cy="482600"/>
          </a:xfrm>
        </p:grpSpPr>
        <p:sp>
          <p:nvSpPr>
            <p:cNvPr id="78" name="object 78" descr=""/>
            <p:cNvSpPr/>
            <p:nvPr/>
          </p:nvSpPr>
          <p:spPr>
            <a:xfrm>
              <a:off x="605790" y="6015990"/>
              <a:ext cx="10982325" cy="457200"/>
            </a:xfrm>
            <a:custGeom>
              <a:avLst/>
              <a:gdLst/>
              <a:ahLst/>
              <a:cxnLst/>
              <a:rect l="l" t="t" r="r" b="b"/>
              <a:pathLst>
                <a:path w="10982325" h="457200">
                  <a:moveTo>
                    <a:pt x="10851959" y="0"/>
                  </a:moveTo>
                  <a:lnTo>
                    <a:pt x="129984" y="0"/>
                  </a:lnTo>
                  <a:lnTo>
                    <a:pt x="79386" y="10214"/>
                  </a:lnTo>
                  <a:lnTo>
                    <a:pt x="38069" y="38069"/>
                  </a:lnTo>
                  <a:lnTo>
                    <a:pt x="10214" y="79386"/>
                  </a:lnTo>
                  <a:lnTo>
                    <a:pt x="0" y="129984"/>
                  </a:lnTo>
                  <a:lnTo>
                    <a:pt x="0" y="327215"/>
                  </a:lnTo>
                  <a:lnTo>
                    <a:pt x="10214" y="377813"/>
                  </a:lnTo>
                  <a:lnTo>
                    <a:pt x="38069" y="419130"/>
                  </a:lnTo>
                  <a:lnTo>
                    <a:pt x="79386" y="446985"/>
                  </a:lnTo>
                  <a:lnTo>
                    <a:pt x="129984" y="457200"/>
                  </a:lnTo>
                  <a:lnTo>
                    <a:pt x="10851959" y="457200"/>
                  </a:lnTo>
                  <a:lnTo>
                    <a:pt x="10902557" y="446985"/>
                  </a:lnTo>
                  <a:lnTo>
                    <a:pt x="10943874" y="419130"/>
                  </a:lnTo>
                  <a:lnTo>
                    <a:pt x="10971729" y="377813"/>
                  </a:lnTo>
                  <a:lnTo>
                    <a:pt x="10981944" y="327215"/>
                  </a:lnTo>
                  <a:lnTo>
                    <a:pt x="10981944" y="129984"/>
                  </a:lnTo>
                  <a:lnTo>
                    <a:pt x="10971729" y="79386"/>
                  </a:lnTo>
                  <a:lnTo>
                    <a:pt x="10943874" y="38069"/>
                  </a:lnTo>
                  <a:lnTo>
                    <a:pt x="10902557" y="10214"/>
                  </a:lnTo>
                  <a:lnTo>
                    <a:pt x="10851959" y="0"/>
                  </a:lnTo>
                  <a:close/>
                </a:path>
              </a:pathLst>
            </a:custGeom>
            <a:solidFill>
              <a:srgbClr val="E0E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605790" y="6015990"/>
              <a:ext cx="10982325" cy="457200"/>
            </a:xfrm>
            <a:custGeom>
              <a:avLst/>
              <a:gdLst/>
              <a:ahLst/>
              <a:cxnLst/>
              <a:rect l="l" t="t" r="r" b="b"/>
              <a:pathLst>
                <a:path w="10982325" h="457200">
                  <a:moveTo>
                    <a:pt x="0" y="129984"/>
                  </a:moveTo>
                  <a:lnTo>
                    <a:pt x="10214" y="79386"/>
                  </a:lnTo>
                  <a:lnTo>
                    <a:pt x="38069" y="38069"/>
                  </a:lnTo>
                  <a:lnTo>
                    <a:pt x="79386" y="10214"/>
                  </a:lnTo>
                  <a:lnTo>
                    <a:pt x="129984" y="0"/>
                  </a:lnTo>
                  <a:lnTo>
                    <a:pt x="10851959" y="0"/>
                  </a:lnTo>
                  <a:lnTo>
                    <a:pt x="10902557" y="10214"/>
                  </a:lnTo>
                  <a:lnTo>
                    <a:pt x="10943874" y="38069"/>
                  </a:lnTo>
                  <a:lnTo>
                    <a:pt x="10971729" y="79386"/>
                  </a:lnTo>
                  <a:lnTo>
                    <a:pt x="10981944" y="129984"/>
                  </a:lnTo>
                  <a:lnTo>
                    <a:pt x="10981944" y="327215"/>
                  </a:lnTo>
                  <a:lnTo>
                    <a:pt x="10971729" y="377813"/>
                  </a:lnTo>
                  <a:lnTo>
                    <a:pt x="10943874" y="419130"/>
                  </a:lnTo>
                  <a:lnTo>
                    <a:pt x="10902557" y="446985"/>
                  </a:lnTo>
                  <a:lnTo>
                    <a:pt x="10851959" y="457200"/>
                  </a:lnTo>
                  <a:lnTo>
                    <a:pt x="129984" y="457200"/>
                  </a:lnTo>
                  <a:lnTo>
                    <a:pt x="79386" y="446985"/>
                  </a:lnTo>
                  <a:lnTo>
                    <a:pt x="38069" y="419130"/>
                  </a:lnTo>
                  <a:lnTo>
                    <a:pt x="10214" y="377813"/>
                  </a:lnTo>
                  <a:lnTo>
                    <a:pt x="0" y="327215"/>
                  </a:lnTo>
                  <a:lnTo>
                    <a:pt x="0" y="12998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0" name="object 80" descr=""/>
          <p:cNvSpPr txBox="1"/>
          <p:nvPr/>
        </p:nvSpPr>
        <p:spPr>
          <a:xfrm>
            <a:off x="878649" y="6028387"/>
            <a:ext cx="104343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last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six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months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have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significantly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increased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number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potential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applications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1" name="object 8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Distribution</a:t>
            </a:r>
            <a:r>
              <a:rPr dirty="0" spc="-50"/>
              <a:t> </a:t>
            </a:r>
            <a:r>
              <a:rPr dirty="0"/>
              <a:t>Statement</a:t>
            </a:r>
            <a:r>
              <a:rPr dirty="0" spc="-60"/>
              <a:t> </a:t>
            </a:r>
            <a:r>
              <a:rPr dirty="0"/>
              <a:t>‘A’</a:t>
            </a:r>
            <a:r>
              <a:rPr dirty="0" spc="-15"/>
              <a:t> </a:t>
            </a:r>
            <a:r>
              <a:rPr dirty="0"/>
              <a:t>(Approved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Public</a:t>
            </a:r>
            <a:r>
              <a:rPr dirty="0" spc="-20"/>
              <a:t> </a:t>
            </a:r>
            <a:r>
              <a:rPr dirty="0"/>
              <a:t>Release,</a:t>
            </a:r>
            <a:r>
              <a:rPr dirty="0" spc="-45"/>
              <a:t> </a:t>
            </a:r>
            <a:r>
              <a:rPr dirty="0"/>
              <a:t>Distribution</a:t>
            </a:r>
            <a:r>
              <a:rPr dirty="0" spc="-45"/>
              <a:t> </a:t>
            </a:r>
            <a:r>
              <a:rPr dirty="0" spc="-10"/>
              <a:t>Unlimited)</a:t>
            </a:r>
          </a:p>
        </p:txBody>
      </p:sp>
      <p:sp>
        <p:nvSpPr>
          <p:cNvPr id="82" name="object 8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17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19493" y="1115903"/>
            <a:ext cx="5913120" cy="4184015"/>
            <a:chOff x="5719493" y="1115903"/>
            <a:chExt cx="5913120" cy="418401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91852" y="3621824"/>
              <a:ext cx="73550" cy="7060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6103376" y="3660114"/>
              <a:ext cx="3025775" cy="1435100"/>
            </a:xfrm>
            <a:custGeom>
              <a:avLst/>
              <a:gdLst/>
              <a:ahLst/>
              <a:cxnLst/>
              <a:rect l="l" t="t" r="r" b="b"/>
              <a:pathLst>
                <a:path w="3025775" h="1435100">
                  <a:moveTo>
                    <a:pt x="3025216" y="1434859"/>
                  </a:moveTo>
                  <a:lnTo>
                    <a:pt x="3025216" y="0"/>
                  </a:lnTo>
                  <a:lnTo>
                    <a:pt x="0" y="0"/>
                  </a:lnTo>
                  <a:lnTo>
                    <a:pt x="0" y="1434859"/>
                  </a:lnTo>
                  <a:lnTo>
                    <a:pt x="3025216" y="1434859"/>
                  </a:lnTo>
                  <a:close/>
                </a:path>
              </a:pathLst>
            </a:custGeom>
            <a:solidFill>
              <a:srgbClr val="0000FF">
                <a:alpha val="980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8053932" y="183018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39604" y="62580"/>
                  </a:moveTo>
                  <a:lnTo>
                    <a:pt x="31302" y="62580"/>
                  </a:lnTo>
                  <a:lnTo>
                    <a:pt x="23001" y="62580"/>
                  </a:lnTo>
                  <a:lnTo>
                    <a:pt x="15035" y="59278"/>
                  </a:lnTo>
                  <a:lnTo>
                    <a:pt x="3303" y="47551"/>
                  </a:lnTo>
                  <a:lnTo>
                    <a:pt x="0" y="39588"/>
                  </a:lnTo>
                  <a:lnTo>
                    <a:pt x="0" y="22991"/>
                  </a:lnTo>
                  <a:lnTo>
                    <a:pt x="3303" y="15029"/>
                  </a:lnTo>
                  <a:lnTo>
                    <a:pt x="15035" y="3288"/>
                  </a:lnTo>
                  <a:lnTo>
                    <a:pt x="23001" y="0"/>
                  </a:lnTo>
                  <a:lnTo>
                    <a:pt x="39604" y="0"/>
                  </a:lnTo>
                  <a:lnTo>
                    <a:pt x="47570" y="3288"/>
                  </a:lnTo>
                  <a:lnTo>
                    <a:pt x="59301" y="15029"/>
                  </a:lnTo>
                  <a:lnTo>
                    <a:pt x="62605" y="22991"/>
                  </a:lnTo>
                  <a:lnTo>
                    <a:pt x="62605" y="39588"/>
                  </a:lnTo>
                  <a:lnTo>
                    <a:pt x="59301" y="47551"/>
                  </a:lnTo>
                  <a:lnTo>
                    <a:pt x="47570" y="59278"/>
                  </a:lnTo>
                  <a:lnTo>
                    <a:pt x="39604" y="62580"/>
                  </a:lnTo>
                  <a:close/>
                </a:path>
              </a:pathLst>
            </a:custGeom>
            <a:solidFill>
              <a:srgbClr val="B1B1B1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053932" y="1830182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31302" y="62580"/>
                  </a:moveTo>
                  <a:lnTo>
                    <a:pt x="39604" y="62580"/>
                  </a:lnTo>
                  <a:lnTo>
                    <a:pt x="47570" y="59278"/>
                  </a:lnTo>
                  <a:lnTo>
                    <a:pt x="53435" y="53414"/>
                  </a:lnTo>
                  <a:lnTo>
                    <a:pt x="59301" y="47551"/>
                  </a:lnTo>
                  <a:lnTo>
                    <a:pt x="62605" y="39588"/>
                  </a:lnTo>
                  <a:lnTo>
                    <a:pt x="62605" y="31290"/>
                  </a:lnTo>
                  <a:lnTo>
                    <a:pt x="62605" y="22991"/>
                  </a:lnTo>
                  <a:lnTo>
                    <a:pt x="59301" y="15029"/>
                  </a:lnTo>
                  <a:lnTo>
                    <a:pt x="53435" y="9166"/>
                  </a:lnTo>
                  <a:lnTo>
                    <a:pt x="47570" y="3288"/>
                  </a:lnTo>
                  <a:lnTo>
                    <a:pt x="39604" y="0"/>
                  </a:lnTo>
                  <a:lnTo>
                    <a:pt x="31302" y="0"/>
                  </a:lnTo>
                  <a:lnTo>
                    <a:pt x="23001" y="0"/>
                  </a:lnTo>
                  <a:lnTo>
                    <a:pt x="15035" y="3288"/>
                  </a:lnTo>
                  <a:lnTo>
                    <a:pt x="9169" y="9166"/>
                  </a:lnTo>
                  <a:lnTo>
                    <a:pt x="3303" y="15029"/>
                  </a:lnTo>
                  <a:lnTo>
                    <a:pt x="0" y="22991"/>
                  </a:lnTo>
                  <a:lnTo>
                    <a:pt x="0" y="31290"/>
                  </a:lnTo>
                  <a:lnTo>
                    <a:pt x="0" y="39588"/>
                  </a:lnTo>
                  <a:lnTo>
                    <a:pt x="3303" y="47551"/>
                  </a:lnTo>
                  <a:lnTo>
                    <a:pt x="9169" y="53414"/>
                  </a:lnTo>
                  <a:lnTo>
                    <a:pt x="15035" y="59278"/>
                  </a:lnTo>
                  <a:lnTo>
                    <a:pt x="23001" y="62580"/>
                  </a:lnTo>
                  <a:lnTo>
                    <a:pt x="31302" y="62580"/>
                  </a:lnTo>
                  <a:close/>
                </a:path>
              </a:pathLst>
            </a:custGeom>
            <a:ln w="13996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9493" y="2149945"/>
              <a:ext cx="4233209" cy="3149914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8053932" y="183018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31302" y="62580"/>
                  </a:moveTo>
                  <a:lnTo>
                    <a:pt x="39604" y="62580"/>
                  </a:lnTo>
                  <a:lnTo>
                    <a:pt x="47570" y="59278"/>
                  </a:lnTo>
                  <a:lnTo>
                    <a:pt x="53435" y="53414"/>
                  </a:lnTo>
                  <a:lnTo>
                    <a:pt x="59301" y="47551"/>
                  </a:lnTo>
                  <a:lnTo>
                    <a:pt x="62605" y="39588"/>
                  </a:lnTo>
                  <a:lnTo>
                    <a:pt x="62605" y="31290"/>
                  </a:lnTo>
                  <a:lnTo>
                    <a:pt x="62605" y="22991"/>
                  </a:lnTo>
                  <a:lnTo>
                    <a:pt x="59301" y="15029"/>
                  </a:lnTo>
                  <a:lnTo>
                    <a:pt x="53435" y="9166"/>
                  </a:lnTo>
                  <a:lnTo>
                    <a:pt x="47570" y="3288"/>
                  </a:lnTo>
                  <a:lnTo>
                    <a:pt x="39604" y="0"/>
                  </a:lnTo>
                  <a:lnTo>
                    <a:pt x="31302" y="0"/>
                  </a:lnTo>
                  <a:lnTo>
                    <a:pt x="23001" y="0"/>
                  </a:lnTo>
                  <a:lnTo>
                    <a:pt x="15035" y="3288"/>
                  </a:lnTo>
                  <a:lnTo>
                    <a:pt x="9169" y="9166"/>
                  </a:lnTo>
                  <a:lnTo>
                    <a:pt x="3303" y="15029"/>
                  </a:lnTo>
                  <a:lnTo>
                    <a:pt x="0" y="22991"/>
                  </a:lnTo>
                  <a:lnTo>
                    <a:pt x="0" y="31290"/>
                  </a:lnTo>
                  <a:lnTo>
                    <a:pt x="0" y="39588"/>
                  </a:lnTo>
                  <a:lnTo>
                    <a:pt x="3303" y="47551"/>
                  </a:lnTo>
                  <a:lnTo>
                    <a:pt x="9169" y="53414"/>
                  </a:lnTo>
                  <a:lnTo>
                    <a:pt x="15035" y="59278"/>
                  </a:lnTo>
                  <a:lnTo>
                    <a:pt x="23001" y="62580"/>
                  </a:lnTo>
                  <a:lnTo>
                    <a:pt x="31302" y="62580"/>
                  </a:lnTo>
                  <a:close/>
                </a:path>
              </a:pathLst>
            </a:custGeom>
            <a:ln w="1399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0437994" y="5094531"/>
              <a:ext cx="0" cy="49530"/>
            </a:xfrm>
            <a:custGeom>
              <a:avLst/>
              <a:gdLst/>
              <a:ahLst/>
              <a:cxnLst/>
              <a:rect l="l" t="t" r="r" b="b"/>
              <a:pathLst>
                <a:path w="0" h="49529">
                  <a:moveTo>
                    <a:pt x="0" y="0"/>
                  </a:moveTo>
                  <a:lnTo>
                    <a:pt x="0" y="48978"/>
                  </a:lnTo>
                </a:path>
              </a:pathLst>
            </a:custGeom>
            <a:ln w="11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0330177" y="5195845"/>
              <a:ext cx="60960" cy="102235"/>
            </a:xfrm>
            <a:custGeom>
              <a:avLst/>
              <a:gdLst/>
              <a:ahLst/>
              <a:cxnLst/>
              <a:rect l="l" t="t" r="r" b="b"/>
              <a:pathLst>
                <a:path w="60959" h="102235">
                  <a:moveTo>
                    <a:pt x="38214" y="0"/>
                  </a:moveTo>
                  <a:lnTo>
                    <a:pt x="24411" y="0"/>
                  </a:lnTo>
                  <a:lnTo>
                    <a:pt x="0" y="4919"/>
                  </a:lnTo>
                  <a:lnTo>
                    <a:pt x="0" y="17492"/>
                  </a:lnTo>
                  <a:lnTo>
                    <a:pt x="24543" y="12572"/>
                  </a:lnTo>
                  <a:lnTo>
                    <a:pt x="24543" y="90414"/>
                  </a:lnTo>
                  <a:lnTo>
                    <a:pt x="1990" y="90414"/>
                  </a:lnTo>
                  <a:lnTo>
                    <a:pt x="1990" y="102024"/>
                  </a:lnTo>
                  <a:lnTo>
                    <a:pt x="60767" y="102024"/>
                  </a:lnTo>
                  <a:lnTo>
                    <a:pt x="60767" y="90414"/>
                  </a:lnTo>
                  <a:lnTo>
                    <a:pt x="38214" y="90414"/>
                  </a:lnTo>
                  <a:lnTo>
                    <a:pt x="382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13098" y="5172882"/>
              <a:ext cx="134969" cy="126977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1519604" y="5094532"/>
              <a:ext cx="0" cy="49530"/>
            </a:xfrm>
            <a:custGeom>
              <a:avLst/>
              <a:gdLst/>
              <a:ahLst/>
              <a:cxnLst/>
              <a:rect l="l" t="t" r="r" b="b"/>
              <a:pathLst>
                <a:path w="0" h="49529">
                  <a:moveTo>
                    <a:pt x="0" y="0"/>
                  </a:moveTo>
                  <a:lnTo>
                    <a:pt x="0" y="48978"/>
                  </a:lnTo>
                </a:path>
              </a:pathLst>
            </a:custGeom>
            <a:ln w="11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1411786" y="5195732"/>
              <a:ext cx="60960" cy="102235"/>
            </a:xfrm>
            <a:custGeom>
              <a:avLst/>
              <a:gdLst/>
              <a:ahLst/>
              <a:cxnLst/>
              <a:rect l="l" t="t" r="r" b="b"/>
              <a:pathLst>
                <a:path w="60959" h="102235">
                  <a:moveTo>
                    <a:pt x="38214" y="0"/>
                  </a:moveTo>
                  <a:lnTo>
                    <a:pt x="24411" y="0"/>
                  </a:lnTo>
                  <a:lnTo>
                    <a:pt x="0" y="4919"/>
                  </a:lnTo>
                  <a:lnTo>
                    <a:pt x="0" y="17492"/>
                  </a:lnTo>
                  <a:lnTo>
                    <a:pt x="24543" y="12572"/>
                  </a:lnTo>
                  <a:lnTo>
                    <a:pt x="24543" y="90414"/>
                  </a:lnTo>
                  <a:lnTo>
                    <a:pt x="1990" y="90414"/>
                  </a:lnTo>
                  <a:lnTo>
                    <a:pt x="1990" y="102024"/>
                  </a:lnTo>
                  <a:lnTo>
                    <a:pt x="60767" y="102024"/>
                  </a:lnTo>
                  <a:lnTo>
                    <a:pt x="60767" y="90414"/>
                  </a:lnTo>
                  <a:lnTo>
                    <a:pt x="38214" y="90414"/>
                  </a:lnTo>
                  <a:lnTo>
                    <a:pt x="382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94708" y="5171483"/>
              <a:ext cx="137357" cy="128263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10007566" y="5094532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0112393" y="5094532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0198028" y="5094532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0270447" y="5094532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0333165" y="5094532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0388490" y="5094532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0763591" y="5094532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0954054" y="5094532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1089190" y="5094532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1194004" y="5094532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1279652" y="5094532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1352058" y="5094532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1414789" y="5094532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1470115" y="5094532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6062501" y="1717456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29" h="0">
                  <a:moveTo>
                    <a:pt x="48998" y="0"/>
                  </a:moveTo>
                  <a:lnTo>
                    <a:pt x="0" y="0"/>
                  </a:lnTo>
                </a:path>
              </a:pathLst>
            </a:custGeom>
            <a:ln w="111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6062501" y="1121500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29" h="0">
                  <a:moveTo>
                    <a:pt x="48998" y="0"/>
                  </a:moveTo>
                  <a:lnTo>
                    <a:pt x="0" y="0"/>
                  </a:lnTo>
                </a:path>
              </a:pathLst>
            </a:custGeom>
            <a:ln w="111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6111485" y="1121506"/>
              <a:ext cx="0" cy="3973195"/>
            </a:xfrm>
            <a:custGeom>
              <a:avLst/>
              <a:gdLst/>
              <a:ahLst/>
              <a:cxnLst/>
              <a:rect l="l" t="t" r="r" b="b"/>
              <a:pathLst>
                <a:path w="0" h="3973195">
                  <a:moveTo>
                    <a:pt x="0" y="3973037"/>
                  </a:moveTo>
                  <a:lnTo>
                    <a:pt x="0" y="0"/>
                  </a:lnTo>
                </a:path>
              </a:pathLst>
            </a:custGeom>
            <a:ln w="11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1519565" y="1121506"/>
              <a:ext cx="0" cy="3973195"/>
            </a:xfrm>
            <a:custGeom>
              <a:avLst/>
              <a:gdLst/>
              <a:ahLst/>
              <a:cxnLst/>
              <a:rect l="l" t="t" r="r" b="b"/>
              <a:pathLst>
                <a:path w="0" h="3973195">
                  <a:moveTo>
                    <a:pt x="0" y="3973037"/>
                  </a:moveTo>
                  <a:lnTo>
                    <a:pt x="0" y="0"/>
                  </a:lnTo>
                </a:path>
              </a:pathLst>
            </a:custGeom>
            <a:ln w="11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6111485" y="5094544"/>
              <a:ext cx="5408295" cy="0"/>
            </a:xfrm>
            <a:custGeom>
              <a:avLst/>
              <a:gdLst/>
              <a:ahLst/>
              <a:cxnLst/>
              <a:rect l="l" t="t" r="r" b="b"/>
              <a:pathLst>
                <a:path w="5408295" h="0">
                  <a:moveTo>
                    <a:pt x="0" y="0"/>
                  </a:moveTo>
                  <a:lnTo>
                    <a:pt x="5408080" y="0"/>
                  </a:lnTo>
                </a:path>
              </a:pathLst>
            </a:custGeom>
            <a:ln w="111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6111485" y="1121510"/>
              <a:ext cx="5408295" cy="0"/>
            </a:xfrm>
            <a:custGeom>
              <a:avLst/>
              <a:gdLst/>
              <a:ahLst/>
              <a:cxnLst/>
              <a:rect l="l" t="t" r="r" b="b"/>
              <a:pathLst>
                <a:path w="5408295" h="0">
                  <a:moveTo>
                    <a:pt x="0" y="0"/>
                  </a:moveTo>
                  <a:lnTo>
                    <a:pt x="5408080" y="0"/>
                  </a:lnTo>
                </a:path>
              </a:pathLst>
            </a:custGeom>
            <a:ln w="111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45491" y="1156614"/>
              <a:ext cx="1859636" cy="1459813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60943" y="1220087"/>
              <a:ext cx="73550" cy="70601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59434" y="1324682"/>
              <a:ext cx="76602" cy="76577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59454" y="1429262"/>
              <a:ext cx="76602" cy="76577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59469" y="1533854"/>
              <a:ext cx="76602" cy="76577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59482" y="1638447"/>
              <a:ext cx="76602" cy="76577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59503" y="1743026"/>
              <a:ext cx="76602" cy="76577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79625" y="1209651"/>
              <a:ext cx="1467312" cy="1349883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59525" y="1847604"/>
              <a:ext cx="76602" cy="76577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59533" y="1952200"/>
              <a:ext cx="76602" cy="76577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59552" y="2056791"/>
              <a:ext cx="76602" cy="76577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59572" y="2161382"/>
              <a:ext cx="76602" cy="76577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59583" y="2265977"/>
              <a:ext cx="76602" cy="76577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59597" y="2370567"/>
              <a:ext cx="76602" cy="76577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259606" y="2475167"/>
              <a:ext cx="76602" cy="76577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121908" y="1143000"/>
              <a:ext cx="1911095" cy="1491983"/>
            </a:xfrm>
            <a:prstGeom prst="rect">
              <a:avLst/>
            </a:prstGeom>
          </p:spPr>
        </p:pic>
      </p:grpSp>
      <p:grpSp>
        <p:nvGrpSpPr>
          <p:cNvPr id="51" name="object 51" descr=""/>
          <p:cNvGrpSpPr/>
          <p:nvPr/>
        </p:nvGrpSpPr>
        <p:grpSpPr>
          <a:xfrm>
            <a:off x="8767471" y="1430720"/>
            <a:ext cx="76835" cy="76835"/>
            <a:chOff x="8767471" y="1430720"/>
            <a:chExt cx="76835" cy="76835"/>
          </a:xfrm>
        </p:grpSpPr>
        <p:sp>
          <p:nvSpPr>
            <p:cNvPr id="52" name="object 52" descr=""/>
            <p:cNvSpPr/>
            <p:nvPr/>
          </p:nvSpPr>
          <p:spPr>
            <a:xfrm>
              <a:off x="8774469" y="143771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39604" y="62580"/>
                  </a:moveTo>
                  <a:lnTo>
                    <a:pt x="31302" y="62580"/>
                  </a:lnTo>
                  <a:lnTo>
                    <a:pt x="23001" y="62580"/>
                  </a:lnTo>
                  <a:lnTo>
                    <a:pt x="15035" y="59278"/>
                  </a:lnTo>
                  <a:lnTo>
                    <a:pt x="3303" y="47551"/>
                  </a:lnTo>
                  <a:lnTo>
                    <a:pt x="0" y="39588"/>
                  </a:lnTo>
                  <a:lnTo>
                    <a:pt x="0" y="22991"/>
                  </a:lnTo>
                  <a:lnTo>
                    <a:pt x="3303" y="15029"/>
                  </a:lnTo>
                  <a:lnTo>
                    <a:pt x="15035" y="3288"/>
                  </a:lnTo>
                  <a:lnTo>
                    <a:pt x="23001" y="0"/>
                  </a:lnTo>
                  <a:lnTo>
                    <a:pt x="39604" y="0"/>
                  </a:lnTo>
                  <a:lnTo>
                    <a:pt x="47570" y="3288"/>
                  </a:lnTo>
                  <a:lnTo>
                    <a:pt x="59301" y="15029"/>
                  </a:lnTo>
                  <a:lnTo>
                    <a:pt x="62605" y="22991"/>
                  </a:lnTo>
                  <a:lnTo>
                    <a:pt x="62605" y="39588"/>
                  </a:lnTo>
                  <a:lnTo>
                    <a:pt x="59301" y="47551"/>
                  </a:lnTo>
                  <a:lnTo>
                    <a:pt x="47570" y="59278"/>
                  </a:lnTo>
                  <a:lnTo>
                    <a:pt x="39604" y="62580"/>
                  </a:lnTo>
                  <a:close/>
                </a:path>
              </a:pathLst>
            </a:custGeom>
            <a:solidFill>
              <a:srgbClr val="B1B1B1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8774469" y="143771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31302" y="62580"/>
                  </a:moveTo>
                  <a:lnTo>
                    <a:pt x="39604" y="62580"/>
                  </a:lnTo>
                  <a:lnTo>
                    <a:pt x="47570" y="59278"/>
                  </a:lnTo>
                  <a:lnTo>
                    <a:pt x="53435" y="53414"/>
                  </a:lnTo>
                  <a:lnTo>
                    <a:pt x="59301" y="47551"/>
                  </a:lnTo>
                  <a:lnTo>
                    <a:pt x="62605" y="39588"/>
                  </a:lnTo>
                  <a:lnTo>
                    <a:pt x="62605" y="31290"/>
                  </a:lnTo>
                  <a:lnTo>
                    <a:pt x="62605" y="22991"/>
                  </a:lnTo>
                  <a:lnTo>
                    <a:pt x="59301" y="15029"/>
                  </a:lnTo>
                  <a:lnTo>
                    <a:pt x="53435" y="9166"/>
                  </a:lnTo>
                  <a:lnTo>
                    <a:pt x="47570" y="3288"/>
                  </a:lnTo>
                  <a:lnTo>
                    <a:pt x="39604" y="0"/>
                  </a:lnTo>
                  <a:lnTo>
                    <a:pt x="31302" y="0"/>
                  </a:lnTo>
                  <a:lnTo>
                    <a:pt x="23001" y="0"/>
                  </a:lnTo>
                  <a:lnTo>
                    <a:pt x="15035" y="3288"/>
                  </a:lnTo>
                  <a:lnTo>
                    <a:pt x="9169" y="9166"/>
                  </a:lnTo>
                  <a:lnTo>
                    <a:pt x="3303" y="15029"/>
                  </a:lnTo>
                  <a:lnTo>
                    <a:pt x="0" y="22991"/>
                  </a:lnTo>
                  <a:lnTo>
                    <a:pt x="0" y="31290"/>
                  </a:lnTo>
                  <a:lnTo>
                    <a:pt x="0" y="39588"/>
                  </a:lnTo>
                  <a:lnTo>
                    <a:pt x="3303" y="47551"/>
                  </a:lnTo>
                  <a:lnTo>
                    <a:pt x="9169" y="53414"/>
                  </a:lnTo>
                  <a:lnTo>
                    <a:pt x="15035" y="59278"/>
                  </a:lnTo>
                  <a:lnTo>
                    <a:pt x="23001" y="62580"/>
                  </a:lnTo>
                  <a:lnTo>
                    <a:pt x="31302" y="62580"/>
                  </a:lnTo>
                  <a:close/>
                </a:path>
              </a:pathLst>
            </a:custGeom>
            <a:ln w="13996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8774469" y="1437718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31302" y="62580"/>
                  </a:moveTo>
                  <a:lnTo>
                    <a:pt x="39604" y="62580"/>
                  </a:lnTo>
                  <a:lnTo>
                    <a:pt x="47570" y="59278"/>
                  </a:lnTo>
                  <a:lnTo>
                    <a:pt x="53435" y="53414"/>
                  </a:lnTo>
                  <a:lnTo>
                    <a:pt x="59301" y="47551"/>
                  </a:lnTo>
                  <a:lnTo>
                    <a:pt x="62605" y="39588"/>
                  </a:lnTo>
                  <a:lnTo>
                    <a:pt x="62605" y="31290"/>
                  </a:lnTo>
                  <a:lnTo>
                    <a:pt x="62605" y="22991"/>
                  </a:lnTo>
                  <a:lnTo>
                    <a:pt x="59301" y="15029"/>
                  </a:lnTo>
                  <a:lnTo>
                    <a:pt x="53435" y="9166"/>
                  </a:lnTo>
                  <a:lnTo>
                    <a:pt x="47570" y="3288"/>
                  </a:lnTo>
                  <a:lnTo>
                    <a:pt x="39604" y="0"/>
                  </a:lnTo>
                  <a:lnTo>
                    <a:pt x="31302" y="0"/>
                  </a:lnTo>
                  <a:lnTo>
                    <a:pt x="23001" y="0"/>
                  </a:lnTo>
                  <a:lnTo>
                    <a:pt x="15035" y="3288"/>
                  </a:lnTo>
                  <a:lnTo>
                    <a:pt x="9169" y="9166"/>
                  </a:lnTo>
                  <a:lnTo>
                    <a:pt x="3303" y="15029"/>
                  </a:lnTo>
                  <a:lnTo>
                    <a:pt x="0" y="22991"/>
                  </a:lnTo>
                  <a:lnTo>
                    <a:pt x="0" y="31290"/>
                  </a:lnTo>
                  <a:lnTo>
                    <a:pt x="0" y="39588"/>
                  </a:lnTo>
                  <a:lnTo>
                    <a:pt x="3303" y="47551"/>
                  </a:lnTo>
                  <a:lnTo>
                    <a:pt x="9169" y="53414"/>
                  </a:lnTo>
                  <a:lnTo>
                    <a:pt x="15035" y="59278"/>
                  </a:lnTo>
                  <a:lnTo>
                    <a:pt x="23001" y="62580"/>
                  </a:lnTo>
                  <a:lnTo>
                    <a:pt x="31302" y="62580"/>
                  </a:lnTo>
                  <a:close/>
                </a:path>
              </a:pathLst>
            </a:custGeom>
            <a:ln w="1399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5" name="object 55" descr=""/>
          <p:cNvGrpSpPr/>
          <p:nvPr/>
        </p:nvGrpSpPr>
        <p:grpSpPr>
          <a:xfrm>
            <a:off x="10476593" y="1774249"/>
            <a:ext cx="76835" cy="76835"/>
            <a:chOff x="10476593" y="1774249"/>
            <a:chExt cx="76835" cy="76835"/>
          </a:xfrm>
        </p:grpSpPr>
        <p:sp>
          <p:nvSpPr>
            <p:cNvPr id="56" name="object 56" descr=""/>
            <p:cNvSpPr/>
            <p:nvPr/>
          </p:nvSpPr>
          <p:spPr>
            <a:xfrm>
              <a:off x="10483591" y="1781247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39604" y="62580"/>
                  </a:moveTo>
                  <a:lnTo>
                    <a:pt x="31302" y="62580"/>
                  </a:lnTo>
                  <a:lnTo>
                    <a:pt x="23001" y="62580"/>
                  </a:lnTo>
                  <a:lnTo>
                    <a:pt x="15035" y="59278"/>
                  </a:lnTo>
                  <a:lnTo>
                    <a:pt x="3303" y="47551"/>
                  </a:lnTo>
                  <a:lnTo>
                    <a:pt x="0" y="39588"/>
                  </a:lnTo>
                  <a:lnTo>
                    <a:pt x="0" y="22991"/>
                  </a:lnTo>
                  <a:lnTo>
                    <a:pt x="3303" y="15029"/>
                  </a:lnTo>
                  <a:lnTo>
                    <a:pt x="15035" y="3288"/>
                  </a:lnTo>
                  <a:lnTo>
                    <a:pt x="23001" y="0"/>
                  </a:lnTo>
                  <a:lnTo>
                    <a:pt x="39604" y="0"/>
                  </a:lnTo>
                  <a:lnTo>
                    <a:pt x="47570" y="3288"/>
                  </a:lnTo>
                  <a:lnTo>
                    <a:pt x="59301" y="15029"/>
                  </a:lnTo>
                  <a:lnTo>
                    <a:pt x="62605" y="22991"/>
                  </a:lnTo>
                  <a:lnTo>
                    <a:pt x="62605" y="39588"/>
                  </a:lnTo>
                  <a:lnTo>
                    <a:pt x="59301" y="47551"/>
                  </a:lnTo>
                  <a:lnTo>
                    <a:pt x="47570" y="59278"/>
                  </a:lnTo>
                  <a:lnTo>
                    <a:pt x="39604" y="62580"/>
                  </a:lnTo>
                  <a:close/>
                </a:path>
              </a:pathLst>
            </a:custGeom>
            <a:solidFill>
              <a:srgbClr val="B1B1B1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10483591" y="1781248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31302" y="62580"/>
                  </a:moveTo>
                  <a:lnTo>
                    <a:pt x="39604" y="62580"/>
                  </a:lnTo>
                  <a:lnTo>
                    <a:pt x="47570" y="59278"/>
                  </a:lnTo>
                  <a:lnTo>
                    <a:pt x="53435" y="53414"/>
                  </a:lnTo>
                  <a:lnTo>
                    <a:pt x="59301" y="47551"/>
                  </a:lnTo>
                  <a:lnTo>
                    <a:pt x="62605" y="39588"/>
                  </a:lnTo>
                  <a:lnTo>
                    <a:pt x="62605" y="31290"/>
                  </a:lnTo>
                  <a:lnTo>
                    <a:pt x="62605" y="22991"/>
                  </a:lnTo>
                  <a:lnTo>
                    <a:pt x="59301" y="15029"/>
                  </a:lnTo>
                  <a:lnTo>
                    <a:pt x="53435" y="9166"/>
                  </a:lnTo>
                  <a:lnTo>
                    <a:pt x="47570" y="3288"/>
                  </a:lnTo>
                  <a:lnTo>
                    <a:pt x="39604" y="0"/>
                  </a:lnTo>
                  <a:lnTo>
                    <a:pt x="31302" y="0"/>
                  </a:lnTo>
                  <a:lnTo>
                    <a:pt x="23001" y="0"/>
                  </a:lnTo>
                  <a:lnTo>
                    <a:pt x="15035" y="3288"/>
                  </a:lnTo>
                  <a:lnTo>
                    <a:pt x="9169" y="9166"/>
                  </a:lnTo>
                  <a:lnTo>
                    <a:pt x="3303" y="15029"/>
                  </a:lnTo>
                  <a:lnTo>
                    <a:pt x="0" y="22991"/>
                  </a:lnTo>
                  <a:lnTo>
                    <a:pt x="0" y="31290"/>
                  </a:lnTo>
                  <a:lnTo>
                    <a:pt x="0" y="39588"/>
                  </a:lnTo>
                  <a:lnTo>
                    <a:pt x="3303" y="47551"/>
                  </a:lnTo>
                  <a:lnTo>
                    <a:pt x="9169" y="53414"/>
                  </a:lnTo>
                  <a:lnTo>
                    <a:pt x="15035" y="59278"/>
                  </a:lnTo>
                  <a:lnTo>
                    <a:pt x="23001" y="62580"/>
                  </a:lnTo>
                  <a:lnTo>
                    <a:pt x="31302" y="62580"/>
                  </a:lnTo>
                  <a:close/>
                </a:path>
              </a:pathLst>
            </a:custGeom>
            <a:ln w="13996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10483591" y="1781247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31302" y="62580"/>
                  </a:moveTo>
                  <a:lnTo>
                    <a:pt x="39604" y="62580"/>
                  </a:lnTo>
                  <a:lnTo>
                    <a:pt x="47570" y="59278"/>
                  </a:lnTo>
                  <a:lnTo>
                    <a:pt x="53435" y="53414"/>
                  </a:lnTo>
                  <a:lnTo>
                    <a:pt x="59301" y="47551"/>
                  </a:lnTo>
                  <a:lnTo>
                    <a:pt x="62605" y="39588"/>
                  </a:lnTo>
                  <a:lnTo>
                    <a:pt x="62605" y="31290"/>
                  </a:lnTo>
                  <a:lnTo>
                    <a:pt x="62605" y="22991"/>
                  </a:lnTo>
                  <a:lnTo>
                    <a:pt x="59301" y="15029"/>
                  </a:lnTo>
                  <a:lnTo>
                    <a:pt x="53435" y="9166"/>
                  </a:lnTo>
                  <a:lnTo>
                    <a:pt x="47570" y="3288"/>
                  </a:lnTo>
                  <a:lnTo>
                    <a:pt x="39604" y="0"/>
                  </a:lnTo>
                  <a:lnTo>
                    <a:pt x="31302" y="0"/>
                  </a:lnTo>
                  <a:lnTo>
                    <a:pt x="23001" y="0"/>
                  </a:lnTo>
                  <a:lnTo>
                    <a:pt x="15035" y="3288"/>
                  </a:lnTo>
                  <a:lnTo>
                    <a:pt x="9169" y="9166"/>
                  </a:lnTo>
                  <a:lnTo>
                    <a:pt x="3303" y="15029"/>
                  </a:lnTo>
                  <a:lnTo>
                    <a:pt x="0" y="22991"/>
                  </a:lnTo>
                  <a:lnTo>
                    <a:pt x="0" y="31290"/>
                  </a:lnTo>
                  <a:lnTo>
                    <a:pt x="0" y="39588"/>
                  </a:lnTo>
                  <a:lnTo>
                    <a:pt x="3303" y="47551"/>
                  </a:lnTo>
                  <a:lnTo>
                    <a:pt x="9169" y="53414"/>
                  </a:lnTo>
                  <a:lnTo>
                    <a:pt x="15035" y="59278"/>
                  </a:lnTo>
                  <a:lnTo>
                    <a:pt x="23001" y="62580"/>
                  </a:lnTo>
                  <a:lnTo>
                    <a:pt x="31302" y="62580"/>
                  </a:lnTo>
                  <a:close/>
                </a:path>
              </a:pathLst>
            </a:custGeom>
            <a:ln w="13996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9" name="object 59" descr=""/>
          <p:cNvGrpSpPr/>
          <p:nvPr/>
        </p:nvGrpSpPr>
        <p:grpSpPr>
          <a:xfrm>
            <a:off x="10756246" y="1468990"/>
            <a:ext cx="76835" cy="76835"/>
            <a:chOff x="10756246" y="1468990"/>
            <a:chExt cx="76835" cy="76835"/>
          </a:xfrm>
        </p:grpSpPr>
        <p:sp>
          <p:nvSpPr>
            <p:cNvPr id="60" name="object 60" descr=""/>
            <p:cNvSpPr/>
            <p:nvPr/>
          </p:nvSpPr>
          <p:spPr>
            <a:xfrm>
              <a:off x="10763245" y="147598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39604" y="62580"/>
                  </a:moveTo>
                  <a:lnTo>
                    <a:pt x="31302" y="62580"/>
                  </a:lnTo>
                  <a:lnTo>
                    <a:pt x="23001" y="62580"/>
                  </a:lnTo>
                  <a:lnTo>
                    <a:pt x="15035" y="59278"/>
                  </a:lnTo>
                  <a:lnTo>
                    <a:pt x="3303" y="47551"/>
                  </a:lnTo>
                  <a:lnTo>
                    <a:pt x="0" y="39588"/>
                  </a:lnTo>
                  <a:lnTo>
                    <a:pt x="0" y="22991"/>
                  </a:lnTo>
                  <a:lnTo>
                    <a:pt x="3303" y="15029"/>
                  </a:lnTo>
                  <a:lnTo>
                    <a:pt x="15035" y="3288"/>
                  </a:lnTo>
                  <a:lnTo>
                    <a:pt x="23001" y="0"/>
                  </a:lnTo>
                  <a:lnTo>
                    <a:pt x="39604" y="0"/>
                  </a:lnTo>
                  <a:lnTo>
                    <a:pt x="47570" y="3288"/>
                  </a:lnTo>
                  <a:lnTo>
                    <a:pt x="59301" y="15029"/>
                  </a:lnTo>
                  <a:lnTo>
                    <a:pt x="62605" y="22991"/>
                  </a:lnTo>
                  <a:lnTo>
                    <a:pt x="62605" y="39588"/>
                  </a:lnTo>
                  <a:lnTo>
                    <a:pt x="59301" y="47551"/>
                  </a:lnTo>
                  <a:lnTo>
                    <a:pt x="47570" y="59278"/>
                  </a:lnTo>
                  <a:lnTo>
                    <a:pt x="39604" y="62580"/>
                  </a:lnTo>
                  <a:close/>
                </a:path>
              </a:pathLst>
            </a:custGeom>
            <a:solidFill>
              <a:srgbClr val="B1B1B1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10763245" y="147599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31302" y="62580"/>
                  </a:moveTo>
                  <a:lnTo>
                    <a:pt x="39604" y="62580"/>
                  </a:lnTo>
                  <a:lnTo>
                    <a:pt x="47570" y="59278"/>
                  </a:lnTo>
                  <a:lnTo>
                    <a:pt x="53435" y="53414"/>
                  </a:lnTo>
                  <a:lnTo>
                    <a:pt x="59301" y="47551"/>
                  </a:lnTo>
                  <a:lnTo>
                    <a:pt x="62605" y="39588"/>
                  </a:lnTo>
                  <a:lnTo>
                    <a:pt x="62605" y="31290"/>
                  </a:lnTo>
                  <a:lnTo>
                    <a:pt x="62605" y="22991"/>
                  </a:lnTo>
                  <a:lnTo>
                    <a:pt x="59301" y="15029"/>
                  </a:lnTo>
                  <a:lnTo>
                    <a:pt x="53435" y="9166"/>
                  </a:lnTo>
                  <a:lnTo>
                    <a:pt x="47570" y="3288"/>
                  </a:lnTo>
                  <a:lnTo>
                    <a:pt x="39604" y="0"/>
                  </a:lnTo>
                  <a:lnTo>
                    <a:pt x="31302" y="0"/>
                  </a:lnTo>
                  <a:lnTo>
                    <a:pt x="23001" y="0"/>
                  </a:lnTo>
                  <a:lnTo>
                    <a:pt x="15035" y="3288"/>
                  </a:lnTo>
                  <a:lnTo>
                    <a:pt x="9169" y="9166"/>
                  </a:lnTo>
                  <a:lnTo>
                    <a:pt x="3303" y="15029"/>
                  </a:lnTo>
                  <a:lnTo>
                    <a:pt x="0" y="22991"/>
                  </a:lnTo>
                  <a:lnTo>
                    <a:pt x="0" y="31290"/>
                  </a:lnTo>
                  <a:lnTo>
                    <a:pt x="0" y="39588"/>
                  </a:lnTo>
                  <a:lnTo>
                    <a:pt x="3303" y="47551"/>
                  </a:lnTo>
                  <a:lnTo>
                    <a:pt x="9169" y="53414"/>
                  </a:lnTo>
                  <a:lnTo>
                    <a:pt x="15035" y="59278"/>
                  </a:lnTo>
                  <a:lnTo>
                    <a:pt x="23001" y="62580"/>
                  </a:lnTo>
                  <a:lnTo>
                    <a:pt x="31302" y="62580"/>
                  </a:lnTo>
                  <a:close/>
                </a:path>
              </a:pathLst>
            </a:custGeom>
            <a:ln w="13996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10763244" y="1475988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31302" y="62580"/>
                  </a:moveTo>
                  <a:lnTo>
                    <a:pt x="39604" y="62580"/>
                  </a:lnTo>
                  <a:lnTo>
                    <a:pt x="47570" y="59278"/>
                  </a:lnTo>
                  <a:lnTo>
                    <a:pt x="53435" y="53414"/>
                  </a:lnTo>
                  <a:lnTo>
                    <a:pt x="59301" y="47551"/>
                  </a:lnTo>
                  <a:lnTo>
                    <a:pt x="62605" y="39588"/>
                  </a:lnTo>
                  <a:lnTo>
                    <a:pt x="62605" y="31290"/>
                  </a:lnTo>
                  <a:lnTo>
                    <a:pt x="62605" y="22991"/>
                  </a:lnTo>
                  <a:lnTo>
                    <a:pt x="59301" y="15029"/>
                  </a:lnTo>
                  <a:lnTo>
                    <a:pt x="53435" y="9166"/>
                  </a:lnTo>
                  <a:lnTo>
                    <a:pt x="47570" y="3288"/>
                  </a:lnTo>
                  <a:lnTo>
                    <a:pt x="39604" y="0"/>
                  </a:lnTo>
                  <a:lnTo>
                    <a:pt x="31302" y="0"/>
                  </a:lnTo>
                  <a:lnTo>
                    <a:pt x="23001" y="0"/>
                  </a:lnTo>
                  <a:lnTo>
                    <a:pt x="15035" y="3288"/>
                  </a:lnTo>
                  <a:lnTo>
                    <a:pt x="9169" y="9166"/>
                  </a:lnTo>
                  <a:lnTo>
                    <a:pt x="3303" y="15029"/>
                  </a:lnTo>
                  <a:lnTo>
                    <a:pt x="0" y="22991"/>
                  </a:lnTo>
                  <a:lnTo>
                    <a:pt x="0" y="31290"/>
                  </a:lnTo>
                  <a:lnTo>
                    <a:pt x="0" y="39588"/>
                  </a:lnTo>
                  <a:lnTo>
                    <a:pt x="3303" y="47551"/>
                  </a:lnTo>
                  <a:lnTo>
                    <a:pt x="9169" y="53414"/>
                  </a:lnTo>
                  <a:lnTo>
                    <a:pt x="15035" y="59278"/>
                  </a:lnTo>
                  <a:lnTo>
                    <a:pt x="23001" y="62580"/>
                  </a:lnTo>
                  <a:lnTo>
                    <a:pt x="31302" y="62580"/>
                  </a:lnTo>
                  <a:close/>
                </a:path>
              </a:pathLst>
            </a:custGeom>
            <a:ln w="13996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3" name="object 63" descr=""/>
          <p:cNvGrpSpPr/>
          <p:nvPr/>
        </p:nvGrpSpPr>
        <p:grpSpPr>
          <a:xfrm>
            <a:off x="11131570" y="1389593"/>
            <a:ext cx="76835" cy="76835"/>
            <a:chOff x="11131570" y="1389593"/>
            <a:chExt cx="76835" cy="76835"/>
          </a:xfrm>
        </p:grpSpPr>
        <p:sp>
          <p:nvSpPr>
            <p:cNvPr id="64" name="object 64" descr=""/>
            <p:cNvSpPr/>
            <p:nvPr/>
          </p:nvSpPr>
          <p:spPr>
            <a:xfrm>
              <a:off x="11138568" y="1396594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39604" y="62580"/>
                  </a:moveTo>
                  <a:lnTo>
                    <a:pt x="31302" y="62580"/>
                  </a:lnTo>
                  <a:lnTo>
                    <a:pt x="23001" y="62580"/>
                  </a:lnTo>
                  <a:lnTo>
                    <a:pt x="15035" y="59278"/>
                  </a:lnTo>
                  <a:lnTo>
                    <a:pt x="3303" y="47551"/>
                  </a:lnTo>
                  <a:lnTo>
                    <a:pt x="0" y="39588"/>
                  </a:lnTo>
                  <a:lnTo>
                    <a:pt x="0" y="22991"/>
                  </a:lnTo>
                  <a:lnTo>
                    <a:pt x="3303" y="15029"/>
                  </a:lnTo>
                  <a:lnTo>
                    <a:pt x="15035" y="3288"/>
                  </a:lnTo>
                  <a:lnTo>
                    <a:pt x="23001" y="0"/>
                  </a:lnTo>
                  <a:lnTo>
                    <a:pt x="39604" y="0"/>
                  </a:lnTo>
                  <a:lnTo>
                    <a:pt x="47570" y="3288"/>
                  </a:lnTo>
                  <a:lnTo>
                    <a:pt x="59301" y="15029"/>
                  </a:lnTo>
                  <a:lnTo>
                    <a:pt x="62605" y="22991"/>
                  </a:lnTo>
                  <a:lnTo>
                    <a:pt x="62605" y="39588"/>
                  </a:lnTo>
                  <a:lnTo>
                    <a:pt x="59301" y="47551"/>
                  </a:lnTo>
                  <a:lnTo>
                    <a:pt x="47570" y="59278"/>
                  </a:lnTo>
                  <a:lnTo>
                    <a:pt x="39604" y="62580"/>
                  </a:lnTo>
                  <a:close/>
                </a:path>
              </a:pathLst>
            </a:custGeom>
            <a:solidFill>
              <a:srgbClr val="B1B1B1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11138568" y="1396594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31302" y="62580"/>
                  </a:moveTo>
                  <a:lnTo>
                    <a:pt x="39604" y="62580"/>
                  </a:lnTo>
                  <a:lnTo>
                    <a:pt x="47570" y="59278"/>
                  </a:lnTo>
                  <a:lnTo>
                    <a:pt x="53435" y="53414"/>
                  </a:lnTo>
                  <a:lnTo>
                    <a:pt x="59301" y="47551"/>
                  </a:lnTo>
                  <a:lnTo>
                    <a:pt x="62605" y="39588"/>
                  </a:lnTo>
                  <a:lnTo>
                    <a:pt x="62605" y="31290"/>
                  </a:lnTo>
                  <a:lnTo>
                    <a:pt x="62605" y="22991"/>
                  </a:lnTo>
                  <a:lnTo>
                    <a:pt x="59301" y="15029"/>
                  </a:lnTo>
                  <a:lnTo>
                    <a:pt x="53435" y="9166"/>
                  </a:lnTo>
                  <a:lnTo>
                    <a:pt x="47570" y="3288"/>
                  </a:lnTo>
                  <a:lnTo>
                    <a:pt x="39604" y="0"/>
                  </a:lnTo>
                  <a:lnTo>
                    <a:pt x="31302" y="0"/>
                  </a:lnTo>
                  <a:lnTo>
                    <a:pt x="23001" y="0"/>
                  </a:lnTo>
                  <a:lnTo>
                    <a:pt x="15035" y="3288"/>
                  </a:lnTo>
                  <a:lnTo>
                    <a:pt x="9169" y="9166"/>
                  </a:lnTo>
                  <a:lnTo>
                    <a:pt x="3303" y="15029"/>
                  </a:lnTo>
                  <a:lnTo>
                    <a:pt x="0" y="22991"/>
                  </a:lnTo>
                  <a:lnTo>
                    <a:pt x="0" y="31290"/>
                  </a:lnTo>
                  <a:lnTo>
                    <a:pt x="0" y="39588"/>
                  </a:lnTo>
                  <a:lnTo>
                    <a:pt x="3303" y="47551"/>
                  </a:lnTo>
                  <a:lnTo>
                    <a:pt x="9169" y="53414"/>
                  </a:lnTo>
                  <a:lnTo>
                    <a:pt x="15035" y="59278"/>
                  </a:lnTo>
                  <a:lnTo>
                    <a:pt x="23001" y="62580"/>
                  </a:lnTo>
                  <a:lnTo>
                    <a:pt x="31302" y="62580"/>
                  </a:lnTo>
                  <a:close/>
                </a:path>
              </a:pathLst>
            </a:custGeom>
            <a:ln w="13996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11138568" y="139659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31302" y="62580"/>
                  </a:moveTo>
                  <a:lnTo>
                    <a:pt x="39604" y="62580"/>
                  </a:lnTo>
                  <a:lnTo>
                    <a:pt x="47570" y="59278"/>
                  </a:lnTo>
                  <a:lnTo>
                    <a:pt x="53435" y="53414"/>
                  </a:lnTo>
                  <a:lnTo>
                    <a:pt x="59301" y="47551"/>
                  </a:lnTo>
                  <a:lnTo>
                    <a:pt x="62605" y="39588"/>
                  </a:lnTo>
                  <a:lnTo>
                    <a:pt x="62605" y="31290"/>
                  </a:lnTo>
                  <a:lnTo>
                    <a:pt x="62605" y="22991"/>
                  </a:lnTo>
                  <a:lnTo>
                    <a:pt x="59301" y="15029"/>
                  </a:lnTo>
                  <a:lnTo>
                    <a:pt x="53435" y="9166"/>
                  </a:lnTo>
                  <a:lnTo>
                    <a:pt x="47570" y="3288"/>
                  </a:lnTo>
                  <a:lnTo>
                    <a:pt x="39604" y="0"/>
                  </a:lnTo>
                  <a:lnTo>
                    <a:pt x="31302" y="0"/>
                  </a:lnTo>
                  <a:lnTo>
                    <a:pt x="23001" y="0"/>
                  </a:lnTo>
                  <a:lnTo>
                    <a:pt x="15035" y="3288"/>
                  </a:lnTo>
                  <a:lnTo>
                    <a:pt x="9169" y="9166"/>
                  </a:lnTo>
                  <a:lnTo>
                    <a:pt x="3303" y="15029"/>
                  </a:lnTo>
                  <a:lnTo>
                    <a:pt x="0" y="22991"/>
                  </a:lnTo>
                  <a:lnTo>
                    <a:pt x="0" y="31290"/>
                  </a:lnTo>
                  <a:lnTo>
                    <a:pt x="0" y="39588"/>
                  </a:lnTo>
                  <a:lnTo>
                    <a:pt x="3303" y="47551"/>
                  </a:lnTo>
                  <a:lnTo>
                    <a:pt x="9169" y="53414"/>
                  </a:lnTo>
                  <a:lnTo>
                    <a:pt x="15035" y="59278"/>
                  </a:lnTo>
                  <a:lnTo>
                    <a:pt x="23001" y="62580"/>
                  </a:lnTo>
                  <a:lnTo>
                    <a:pt x="31302" y="62580"/>
                  </a:lnTo>
                  <a:close/>
                </a:path>
              </a:pathLst>
            </a:custGeom>
            <a:ln w="13996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7" name="object 67" descr=""/>
          <p:cNvGrpSpPr/>
          <p:nvPr/>
        </p:nvGrpSpPr>
        <p:grpSpPr>
          <a:xfrm>
            <a:off x="8666870" y="1968388"/>
            <a:ext cx="76835" cy="76835"/>
            <a:chOff x="8666870" y="1968388"/>
            <a:chExt cx="76835" cy="76835"/>
          </a:xfrm>
        </p:grpSpPr>
        <p:sp>
          <p:nvSpPr>
            <p:cNvPr id="68" name="object 68" descr=""/>
            <p:cNvSpPr/>
            <p:nvPr/>
          </p:nvSpPr>
          <p:spPr>
            <a:xfrm>
              <a:off x="8673869" y="1975386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39604" y="62580"/>
                  </a:moveTo>
                  <a:lnTo>
                    <a:pt x="31302" y="62580"/>
                  </a:lnTo>
                  <a:lnTo>
                    <a:pt x="23001" y="62580"/>
                  </a:lnTo>
                  <a:lnTo>
                    <a:pt x="15035" y="59278"/>
                  </a:lnTo>
                  <a:lnTo>
                    <a:pt x="3303" y="47551"/>
                  </a:lnTo>
                  <a:lnTo>
                    <a:pt x="0" y="39588"/>
                  </a:lnTo>
                  <a:lnTo>
                    <a:pt x="0" y="22991"/>
                  </a:lnTo>
                  <a:lnTo>
                    <a:pt x="3303" y="15029"/>
                  </a:lnTo>
                  <a:lnTo>
                    <a:pt x="15035" y="3288"/>
                  </a:lnTo>
                  <a:lnTo>
                    <a:pt x="23001" y="0"/>
                  </a:lnTo>
                  <a:lnTo>
                    <a:pt x="39604" y="0"/>
                  </a:lnTo>
                  <a:lnTo>
                    <a:pt x="47570" y="3288"/>
                  </a:lnTo>
                  <a:lnTo>
                    <a:pt x="59301" y="15029"/>
                  </a:lnTo>
                  <a:lnTo>
                    <a:pt x="62605" y="22991"/>
                  </a:lnTo>
                  <a:lnTo>
                    <a:pt x="62605" y="39588"/>
                  </a:lnTo>
                  <a:lnTo>
                    <a:pt x="59301" y="47551"/>
                  </a:lnTo>
                  <a:lnTo>
                    <a:pt x="47570" y="59278"/>
                  </a:lnTo>
                  <a:lnTo>
                    <a:pt x="39604" y="62580"/>
                  </a:lnTo>
                  <a:close/>
                </a:path>
              </a:pathLst>
            </a:custGeom>
            <a:solidFill>
              <a:srgbClr val="B1B1B1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8673869" y="1975386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31302" y="62580"/>
                  </a:moveTo>
                  <a:lnTo>
                    <a:pt x="39604" y="62580"/>
                  </a:lnTo>
                  <a:lnTo>
                    <a:pt x="47570" y="59278"/>
                  </a:lnTo>
                  <a:lnTo>
                    <a:pt x="53435" y="53414"/>
                  </a:lnTo>
                  <a:lnTo>
                    <a:pt x="59301" y="47551"/>
                  </a:lnTo>
                  <a:lnTo>
                    <a:pt x="62605" y="39588"/>
                  </a:lnTo>
                  <a:lnTo>
                    <a:pt x="62605" y="31290"/>
                  </a:lnTo>
                  <a:lnTo>
                    <a:pt x="62605" y="22991"/>
                  </a:lnTo>
                  <a:lnTo>
                    <a:pt x="59301" y="15029"/>
                  </a:lnTo>
                  <a:lnTo>
                    <a:pt x="53435" y="9166"/>
                  </a:lnTo>
                  <a:lnTo>
                    <a:pt x="47570" y="3288"/>
                  </a:lnTo>
                  <a:lnTo>
                    <a:pt x="39604" y="0"/>
                  </a:lnTo>
                  <a:lnTo>
                    <a:pt x="31302" y="0"/>
                  </a:lnTo>
                  <a:lnTo>
                    <a:pt x="23001" y="0"/>
                  </a:lnTo>
                  <a:lnTo>
                    <a:pt x="15035" y="3288"/>
                  </a:lnTo>
                  <a:lnTo>
                    <a:pt x="9169" y="9166"/>
                  </a:lnTo>
                  <a:lnTo>
                    <a:pt x="3303" y="15029"/>
                  </a:lnTo>
                  <a:lnTo>
                    <a:pt x="0" y="22991"/>
                  </a:lnTo>
                  <a:lnTo>
                    <a:pt x="0" y="31290"/>
                  </a:lnTo>
                  <a:lnTo>
                    <a:pt x="0" y="39588"/>
                  </a:lnTo>
                  <a:lnTo>
                    <a:pt x="3303" y="47551"/>
                  </a:lnTo>
                  <a:lnTo>
                    <a:pt x="9169" y="53414"/>
                  </a:lnTo>
                  <a:lnTo>
                    <a:pt x="15035" y="59278"/>
                  </a:lnTo>
                  <a:lnTo>
                    <a:pt x="23001" y="62580"/>
                  </a:lnTo>
                  <a:lnTo>
                    <a:pt x="31302" y="62580"/>
                  </a:lnTo>
                  <a:close/>
                </a:path>
              </a:pathLst>
            </a:custGeom>
            <a:ln w="13996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8673869" y="1975386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31302" y="62580"/>
                  </a:moveTo>
                  <a:lnTo>
                    <a:pt x="39604" y="62580"/>
                  </a:lnTo>
                  <a:lnTo>
                    <a:pt x="47570" y="59278"/>
                  </a:lnTo>
                  <a:lnTo>
                    <a:pt x="53435" y="53414"/>
                  </a:lnTo>
                  <a:lnTo>
                    <a:pt x="59301" y="47551"/>
                  </a:lnTo>
                  <a:lnTo>
                    <a:pt x="62605" y="39588"/>
                  </a:lnTo>
                  <a:lnTo>
                    <a:pt x="62605" y="31290"/>
                  </a:lnTo>
                  <a:lnTo>
                    <a:pt x="62605" y="22991"/>
                  </a:lnTo>
                  <a:lnTo>
                    <a:pt x="59301" y="15029"/>
                  </a:lnTo>
                  <a:lnTo>
                    <a:pt x="53435" y="9166"/>
                  </a:lnTo>
                  <a:lnTo>
                    <a:pt x="47570" y="3288"/>
                  </a:lnTo>
                  <a:lnTo>
                    <a:pt x="39604" y="0"/>
                  </a:lnTo>
                  <a:lnTo>
                    <a:pt x="31302" y="0"/>
                  </a:lnTo>
                  <a:lnTo>
                    <a:pt x="23001" y="0"/>
                  </a:lnTo>
                  <a:lnTo>
                    <a:pt x="15035" y="3288"/>
                  </a:lnTo>
                  <a:lnTo>
                    <a:pt x="9169" y="9166"/>
                  </a:lnTo>
                  <a:lnTo>
                    <a:pt x="3303" y="15029"/>
                  </a:lnTo>
                  <a:lnTo>
                    <a:pt x="0" y="22991"/>
                  </a:lnTo>
                  <a:lnTo>
                    <a:pt x="0" y="31290"/>
                  </a:lnTo>
                  <a:lnTo>
                    <a:pt x="0" y="39588"/>
                  </a:lnTo>
                  <a:lnTo>
                    <a:pt x="3303" y="47551"/>
                  </a:lnTo>
                  <a:lnTo>
                    <a:pt x="9169" y="53414"/>
                  </a:lnTo>
                  <a:lnTo>
                    <a:pt x="15035" y="59278"/>
                  </a:lnTo>
                  <a:lnTo>
                    <a:pt x="23001" y="62580"/>
                  </a:lnTo>
                  <a:lnTo>
                    <a:pt x="31302" y="62580"/>
                  </a:lnTo>
                  <a:close/>
                </a:path>
              </a:pathLst>
            </a:custGeom>
            <a:ln w="13996">
              <a:solidFill>
                <a:srgbClr val="473C8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1" name="object 71" descr=""/>
          <p:cNvGrpSpPr/>
          <p:nvPr/>
        </p:nvGrpSpPr>
        <p:grpSpPr>
          <a:xfrm>
            <a:off x="7162872" y="5386375"/>
            <a:ext cx="501015" cy="133350"/>
            <a:chOff x="7162872" y="5386375"/>
            <a:chExt cx="501015" cy="133350"/>
          </a:xfrm>
        </p:grpSpPr>
        <p:pic>
          <p:nvPicPr>
            <p:cNvPr id="72" name="object 7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162872" y="5386375"/>
              <a:ext cx="368989" cy="132964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552015" y="5411871"/>
              <a:ext cx="111778" cy="78366"/>
            </a:xfrm>
            <a:prstGeom prst="rect">
              <a:avLst/>
            </a:prstGeom>
          </p:spPr>
        </p:pic>
      </p:grpSp>
      <p:grpSp>
        <p:nvGrpSpPr>
          <p:cNvPr id="74" name="object 74" descr=""/>
          <p:cNvGrpSpPr/>
          <p:nvPr/>
        </p:nvGrpSpPr>
        <p:grpSpPr>
          <a:xfrm>
            <a:off x="7729409" y="5383905"/>
            <a:ext cx="271145" cy="108585"/>
            <a:chOff x="7729409" y="5383905"/>
            <a:chExt cx="271145" cy="108585"/>
          </a:xfrm>
        </p:grpSpPr>
        <p:pic>
          <p:nvPicPr>
            <p:cNvPr id="75" name="object 7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729409" y="5386376"/>
              <a:ext cx="71835" cy="105851"/>
            </a:xfrm>
            <a:prstGeom prst="rect">
              <a:avLst/>
            </a:prstGeom>
          </p:spPr>
        </p:pic>
        <p:sp>
          <p:nvSpPr>
            <p:cNvPr id="76" name="object 76" descr=""/>
            <p:cNvSpPr/>
            <p:nvPr/>
          </p:nvSpPr>
          <p:spPr>
            <a:xfrm>
              <a:off x="7822222" y="5383911"/>
              <a:ext cx="12700" cy="106680"/>
            </a:xfrm>
            <a:custGeom>
              <a:avLst/>
              <a:gdLst/>
              <a:ahLst/>
              <a:cxnLst/>
              <a:rect l="l" t="t" r="r" b="b"/>
              <a:pathLst>
                <a:path w="12700" h="106679">
                  <a:moveTo>
                    <a:pt x="12585" y="29806"/>
                  </a:moveTo>
                  <a:lnTo>
                    <a:pt x="0" y="29806"/>
                  </a:lnTo>
                  <a:lnTo>
                    <a:pt x="0" y="106337"/>
                  </a:lnTo>
                  <a:lnTo>
                    <a:pt x="12585" y="106337"/>
                  </a:lnTo>
                  <a:lnTo>
                    <a:pt x="12585" y="29806"/>
                  </a:lnTo>
                  <a:close/>
                </a:path>
                <a:path w="12700" h="106679">
                  <a:moveTo>
                    <a:pt x="12585" y="0"/>
                  </a:moveTo>
                  <a:lnTo>
                    <a:pt x="0" y="0"/>
                  </a:lnTo>
                  <a:lnTo>
                    <a:pt x="0" y="15938"/>
                  </a:lnTo>
                  <a:lnTo>
                    <a:pt x="12585" y="15938"/>
                  </a:lnTo>
                  <a:lnTo>
                    <a:pt x="125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853950" y="5411872"/>
              <a:ext cx="146150" cy="80356"/>
            </a:xfrm>
            <a:prstGeom prst="rect">
              <a:avLst/>
            </a:prstGeom>
          </p:spPr>
        </p:pic>
      </p:grpSp>
      <p:grpSp>
        <p:nvGrpSpPr>
          <p:cNvPr id="78" name="object 78" descr=""/>
          <p:cNvGrpSpPr/>
          <p:nvPr/>
        </p:nvGrpSpPr>
        <p:grpSpPr>
          <a:xfrm>
            <a:off x="8064079" y="5383906"/>
            <a:ext cx="1847214" cy="135890"/>
            <a:chOff x="8064079" y="5383906"/>
            <a:chExt cx="1847214" cy="135890"/>
          </a:xfrm>
        </p:grpSpPr>
        <p:pic>
          <p:nvPicPr>
            <p:cNvPr id="79" name="object 79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064079" y="5383906"/>
              <a:ext cx="1808169" cy="135436"/>
            </a:xfrm>
            <a:prstGeom prst="rect">
              <a:avLst/>
            </a:prstGeom>
          </p:spPr>
        </p:pic>
        <p:sp>
          <p:nvSpPr>
            <p:cNvPr id="80" name="object 80" descr=""/>
            <p:cNvSpPr/>
            <p:nvPr/>
          </p:nvSpPr>
          <p:spPr>
            <a:xfrm>
              <a:off x="9898144" y="5383908"/>
              <a:ext cx="12700" cy="106680"/>
            </a:xfrm>
            <a:custGeom>
              <a:avLst/>
              <a:gdLst/>
              <a:ahLst/>
              <a:cxnLst/>
              <a:rect l="l" t="t" r="r" b="b"/>
              <a:pathLst>
                <a:path w="12700" h="106679">
                  <a:moveTo>
                    <a:pt x="12577" y="0"/>
                  </a:moveTo>
                  <a:lnTo>
                    <a:pt x="0" y="0"/>
                  </a:lnTo>
                  <a:lnTo>
                    <a:pt x="0" y="106332"/>
                  </a:lnTo>
                  <a:lnTo>
                    <a:pt x="12577" y="106332"/>
                  </a:lnTo>
                  <a:lnTo>
                    <a:pt x="125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1" name="object 81" descr=""/>
          <p:cNvGrpSpPr/>
          <p:nvPr/>
        </p:nvGrpSpPr>
        <p:grpSpPr>
          <a:xfrm>
            <a:off x="9976201" y="5383908"/>
            <a:ext cx="489584" cy="125095"/>
            <a:chOff x="9976201" y="5383908"/>
            <a:chExt cx="489584" cy="125095"/>
          </a:xfrm>
        </p:grpSpPr>
        <p:pic>
          <p:nvPicPr>
            <p:cNvPr id="82" name="object 82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976201" y="5386379"/>
              <a:ext cx="94475" cy="121900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090436" y="5413711"/>
              <a:ext cx="64114" cy="78519"/>
            </a:xfrm>
            <a:prstGeom prst="rect">
              <a:avLst/>
            </a:prstGeom>
          </p:spPr>
        </p:pic>
        <p:pic>
          <p:nvPicPr>
            <p:cNvPr id="84" name="object 84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179973" y="5383908"/>
              <a:ext cx="68510" cy="108322"/>
            </a:xfrm>
            <a:prstGeom prst="rect">
              <a:avLst/>
            </a:prstGeom>
          </p:spPr>
        </p:pic>
        <p:pic>
          <p:nvPicPr>
            <p:cNvPr id="85" name="object 85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269308" y="5383908"/>
              <a:ext cx="196116" cy="124787"/>
            </a:xfrm>
            <a:prstGeom prst="rect">
              <a:avLst/>
            </a:prstGeom>
          </p:spPr>
        </p:pic>
      </p:grpSp>
      <p:grpSp>
        <p:nvGrpSpPr>
          <p:cNvPr id="86" name="object 86" descr=""/>
          <p:cNvGrpSpPr/>
          <p:nvPr/>
        </p:nvGrpSpPr>
        <p:grpSpPr>
          <a:xfrm>
            <a:off x="5719493" y="1643276"/>
            <a:ext cx="281305" cy="128270"/>
            <a:chOff x="5719493" y="1643276"/>
            <a:chExt cx="281305" cy="128270"/>
          </a:xfrm>
        </p:grpSpPr>
        <p:sp>
          <p:nvSpPr>
            <p:cNvPr id="87" name="object 87" descr=""/>
            <p:cNvSpPr/>
            <p:nvPr/>
          </p:nvSpPr>
          <p:spPr>
            <a:xfrm>
              <a:off x="5719493" y="1667525"/>
              <a:ext cx="60960" cy="102235"/>
            </a:xfrm>
            <a:custGeom>
              <a:avLst/>
              <a:gdLst/>
              <a:ahLst/>
              <a:cxnLst/>
              <a:rect l="l" t="t" r="r" b="b"/>
              <a:pathLst>
                <a:path w="60960" h="102235">
                  <a:moveTo>
                    <a:pt x="38214" y="0"/>
                  </a:moveTo>
                  <a:lnTo>
                    <a:pt x="24411" y="0"/>
                  </a:lnTo>
                  <a:lnTo>
                    <a:pt x="0" y="4919"/>
                  </a:lnTo>
                  <a:lnTo>
                    <a:pt x="0" y="17492"/>
                  </a:lnTo>
                  <a:lnTo>
                    <a:pt x="24543" y="12572"/>
                  </a:lnTo>
                  <a:lnTo>
                    <a:pt x="24543" y="90414"/>
                  </a:lnTo>
                  <a:lnTo>
                    <a:pt x="1990" y="90414"/>
                  </a:lnTo>
                  <a:lnTo>
                    <a:pt x="1990" y="102024"/>
                  </a:lnTo>
                  <a:lnTo>
                    <a:pt x="60767" y="102024"/>
                  </a:lnTo>
                  <a:lnTo>
                    <a:pt x="60767" y="90414"/>
                  </a:lnTo>
                  <a:lnTo>
                    <a:pt x="38214" y="90414"/>
                  </a:lnTo>
                  <a:lnTo>
                    <a:pt x="382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8" name="object 88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802415" y="1643276"/>
              <a:ext cx="198022" cy="128263"/>
            </a:xfrm>
            <a:prstGeom prst="rect">
              <a:avLst/>
            </a:prstGeom>
          </p:spPr>
        </p:pic>
      </p:grpSp>
      <p:grpSp>
        <p:nvGrpSpPr>
          <p:cNvPr id="89" name="object 89" descr=""/>
          <p:cNvGrpSpPr/>
          <p:nvPr/>
        </p:nvGrpSpPr>
        <p:grpSpPr>
          <a:xfrm>
            <a:off x="5719493" y="1047320"/>
            <a:ext cx="283210" cy="128270"/>
            <a:chOff x="5719493" y="1047320"/>
            <a:chExt cx="283210" cy="128270"/>
          </a:xfrm>
        </p:grpSpPr>
        <p:sp>
          <p:nvSpPr>
            <p:cNvPr id="90" name="object 90" descr=""/>
            <p:cNvSpPr/>
            <p:nvPr/>
          </p:nvSpPr>
          <p:spPr>
            <a:xfrm>
              <a:off x="5719493" y="1071570"/>
              <a:ext cx="60960" cy="102235"/>
            </a:xfrm>
            <a:custGeom>
              <a:avLst/>
              <a:gdLst/>
              <a:ahLst/>
              <a:cxnLst/>
              <a:rect l="l" t="t" r="r" b="b"/>
              <a:pathLst>
                <a:path w="60960" h="102234">
                  <a:moveTo>
                    <a:pt x="38214" y="0"/>
                  </a:moveTo>
                  <a:lnTo>
                    <a:pt x="24411" y="0"/>
                  </a:lnTo>
                  <a:lnTo>
                    <a:pt x="0" y="4919"/>
                  </a:lnTo>
                  <a:lnTo>
                    <a:pt x="0" y="17492"/>
                  </a:lnTo>
                  <a:lnTo>
                    <a:pt x="24543" y="12572"/>
                  </a:lnTo>
                  <a:lnTo>
                    <a:pt x="24543" y="90414"/>
                  </a:lnTo>
                  <a:lnTo>
                    <a:pt x="1990" y="90414"/>
                  </a:lnTo>
                  <a:lnTo>
                    <a:pt x="1990" y="102024"/>
                  </a:lnTo>
                  <a:lnTo>
                    <a:pt x="60767" y="102024"/>
                  </a:lnTo>
                  <a:lnTo>
                    <a:pt x="60767" y="90414"/>
                  </a:lnTo>
                  <a:lnTo>
                    <a:pt x="38214" y="90414"/>
                  </a:lnTo>
                  <a:lnTo>
                    <a:pt x="382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1" name="object 91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802415" y="1047320"/>
              <a:ext cx="199706" cy="128264"/>
            </a:xfrm>
            <a:prstGeom prst="rect">
              <a:avLst/>
            </a:prstGeom>
          </p:spPr>
        </p:pic>
      </p:grpSp>
      <p:grpSp>
        <p:nvGrpSpPr>
          <p:cNvPr id="92" name="object 92" descr=""/>
          <p:cNvGrpSpPr/>
          <p:nvPr/>
        </p:nvGrpSpPr>
        <p:grpSpPr>
          <a:xfrm>
            <a:off x="5512624" y="3687341"/>
            <a:ext cx="135890" cy="886460"/>
            <a:chOff x="5512624" y="3687341"/>
            <a:chExt cx="135890" cy="886460"/>
          </a:xfrm>
        </p:grpSpPr>
        <p:pic>
          <p:nvPicPr>
            <p:cNvPr id="93" name="object 93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515099" y="4405623"/>
              <a:ext cx="105894" cy="167834"/>
            </a:xfrm>
            <a:prstGeom prst="rect">
              <a:avLst/>
            </a:prstGeom>
          </p:spPr>
        </p:pic>
        <p:pic>
          <p:nvPicPr>
            <p:cNvPr id="94" name="object 94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540604" y="4273543"/>
              <a:ext cx="78398" cy="111733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540604" y="4180475"/>
              <a:ext cx="107513" cy="68483"/>
            </a:xfrm>
            <a:prstGeom prst="rect">
              <a:avLst/>
            </a:prstGeom>
          </p:spPr>
        </p:pic>
        <p:pic>
          <p:nvPicPr>
            <p:cNvPr id="96" name="object 96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512624" y="3862894"/>
              <a:ext cx="108367" cy="298044"/>
            </a:xfrm>
            <a:prstGeom prst="rect">
              <a:avLst/>
            </a:prstGeom>
          </p:spPr>
        </p:pic>
        <p:pic>
          <p:nvPicPr>
            <p:cNvPr id="97" name="object 97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540601" y="3771800"/>
              <a:ext cx="80388" cy="70254"/>
            </a:xfrm>
            <a:prstGeom prst="rect">
              <a:avLst/>
            </a:prstGeom>
          </p:spPr>
        </p:pic>
        <p:pic>
          <p:nvPicPr>
            <p:cNvPr id="98" name="object 98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540601" y="3687341"/>
              <a:ext cx="78398" cy="64109"/>
            </a:xfrm>
            <a:prstGeom prst="rect">
              <a:avLst/>
            </a:prstGeom>
          </p:spPr>
        </p:pic>
      </p:grpSp>
      <p:grpSp>
        <p:nvGrpSpPr>
          <p:cNvPr id="99" name="object 99" descr=""/>
          <p:cNvGrpSpPr/>
          <p:nvPr/>
        </p:nvGrpSpPr>
        <p:grpSpPr>
          <a:xfrm>
            <a:off x="5512623" y="3351169"/>
            <a:ext cx="108585" cy="271145"/>
            <a:chOff x="5512623" y="3351169"/>
            <a:chExt cx="108585" cy="271145"/>
          </a:xfrm>
        </p:grpSpPr>
        <p:pic>
          <p:nvPicPr>
            <p:cNvPr id="100" name="object 100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515095" y="3549947"/>
              <a:ext cx="105894" cy="71806"/>
            </a:xfrm>
            <a:prstGeom prst="rect">
              <a:avLst/>
            </a:prstGeom>
          </p:spPr>
        </p:pic>
        <p:sp>
          <p:nvSpPr>
            <p:cNvPr id="101" name="object 101" descr=""/>
            <p:cNvSpPr/>
            <p:nvPr/>
          </p:nvSpPr>
          <p:spPr>
            <a:xfrm>
              <a:off x="5512612" y="3516401"/>
              <a:ext cx="106680" cy="12700"/>
            </a:xfrm>
            <a:custGeom>
              <a:avLst/>
              <a:gdLst/>
              <a:ahLst/>
              <a:cxnLst/>
              <a:rect l="l" t="t" r="r" b="b"/>
              <a:pathLst>
                <a:path w="106679" h="12700">
                  <a:moveTo>
                    <a:pt x="15951" y="0"/>
                  </a:moveTo>
                  <a:lnTo>
                    <a:pt x="0" y="0"/>
                  </a:lnTo>
                  <a:lnTo>
                    <a:pt x="0" y="12573"/>
                  </a:lnTo>
                  <a:lnTo>
                    <a:pt x="15951" y="12573"/>
                  </a:lnTo>
                  <a:lnTo>
                    <a:pt x="15951" y="0"/>
                  </a:lnTo>
                  <a:close/>
                </a:path>
                <a:path w="106679" h="12700">
                  <a:moveTo>
                    <a:pt x="106375" y="0"/>
                  </a:moveTo>
                  <a:lnTo>
                    <a:pt x="29819" y="0"/>
                  </a:lnTo>
                  <a:lnTo>
                    <a:pt x="29819" y="12573"/>
                  </a:lnTo>
                  <a:lnTo>
                    <a:pt x="106375" y="12573"/>
                  </a:lnTo>
                  <a:lnTo>
                    <a:pt x="1063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2" name="object 102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540599" y="3351169"/>
              <a:ext cx="80388" cy="146092"/>
            </a:xfrm>
            <a:prstGeom prst="rect">
              <a:avLst/>
            </a:prstGeom>
          </p:spPr>
        </p:pic>
      </p:grpSp>
      <p:pic>
        <p:nvPicPr>
          <p:cNvPr id="103" name="object 103" descr="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5512616" y="1646764"/>
            <a:ext cx="135492" cy="1640452"/>
          </a:xfrm>
          <a:prstGeom prst="rect">
            <a:avLst/>
          </a:prstGeom>
        </p:spPr>
      </p:pic>
      <p:sp>
        <p:nvSpPr>
          <p:cNvPr id="104" name="object 10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Phase</a:t>
            </a:r>
            <a:r>
              <a:rPr dirty="0" spc="-45"/>
              <a:t> </a:t>
            </a:r>
            <a:r>
              <a:rPr dirty="0"/>
              <a:t>2</a:t>
            </a:r>
            <a:r>
              <a:rPr dirty="0" spc="-35"/>
              <a:t> </a:t>
            </a:r>
            <a:r>
              <a:rPr dirty="0"/>
              <a:t>results</a:t>
            </a:r>
            <a:r>
              <a:rPr dirty="0" spc="-45"/>
              <a:t> </a:t>
            </a:r>
            <a:r>
              <a:rPr dirty="0"/>
              <a:t>-</a:t>
            </a:r>
            <a:r>
              <a:rPr dirty="0" spc="-35"/>
              <a:t> </a:t>
            </a:r>
            <a:r>
              <a:rPr dirty="0" spc="-10"/>
              <a:t>Optimistic</a:t>
            </a:r>
          </a:p>
        </p:txBody>
      </p:sp>
      <p:sp>
        <p:nvSpPr>
          <p:cNvPr id="105" name="object 105" descr=""/>
          <p:cNvSpPr txBox="1"/>
          <p:nvPr/>
        </p:nvSpPr>
        <p:spPr>
          <a:xfrm>
            <a:off x="523890" y="1712567"/>
            <a:ext cx="4705350" cy="2567940"/>
          </a:xfrm>
          <a:prstGeom prst="rect">
            <a:avLst/>
          </a:prstGeom>
        </p:spPr>
        <p:txBody>
          <a:bodyPr wrap="square" lIns="0" tIns="723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sz="1800" b="1">
                <a:latin typeface="Calibri"/>
                <a:cs typeface="Calibri"/>
              </a:rPr>
              <a:t>Open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circles</a:t>
            </a:r>
            <a:r>
              <a:rPr dirty="0" sz="1800" spc="-6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show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expected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optimizations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>
                <a:latin typeface="Calibri"/>
                <a:cs typeface="Calibri"/>
              </a:rPr>
              <a:t>Latest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algorithmic</a:t>
            </a:r>
            <a:r>
              <a:rPr dirty="0" sz="1600" spc="-7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advances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are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shown</a:t>
            </a:r>
            <a:endParaRPr sz="1600">
              <a:latin typeface="Calibri"/>
              <a:cs typeface="Calibri"/>
            </a:endParaRPr>
          </a:p>
          <a:p>
            <a:pPr marL="299085" marR="233679" indent="-287020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>
                <a:latin typeface="Calibri"/>
                <a:cs typeface="Calibri"/>
              </a:rPr>
              <a:t>Includes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improved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bounds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on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error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tolerances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and </a:t>
            </a:r>
            <a:r>
              <a:rPr dirty="0" sz="1600">
                <a:latin typeface="Calibri"/>
                <a:cs typeface="Calibri"/>
              </a:rPr>
              <a:t>algorithmic</a:t>
            </a:r>
            <a:r>
              <a:rPr dirty="0" sz="1600" spc="-7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requirements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9"/>
              </a:spcBef>
              <a:buFont typeface="Arial"/>
              <a:buChar char="•"/>
            </a:pP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latin typeface="Calibri"/>
                <a:cs typeface="Calibri"/>
              </a:rPr>
              <a:t>Not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considered: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future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algorithm</a:t>
            </a:r>
            <a:r>
              <a:rPr dirty="0" sz="1800" spc="-7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improvements</a:t>
            </a: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>
                <a:latin typeface="Calibri"/>
                <a:cs typeface="Calibri"/>
              </a:rPr>
              <a:t>Further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resource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reductions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can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also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happen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through </a:t>
            </a:r>
            <a:r>
              <a:rPr dirty="0" sz="1600">
                <a:latin typeface="Calibri"/>
                <a:cs typeface="Calibri"/>
              </a:rPr>
              <a:t>new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algorithm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development, </a:t>
            </a:r>
            <a:r>
              <a:rPr dirty="0" sz="1600">
                <a:latin typeface="Calibri"/>
                <a:cs typeface="Calibri"/>
              </a:rPr>
              <a:t>but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are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not</a:t>
            </a:r>
            <a:r>
              <a:rPr dirty="0" sz="1600" spc="-10">
                <a:latin typeface="Calibri"/>
                <a:cs typeface="Calibri"/>
              </a:rPr>
              <a:t> considered </a:t>
            </a:r>
            <a:r>
              <a:rPr dirty="0" sz="1600" spc="-20">
                <a:latin typeface="Calibri"/>
                <a:cs typeface="Calibri"/>
              </a:rPr>
              <a:t>here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6" name="object 106" descr=""/>
          <p:cNvGrpSpPr/>
          <p:nvPr/>
        </p:nvGrpSpPr>
        <p:grpSpPr>
          <a:xfrm>
            <a:off x="593090" y="6003290"/>
            <a:ext cx="11007725" cy="482600"/>
            <a:chOff x="593090" y="6003290"/>
            <a:chExt cx="11007725" cy="482600"/>
          </a:xfrm>
        </p:grpSpPr>
        <p:sp>
          <p:nvSpPr>
            <p:cNvPr id="107" name="object 107" descr=""/>
            <p:cNvSpPr/>
            <p:nvPr/>
          </p:nvSpPr>
          <p:spPr>
            <a:xfrm>
              <a:off x="605790" y="6015990"/>
              <a:ext cx="10982325" cy="457200"/>
            </a:xfrm>
            <a:custGeom>
              <a:avLst/>
              <a:gdLst/>
              <a:ahLst/>
              <a:cxnLst/>
              <a:rect l="l" t="t" r="r" b="b"/>
              <a:pathLst>
                <a:path w="10982325" h="457200">
                  <a:moveTo>
                    <a:pt x="10851959" y="0"/>
                  </a:moveTo>
                  <a:lnTo>
                    <a:pt x="129984" y="0"/>
                  </a:lnTo>
                  <a:lnTo>
                    <a:pt x="79386" y="10214"/>
                  </a:lnTo>
                  <a:lnTo>
                    <a:pt x="38069" y="38069"/>
                  </a:lnTo>
                  <a:lnTo>
                    <a:pt x="10214" y="79386"/>
                  </a:lnTo>
                  <a:lnTo>
                    <a:pt x="0" y="129984"/>
                  </a:lnTo>
                  <a:lnTo>
                    <a:pt x="0" y="327215"/>
                  </a:lnTo>
                  <a:lnTo>
                    <a:pt x="10214" y="377813"/>
                  </a:lnTo>
                  <a:lnTo>
                    <a:pt x="38069" y="419130"/>
                  </a:lnTo>
                  <a:lnTo>
                    <a:pt x="79386" y="446985"/>
                  </a:lnTo>
                  <a:lnTo>
                    <a:pt x="129984" y="457200"/>
                  </a:lnTo>
                  <a:lnTo>
                    <a:pt x="10851959" y="457200"/>
                  </a:lnTo>
                  <a:lnTo>
                    <a:pt x="10902557" y="446985"/>
                  </a:lnTo>
                  <a:lnTo>
                    <a:pt x="10943874" y="419130"/>
                  </a:lnTo>
                  <a:lnTo>
                    <a:pt x="10971729" y="377813"/>
                  </a:lnTo>
                  <a:lnTo>
                    <a:pt x="10981944" y="327215"/>
                  </a:lnTo>
                  <a:lnTo>
                    <a:pt x="10981944" y="129984"/>
                  </a:lnTo>
                  <a:lnTo>
                    <a:pt x="10971729" y="79386"/>
                  </a:lnTo>
                  <a:lnTo>
                    <a:pt x="10943874" y="38069"/>
                  </a:lnTo>
                  <a:lnTo>
                    <a:pt x="10902557" y="10214"/>
                  </a:lnTo>
                  <a:lnTo>
                    <a:pt x="10851959" y="0"/>
                  </a:lnTo>
                  <a:close/>
                </a:path>
              </a:pathLst>
            </a:custGeom>
            <a:solidFill>
              <a:srgbClr val="E0E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605790" y="6015990"/>
              <a:ext cx="10982325" cy="457200"/>
            </a:xfrm>
            <a:custGeom>
              <a:avLst/>
              <a:gdLst/>
              <a:ahLst/>
              <a:cxnLst/>
              <a:rect l="l" t="t" r="r" b="b"/>
              <a:pathLst>
                <a:path w="10982325" h="457200">
                  <a:moveTo>
                    <a:pt x="0" y="129984"/>
                  </a:moveTo>
                  <a:lnTo>
                    <a:pt x="10214" y="79386"/>
                  </a:lnTo>
                  <a:lnTo>
                    <a:pt x="38069" y="38069"/>
                  </a:lnTo>
                  <a:lnTo>
                    <a:pt x="79386" y="10214"/>
                  </a:lnTo>
                  <a:lnTo>
                    <a:pt x="129984" y="0"/>
                  </a:lnTo>
                  <a:lnTo>
                    <a:pt x="10851959" y="0"/>
                  </a:lnTo>
                  <a:lnTo>
                    <a:pt x="10902557" y="10214"/>
                  </a:lnTo>
                  <a:lnTo>
                    <a:pt x="10943874" y="38069"/>
                  </a:lnTo>
                  <a:lnTo>
                    <a:pt x="10971729" y="79386"/>
                  </a:lnTo>
                  <a:lnTo>
                    <a:pt x="10981944" y="129984"/>
                  </a:lnTo>
                  <a:lnTo>
                    <a:pt x="10981944" y="327215"/>
                  </a:lnTo>
                  <a:lnTo>
                    <a:pt x="10971729" y="377813"/>
                  </a:lnTo>
                  <a:lnTo>
                    <a:pt x="10943874" y="419130"/>
                  </a:lnTo>
                  <a:lnTo>
                    <a:pt x="10902557" y="446985"/>
                  </a:lnTo>
                  <a:lnTo>
                    <a:pt x="10851959" y="457200"/>
                  </a:lnTo>
                  <a:lnTo>
                    <a:pt x="129984" y="457200"/>
                  </a:lnTo>
                  <a:lnTo>
                    <a:pt x="79386" y="446985"/>
                  </a:lnTo>
                  <a:lnTo>
                    <a:pt x="38069" y="419130"/>
                  </a:lnTo>
                  <a:lnTo>
                    <a:pt x="10214" y="377813"/>
                  </a:lnTo>
                  <a:lnTo>
                    <a:pt x="0" y="327215"/>
                  </a:lnTo>
                  <a:lnTo>
                    <a:pt x="0" y="12998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9" name="object 109" descr=""/>
          <p:cNvSpPr txBox="1"/>
          <p:nvPr/>
        </p:nvSpPr>
        <p:spPr>
          <a:xfrm>
            <a:off x="1988121" y="6046675"/>
            <a:ext cx="82149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Tahoma"/>
                <a:cs typeface="Tahoma"/>
              </a:rPr>
              <a:t>Applying</a:t>
            </a:r>
            <a:r>
              <a:rPr dirty="0" sz="2400" spc="-80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known</a:t>
            </a:r>
            <a:r>
              <a:rPr dirty="0" sz="2400" spc="-60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algorithmic</a:t>
            </a:r>
            <a:r>
              <a:rPr dirty="0" sz="2400" spc="-70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advances</a:t>
            </a:r>
            <a:r>
              <a:rPr dirty="0" sz="2400" spc="-35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may</a:t>
            </a:r>
            <a:r>
              <a:rPr dirty="0" sz="2400" spc="-50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have</a:t>
            </a:r>
            <a:r>
              <a:rPr dirty="0" sz="2400" spc="-55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a</a:t>
            </a:r>
            <a:r>
              <a:rPr dirty="0" sz="2400" spc="-45">
                <a:latin typeface="Tahoma"/>
                <a:cs typeface="Tahoma"/>
              </a:rPr>
              <a:t> </a:t>
            </a:r>
            <a:r>
              <a:rPr dirty="0" sz="2400">
                <a:latin typeface="Tahoma"/>
                <a:cs typeface="Tahoma"/>
              </a:rPr>
              <a:t>big</a:t>
            </a:r>
            <a:r>
              <a:rPr dirty="0" sz="2400" spc="-55">
                <a:latin typeface="Tahoma"/>
                <a:cs typeface="Tahoma"/>
              </a:rPr>
              <a:t> </a:t>
            </a:r>
            <a:r>
              <a:rPr dirty="0" sz="2400" spc="-10">
                <a:latin typeface="Tahoma"/>
                <a:cs typeface="Tahoma"/>
              </a:rPr>
              <a:t>impact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10" name="object 1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Distribution</a:t>
            </a:r>
            <a:r>
              <a:rPr dirty="0" spc="-50"/>
              <a:t> </a:t>
            </a:r>
            <a:r>
              <a:rPr dirty="0"/>
              <a:t>Statement</a:t>
            </a:r>
            <a:r>
              <a:rPr dirty="0" spc="-60"/>
              <a:t> </a:t>
            </a:r>
            <a:r>
              <a:rPr dirty="0"/>
              <a:t>‘A’</a:t>
            </a:r>
            <a:r>
              <a:rPr dirty="0" spc="-15"/>
              <a:t> </a:t>
            </a:r>
            <a:r>
              <a:rPr dirty="0"/>
              <a:t>(Approved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Public</a:t>
            </a:r>
            <a:r>
              <a:rPr dirty="0" spc="-20"/>
              <a:t> </a:t>
            </a:r>
            <a:r>
              <a:rPr dirty="0"/>
              <a:t>Release,</a:t>
            </a:r>
            <a:r>
              <a:rPr dirty="0" spc="-45"/>
              <a:t> </a:t>
            </a:r>
            <a:r>
              <a:rPr dirty="0"/>
              <a:t>Distribution</a:t>
            </a:r>
            <a:r>
              <a:rPr dirty="0" spc="-45"/>
              <a:t> </a:t>
            </a:r>
            <a:r>
              <a:rPr dirty="0" spc="-10"/>
              <a:t>Unlimited)</a:t>
            </a:r>
          </a:p>
        </p:txBody>
      </p:sp>
      <p:sp>
        <p:nvSpPr>
          <p:cNvPr id="111" name="object 1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17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17966" y="1114385"/>
            <a:ext cx="5913120" cy="4184015"/>
            <a:chOff x="5717966" y="1114385"/>
            <a:chExt cx="5913120" cy="418401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90328" y="3620300"/>
              <a:ext cx="73550" cy="7060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6101867" y="3658590"/>
              <a:ext cx="3025775" cy="1435100"/>
            </a:xfrm>
            <a:custGeom>
              <a:avLst/>
              <a:gdLst/>
              <a:ahLst/>
              <a:cxnLst/>
              <a:rect l="l" t="t" r="r" b="b"/>
              <a:pathLst>
                <a:path w="3025775" h="1435100">
                  <a:moveTo>
                    <a:pt x="3025169" y="1434859"/>
                  </a:moveTo>
                  <a:lnTo>
                    <a:pt x="3025169" y="0"/>
                  </a:lnTo>
                  <a:lnTo>
                    <a:pt x="0" y="0"/>
                  </a:lnTo>
                  <a:lnTo>
                    <a:pt x="0" y="1434859"/>
                  </a:lnTo>
                  <a:lnTo>
                    <a:pt x="3025169" y="1434859"/>
                  </a:lnTo>
                  <a:close/>
                </a:path>
              </a:pathLst>
            </a:custGeom>
            <a:solidFill>
              <a:srgbClr val="0000FF">
                <a:alpha val="9802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45410" y="1821659"/>
              <a:ext cx="76602" cy="7657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17966" y="2148417"/>
              <a:ext cx="4233211" cy="3149918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0436468" y="5093006"/>
              <a:ext cx="0" cy="49530"/>
            </a:xfrm>
            <a:custGeom>
              <a:avLst/>
              <a:gdLst/>
              <a:ahLst/>
              <a:cxnLst/>
              <a:rect l="l" t="t" r="r" b="b"/>
              <a:pathLst>
                <a:path w="0" h="49529">
                  <a:moveTo>
                    <a:pt x="0" y="0"/>
                  </a:moveTo>
                  <a:lnTo>
                    <a:pt x="0" y="48978"/>
                  </a:lnTo>
                </a:path>
              </a:pathLst>
            </a:custGeom>
            <a:ln w="11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0328652" y="5194321"/>
              <a:ext cx="60960" cy="102235"/>
            </a:xfrm>
            <a:custGeom>
              <a:avLst/>
              <a:gdLst/>
              <a:ahLst/>
              <a:cxnLst/>
              <a:rect l="l" t="t" r="r" b="b"/>
              <a:pathLst>
                <a:path w="60959" h="102235">
                  <a:moveTo>
                    <a:pt x="38214" y="0"/>
                  </a:moveTo>
                  <a:lnTo>
                    <a:pt x="24411" y="0"/>
                  </a:lnTo>
                  <a:lnTo>
                    <a:pt x="0" y="4919"/>
                  </a:lnTo>
                  <a:lnTo>
                    <a:pt x="0" y="17492"/>
                  </a:lnTo>
                  <a:lnTo>
                    <a:pt x="24543" y="12572"/>
                  </a:lnTo>
                  <a:lnTo>
                    <a:pt x="24543" y="90414"/>
                  </a:lnTo>
                  <a:lnTo>
                    <a:pt x="1990" y="90414"/>
                  </a:lnTo>
                  <a:lnTo>
                    <a:pt x="1990" y="102024"/>
                  </a:lnTo>
                  <a:lnTo>
                    <a:pt x="60767" y="102024"/>
                  </a:lnTo>
                  <a:lnTo>
                    <a:pt x="60767" y="90414"/>
                  </a:lnTo>
                  <a:lnTo>
                    <a:pt x="38214" y="90414"/>
                  </a:lnTo>
                  <a:lnTo>
                    <a:pt x="382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11573" y="5171358"/>
              <a:ext cx="134969" cy="126978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1518080" y="5093006"/>
              <a:ext cx="0" cy="49530"/>
            </a:xfrm>
            <a:custGeom>
              <a:avLst/>
              <a:gdLst/>
              <a:ahLst/>
              <a:cxnLst/>
              <a:rect l="l" t="t" r="r" b="b"/>
              <a:pathLst>
                <a:path w="0" h="49529">
                  <a:moveTo>
                    <a:pt x="0" y="0"/>
                  </a:moveTo>
                  <a:lnTo>
                    <a:pt x="0" y="48978"/>
                  </a:lnTo>
                </a:path>
              </a:pathLst>
            </a:custGeom>
            <a:ln w="11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1410262" y="5194208"/>
              <a:ext cx="60960" cy="102235"/>
            </a:xfrm>
            <a:custGeom>
              <a:avLst/>
              <a:gdLst/>
              <a:ahLst/>
              <a:cxnLst/>
              <a:rect l="l" t="t" r="r" b="b"/>
              <a:pathLst>
                <a:path w="60959" h="102235">
                  <a:moveTo>
                    <a:pt x="38214" y="0"/>
                  </a:moveTo>
                  <a:lnTo>
                    <a:pt x="24411" y="0"/>
                  </a:lnTo>
                  <a:lnTo>
                    <a:pt x="0" y="4919"/>
                  </a:lnTo>
                  <a:lnTo>
                    <a:pt x="0" y="17492"/>
                  </a:lnTo>
                  <a:lnTo>
                    <a:pt x="24543" y="12572"/>
                  </a:lnTo>
                  <a:lnTo>
                    <a:pt x="24543" y="90414"/>
                  </a:lnTo>
                  <a:lnTo>
                    <a:pt x="1990" y="90414"/>
                  </a:lnTo>
                  <a:lnTo>
                    <a:pt x="1990" y="102024"/>
                  </a:lnTo>
                  <a:lnTo>
                    <a:pt x="60767" y="102024"/>
                  </a:lnTo>
                  <a:lnTo>
                    <a:pt x="60767" y="90414"/>
                  </a:lnTo>
                  <a:lnTo>
                    <a:pt x="38214" y="90414"/>
                  </a:lnTo>
                  <a:lnTo>
                    <a:pt x="382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93183" y="5169958"/>
              <a:ext cx="137357" cy="128263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0006042" y="5093011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0110868" y="5093011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0196503" y="5093011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0268922" y="5093012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0331641" y="5093012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0386967" y="5093012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0762067" y="5093012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0952530" y="5093013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1087666" y="5093013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1192480" y="5093013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1278129" y="5093013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1350534" y="5093013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1413265" y="5093013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1468591" y="5093014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060972" y="1715939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29" h="0">
                  <a:moveTo>
                    <a:pt x="48998" y="0"/>
                  </a:moveTo>
                  <a:lnTo>
                    <a:pt x="0" y="0"/>
                  </a:lnTo>
                </a:path>
              </a:pathLst>
            </a:custGeom>
            <a:ln w="111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6060972" y="1119982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29" h="0">
                  <a:moveTo>
                    <a:pt x="48998" y="0"/>
                  </a:moveTo>
                  <a:lnTo>
                    <a:pt x="0" y="0"/>
                  </a:lnTo>
                </a:path>
              </a:pathLst>
            </a:custGeom>
            <a:ln w="111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6109956" y="1119988"/>
              <a:ext cx="0" cy="3973195"/>
            </a:xfrm>
            <a:custGeom>
              <a:avLst/>
              <a:gdLst/>
              <a:ahLst/>
              <a:cxnLst/>
              <a:rect l="l" t="t" r="r" b="b"/>
              <a:pathLst>
                <a:path w="0" h="3973195">
                  <a:moveTo>
                    <a:pt x="0" y="3973037"/>
                  </a:moveTo>
                  <a:lnTo>
                    <a:pt x="0" y="0"/>
                  </a:lnTo>
                </a:path>
              </a:pathLst>
            </a:custGeom>
            <a:ln w="11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1518038" y="1119988"/>
              <a:ext cx="0" cy="3973195"/>
            </a:xfrm>
            <a:custGeom>
              <a:avLst/>
              <a:gdLst/>
              <a:ahLst/>
              <a:cxnLst/>
              <a:rect l="l" t="t" r="r" b="b"/>
              <a:pathLst>
                <a:path w="0" h="3973195">
                  <a:moveTo>
                    <a:pt x="0" y="3973037"/>
                  </a:moveTo>
                  <a:lnTo>
                    <a:pt x="0" y="0"/>
                  </a:lnTo>
                </a:path>
              </a:pathLst>
            </a:custGeom>
            <a:ln w="11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6109958" y="5093026"/>
              <a:ext cx="5408295" cy="0"/>
            </a:xfrm>
            <a:custGeom>
              <a:avLst/>
              <a:gdLst/>
              <a:ahLst/>
              <a:cxnLst/>
              <a:rect l="l" t="t" r="r" b="b"/>
              <a:pathLst>
                <a:path w="5408295" h="0">
                  <a:moveTo>
                    <a:pt x="0" y="0"/>
                  </a:moveTo>
                  <a:lnTo>
                    <a:pt x="5408080" y="0"/>
                  </a:lnTo>
                </a:path>
              </a:pathLst>
            </a:custGeom>
            <a:ln w="111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6109958" y="1119992"/>
              <a:ext cx="5408295" cy="0"/>
            </a:xfrm>
            <a:custGeom>
              <a:avLst/>
              <a:gdLst/>
              <a:ahLst/>
              <a:cxnLst/>
              <a:rect l="l" t="t" r="r" b="b"/>
              <a:pathLst>
                <a:path w="5408295" h="0">
                  <a:moveTo>
                    <a:pt x="0" y="0"/>
                  </a:moveTo>
                  <a:lnTo>
                    <a:pt x="5408080" y="0"/>
                  </a:lnTo>
                </a:path>
              </a:pathLst>
            </a:custGeom>
            <a:ln w="111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43967" y="1155090"/>
              <a:ext cx="1859635" cy="829678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59418" y="1218563"/>
              <a:ext cx="73550" cy="70601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57909" y="1323156"/>
              <a:ext cx="76602" cy="76577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57925" y="1427743"/>
              <a:ext cx="76602" cy="76577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57936" y="1532337"/>
              <a:ext cx="76602" cy="76577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78128" y="1208126"/>
              <a:ext cx="1467263" cy="722344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57956" y="1636927"/>
              <a:ext cx="76602" cy="76577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57979" y="1741504"/>
              <a:ext cx="76602" cy="76577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57986" y="1846098"/>
              <a:ext cx="76602" cy="76577"/>
            </a:xfrm>
            <a:prstGeom prst="rect">
              <a:avLst/>
            </a:prstGeom>
          </p:spPr>
        </p:pic>
      </p:grpSp>
      <p:pic>
        <p:nvPicPr>
          <p:cNvPr id="42" name="object 4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65946" y="1429196"/>
            <a:ext cx="76602" cy="76577"/>
          </a:xfrm>
          <a:prstGeom prst="rect">
            <a:avLst/>
          </a:prstGeom>
        </p:spPr>
      </p:pic>
      <p:grpSp>
        <p:nvGrpSpPr>
          <p:cNvPr id="43" name="object 43" descr=""/>
          <p:cNvGrpSpPr/>
          <p:nvPr/>
        </p:nvGrpSpPr>
        <p:grpSpPr>
          <a:xfrm>
            <a:off x="10475069" y="1772725"/>
            <a:ext cx="76835" cy="76835"/>
            <a:chOff x="10475069" y="1772725"/>
            <a:chExt cx="76835" cy="76835"/>
          </a:xfrm>
        </p:grpSpPr>
        <p:sp>
          <p:nvSpPr>
            <p:cNvPr id="44" name="object 44" descr=""/>
            <p:cNvSpPr/>
            <p:nvPr/>
          </p:nvSpPr>
          <p:spPr>
            <a:xfrm>
              <a:off x="10482067" y="1779723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39604" y="62580"/>
                  </a:moveTo>
                  <a:lnTo>
                    <a:pt x="31302" y="62580"/>
                  </a:lnTo>
                  <a:lnTo>
                    <a:pt x="23001" y="62580"/>
                  </a:lnTo>
                  <a:lnTo>
                    <a:pt x="15035" y="59278"/>
                  </a:lnTo>
                  <a:lnTo>
                    <a:pt x="3303" y="47551"/>
                  </a:lnTo>
                  <a:lnTo>
                    <a:pt x="0" y="39588"/>
                  </a:lnTo>
                  <a:lnTo>
                    <a:pt x="0" y="22991"/>
                  </a:lnTo>
                  <a:lnTo>
                    <a:pt x="3303" y="15029"/>
                  </a:lnTo>
                  <a:lnTo>
                    <a:pt x="15035" y="3288"/>
                  </a:lnTo>
                  <a:lnTo>
                    <a:pt x="23001" y="0"/>
                  </a:lnTo>
                  <a:lnTo>
                    <a:pt x="39604" y="0"/>
                  </a:lnTo>
                  <a:lnTo>
                    <a:pt x="47570" y="3288"/>
                  </a:lnTo>
                  <a:lnTo>
                    <a:pt x="59301" y="15029"/>
                  </a:lnTo>
                  <a:lnTo>
                    <a:pt x="62605" y="22991"/>
                  </a:lnTo>
                  <a:lnTo>
                    <a:pt x="62605" y="39588"/>
                  </a:lnTo>
                  <a:lnTo>
                    <a:pt x="59301" y="47551"/>
                  </a:lnTo>
                  <a:lnTo>
                    <a:pt x="47570" y="59278"/>
                  </a:lnTo>
                  <a:lnTo>
                    <a:pt x="39604" y="6258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0482067" y="1779724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31302" y="62580"/>
                  </a:moveTo>
                  <a:lnTo>
                    <a:pt x="39604" y="62580"/>
                  </a:lnTo>
                  <a:lnTo>
                    <a:pt x="47570" y="59278"/>
                  </a:lnTo>
                  <a:lnTo>
                    <a:pt x="53435" y="53414"/>
                  </a:lnTo>
                  <a:lnTo>
                    <a:pt x="59301" y="47551"/>
                  </a:lnTo>
                  <a:lnTo>
                    <a:pt x="62605" y="39588"/>
                  </a:lnTo>
                  <a:lnTo>
                    <a:pt x="62605" y="31290"/>
                  </a:lnTo>
                  <a:lnTo>
                    <a:pt x="62605" y="22991"/>
                  </a:lnTo>
                  <a:lnTo>
                    <a:pt x="59301" y="15029"/>
                  </a:lnTo>
                  <a:lnTo>
                    <a:pt x="53435" y="9166"/>
                  </a:lnTo>
                  <a:lnTo>
                    <a:pt x="47570" y="3288"/>
                  </a:lnTo>
                  <a:lnTo>
                    <a:pt x="39604" y="0"/>
                  </a:lnTo>
                  <a:lnTo>
                    <a:pt x="31302" y="0"/>
                  </a:lnTo>
                  <a:lnTo>
                    <a:pt x="23001" y="0"/>
                  </a:lnTo>
                  <a:lnTo>
                    <a:pt x="15035" y="3288"/>
                  </a:lnTo>
                  <a:lnTo>
                    <a:pt x="9169" y="9166"/>
                  </a:lnTo>
                  <a:lnTo>
                    <a:pt x="3303" y="15029"/>
                  </a:lnTo>
                  <a:lnTo>
                    <a:pt x="0" y="22991"/>
                  </a:lnTo>
                  <a:lnTo>
                    <a:pt x="0" y="31290"/>
                  </a:lnTo>
                  <a:lnTo>
                    <a:pt x="0" y="39588"/>
                  </a:lnTo>
                  <a:lnTo>
                    <a:pt x="3303" y="47551"/>
                  </a:lnTo>
                  <a:lnTo>
                    <a:pt x="9169" y="53414"/>
                  </a:lnTo>
                  <a:lnTo>
                    <a:pt x="15035" y="59278"/>
                  </a:lnTo>
                  <a:lnTo>
                    <a:pt x="23001" y="62580"/>
                  </a:lnTo>
                  <a:lnTo>
                    <a:pt x="31302" y="62580"/>
                  </a:lnTo>
                  <a:close/>
                </a:path>
                <a:path w="62865" h="62864">
                  <a:moveTo>
                    <a:pt x="31302" y="62580"/>
                  </a:moveTo>
                  <a:lnTo>
                    <a:pt x="39604" y="62580"/>
                  </a:lnTo>
                  <a:lnTo>
                    <a:pt x="47570" y="59278"/>
                  </a:lnTo>
                  <a:lnTo>
                    <a:pt x="53435" y="53414"/>
                  </a:lnTo>
                  <a:lnTo>
                    <a:pt x="59301" y="47551"/>
                  </a:lnTo>
                  <a:lnTo>
                    <a:pt x="62605" y="39588"/>
                  </a:lnTo>
                  <a:lnTo>
                    <a:pt x="62605" y="31290"/>
                  </a:lnTo>
                  <a:lnTo>
                    <a:pt x="62605" y="22991"/>
                  </a:lnTo>
                  <a:lnTo>
                    <a:pt x="59301" y="15029"/>
                  </a:lnTo>
                  <a:lnTo>
                    <a:pt x="53435" y="9166"/>
                  </a:lnTo>
                  <a:lnTo>
                    <a:pt x="47570" y="3288"/>
                  </a:lnTo>
                  <a:lnTo>
                    <a:pt x="39604" y="0"/>
                  </a:lnTo>
                  <a:lnTo>
                    <a:pt x="31302" y="0"/>
                  </a:lnTo>
                  <a:lnTo>
                    <a:pt x="23001" y="0"/>
                  </a:lnTo>
                  <a:lnTo>
                    <a:pt x="15035" y="3288"/>
                  </a:lnTo>
                  <a:lnTo>
                    <a:pt x="9169" y="9166"/>
                  </a:lnTo>
                  <a:lnTo>
                    <a:pt x="3303" y="15029"/>
                  </a:lnTo>
                  <a:lnTo>
                    <a:pt x="0" y="22991"/>
                  </a:lnTo>
                  <a:lnTo>
                    <a:pt x="0" y="31290"/>
                  </a:lnTo>
                  <a:lnTo>
                    <a:pt x="0" y="39588"/>
                  </a:lnTo>
                  <a:lnTo>
                    <a:pt x="3303" y="47551"/>
                  </a:lnTo>
                  <a:lnTo>
                    <a:pt x="9169" y="53414"/>
                  </a:lnTo>
                  <a:lnTo>
                    <a:pt x="15035" y="59278"/>
                  </a:lnTo>
                  <a:lnTo>
                    <a:pt x="23001" y="62580"/>
                  </a:lnTo>
                  <a:lnTo>
                    <a:pt x="31302" y="62580"/>
                  </a:lnTo>
                  <a:close/>
                </a:path>
              </a:pathLst>
            </a:custGeom>
            <a:ln w="13996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6" name="object 46" descr=""/>
          <p:cNvGrpSpPr/>
          <p:nvPr/>
        </p:nvGrpSpPr>
        <p:grpSpPr>
          <a:xfrm>
            <a:off x="10754721" y="1467466"/>
            <a:ext cx="76835" cy="76835"/>
            <a:chOff x="10754721" y="1467466"/>
            <a:chExt cx="76835" cy="76835"/>
          </a:xfrm>
        </p:grpSpPr>
        <p:sp>
          <p:nvSpPr>
            <p:cNvPr id="47" name="object 47" descr=""/>
            <p:cNvSpPr/>
            <p:nvPr/>
          </p:nvSpPr>
          <p:spPr>
            <a:xfrm>
              <a:off x="10761720" y="1474466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39604" y="62580"/>
                  </a:moveTo>
                  <a:lnTo>
                    <a:pt x="31302" y="62580"/>
                  </a:lnTo>
                  <a:lnTo>
                    <a:pt x="23001" y="62580"/>
                  </a:lnTo>
                  <a:lnTo>
                    <a:pt x="15035" y="59278"/>
                  </a:lnTo>
                  <a:lnTo>
                    <a:pt x="3303" y="47551"/>
                  </a:lnTo>
                  <a:lnTo>
                    <a:pt x="0" y="39588"/>
                  </a:lnTo>
                  <a:lnTo>
                    <a:pt x="0" y="22991"/>
                  </a:lnTo>
                  <a:lnTo>
                    <a:pt x="3303" y="15029"/>
                  </a:lnTo>
                  <a:lnTo>
                    <a:pt x="15035" y="3288"/>
                  </a:lnTo>
                  <a:lnTo>
                    <a:pt x="23001" y="0"/>
                  </a:lnTo>
                  <a:lnTo>
                    <a:pt x="39604" y="0"/>
                  </a:lnTo>
                  <a:lnTo>
                    <a:pt x="47570" y="3288"/>
                  </a:lnTo>
                  <a:lnTo>
                    <a:pt x="59301" y="15029"/>
                  </a:lnTo>
                  <a:lnTo>
                    <a:pt x="62605" y="22991"/>
                  </a:lnTo>
                  <a:lnTo>
                    <a:pt x="62605" y="39588"/>
                  </a:lnTo>
                  <a:lnTo>
                    <a:pt x="59301" y="47551"/>
                  </a:lnTo>
                  <a:lnTo>
                    <a:pt x="47570" y="59278"/>
                  </a:lnTo>
                  <a:lnTo>
                    <a:pt x="39604" y="6258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10761720" y="1474466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31302" y="62580"/>
                  </a:moveTo>
                  <a:lnTo>
                    <a:pt x="39604" y="62580"/>
                  </a:lnTo>
                  <a:lnTo>
                    <a:pt x="47570" y="59278"/>
                  </a:lnTo>
                  <a:lnTo>
                    <a:pt x="53435" y="53414"/>
                  </a:lnTo>
                  <a:lnTo>
                    <a:pt x="59301" y="47551"/>
                  </a:lnTo>
                  <a:lnTo>
                    <a:pt x="62605" y="39588"/>
                  </a:lnTo>
                  <a:lnTo>
                    <a:pt x="62605" y="31290"/>
                  </a:lnTo>
                  <a:lnTo>
                    <a:pt x="62605" y="22991"/>
                  </a:lnTo>
                  <a:lnTo>
                    <a:pt x="59301" y="15029"/>
                  </a:lnTo>
                  <a:lnTo>
                    <a:pt x="53435" y="9166"/>
                  </a:lnTo>
                  <a:lnTo>
                    <a:pt x="47570" y="3288"/>
                  </a:lnTo>
                  <a:lnTo>
                    <a:pt x="39604" y="0"/>
                  </a:lnTo>
                  <a:lnTo>
                    <a:pt x="31302" y="0"/>
                  </a:lnTo>
                  <a:lnTo>
                    <a:pt x="23001" y="0"/>
                  </a:lnTo>
                  <a:lnTo>
                    <a:pt x="15035" y="3288"/>
                  </a:lnTo>
                  <a:lnTo>
                    <a:pt x="9169" y="9166"/>
                  </a:lnTo>
                  <a:lnTo>
                    <a:pt x="3303" y="15029"/>
                  </a:lnTo>
                  <a:lnTo>
                    <a:pt x="0" y="22991"/>
                  </a:lnTo>
                  <a:lnTo>
                    <a:pt x="0" y="31290"/>
                  </a:lnTo>
                  <a:lnTo>
                    <a:pt x="0" y="39588"/>
                  </a:lnTo>
                  <a:lnTo>
                    <a:pt x="3303" y="47551"/>
                  </a:lnTo>
                  <a:lnTo>
                    <a:pt x="9169" y="53414"/>
                  </a:lnTo>
                  <a:lnTo>
                    <a:pt x="15035" y="59278"/>
                  </a:lnTo>
                  <a:lnTo>
                    <a:pt x="23001" y="62580"/>
                  </a:lnTo>
                  <a:lnTo>
                    <a:pt x="31302" y="62580"/>
                  </a:lnTo>
                  <a:close/>
                </a:path>
                <a:path w="62865" h="62865">
                  <a:moveTo>
                    <a:pt x="31302" y="62580"/>
                  </a:moveTo>
                  <a:lnTo>
                    <a:pt x="39604" y="62580"/>
                  </a:lnTo>
                  <a:lnTo>
                    <a:pt x="47570" y="59278"/>
                  </a:lnTo>
                  <a:lnTo>
                    <a:pt x="53435" y="53414"/>
                  </a:lnTo>
                  <a:lnTo>
                    <a:pt x="59301" y="47551"/>
                  </a:lnTo>
                  <a:lnTo>
                    <a:pt x="62605" y="39588"/>
                  </a:lnTo>
                  <a:lnTo>
                    <a:pt x="62605" y="31290"/>
                  </a:lnTo>
                  <a:lnTo>
                    <a:pt x="62605" y="22991"/>
                  </a:lnTo>
                  <a:lnTo>
                    <a:pt x="59301" y="15029"/>
                  </a:lnTo>
                  <a:lnTo>
                    <a:pt x="53435" y="9166"/>
                  </a:lnTo>
                  <a:lnTo>
                    <a:pt x="47570" y="3288"/>
                  </a:lnTo>
                  <a:lnTo>
                    <a:pt x="39604" y="0"/>
                  </a:lnTo>
                  <a:lnTo>
                    <a:pt x="31302" y="0"/>
                  </a:lnTo>
                  <a:lnTo>
                    <a:pt x="23001" y="0"/>
                  </a:lnTo>
                  <a:lnTo>
                    <a:pt x="15035" y="3288"/>
                  </a:lnTo>
                  <a:lnTo>
                    <a:pt x="9169" y="9166"/>
                  </a:lnTo>
                  <a:lnTo>
                    <a:pt x="3303" y="15029"/>
                  </a:lnTo>
                  <a:lnTo>
                    <a:pt x="0" y="22991"/>
                  </a:lnTo>
                  <a:lnTo>
                    <a:pt x="0" y="31290"/>
                  </a:lnTo>
                  <a:lnTo>
                    <a:pt x="0" y="39588"/>
                  </a:lnTo>
                  <a:lnTo>
                    <a:pt x="3303" y="47551"/>
                  </a:lnTo>
                  <a:lnTo>
                    <a:pt x="9169" y="53414"/>
                  </a:lnTo>
                  <a:lnTo>
                    <a:pt x="15035" y="59278"/>
                  </a:lnTo>
                  <a:lnTo>
                    <a:pt x="23001" y="62580"/>
                  </a:lnTo>
                  <a:lnTo>
                    <a:pt x="31302" y="62580"/>
                  </a:lnTo>
                  <a:close/>
                </a:path>
              </a:pathLst>
            </a:custGeom>
            <a:ln w="13996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9" name="object 49" descr=""/>
          <p:cNvGrpSpPr/>
          <p:nvPr/>
        </p:nvGrpSpPr>
        <p:grpSpPr>
          <a:xfrm>
            <a:off x="11130046" y="1388068"/>
            <a:ext cx="76835" cy="76835"/>
            <a:chOff x="11130046" y="1388068"/>
            <a:chExt cx="76835" cy="76835"/>
          </a:xfrm>
        </p:grpSpPr>
        <p:sp>
          <p:nvSpPr>
            <p:cNvPr id="50" name="object 50" descr=""/>
            <p:cNvSpPr/>
            <p:nvPr/>
          </p:nvSpPr>
          <p:spPr>
            <a:xfrm>
              <a:off x="11137045" y="1395068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39604" y="62580"/>
                  </a:moveTo>
                  <a:lnTo>
                    <a:pt x="31302" y="62580"/>
                  </a:lnTo>
                  <a:lnTo>
                    <a:pt x="23001" y="62580"/>
                  </a:lnTo>
                  <a:lnTo>
                    <a:pt x="15035" y="59278"/>
                  </a:lnTo>
                  <a:lnTo>
                    <a:pt x="3303" y="47551"/>
                  </a:lnTo>
                  <a:lnTo>
                    <a:pt x="0" y="39588"/>
                  </a:lnTo>
                  <a:lnTo>
                    <a:pt x="0" y="22991"/>
                  </a:lnTo>
                  <a:lnTo>
                    <a:pt x="3303" y="15029"/>
                  </a:lnTo>
                  <a:lnTo>
                    <a:pt x="15035" y="3288"/>
                  </a:lnTo>
                  <a:lnTo>
                    <a:pt x="23001" y="0"/>
                  </a:lnTo>
                  <a:lnTo>
                    <a:pt x="39604" y="0"/>
                  </a:lnTo>
                  <a:lnTo>
                    <a:pt x="47570" y="3288"/>
                  </a:lnTo>
                  <a:lnTo>
                    <a:pt x="59301" y="15029"/>
                  </a:lnTo>
                  <a:lnTo>
                    <a:pt x="62605" y="22991"/>
                  </a:lnTo>
                  <a:lnTo>
                    <a:pt x="62605" y="39588"/>
                  </a:lnTo>
                  <a:lnTo>
                    <a:pt x="59301" y="47551"/>
                  </a:lnTo>
                  <a:lnTo>
                    <a:pt x="47570" y="59278"/>
                  </a:lnTo>
                  <a:lnTo>
                    <a:pt x="39604" y="6258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11137045" y="139506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31302" y="62580"/>
                  </a:moveTo>
                  <a:lnTo>
                    <a:pt x="39604" y="62580"/>
                  </a:lnTo>
                  <a:lnTo>
                    <a:pt x="47570" y="59278"/>
                  </a:lnTo>
                  <a:lnTo>
                    <a:pt x="53435" y="53414"/>
                  </a:lnTo>
                  <a:lnTo>
                    <a:pt x="59301" y="47551"/>
                  </a:lnTo>
                  <a:lnTo>
                    <a:pt x="62605" y="39588"/>
                  </a:lnTo>
                  <a:lnTo>
                    <a:pt x="62605" y="31290"/>
                  </a:lnTo>
                  <a:lnTo>
                    <a:pt x="62605" y="22991"/>
                  </a:lnTo>
                  <a:lnTo>
                    <a:pt x="59301" y="15029"/>
                  </a:lnTo>
                  <a:lnTo>
                    <a:pt x="53435" y="9166"/>
                  </a:lnTo>
                  <a:lnTo>
                    <a:pt x="47570" y="3288"/>
                  </a:lnTo>
                  <a:lnTo>
                    <a:pt x="39604" y="0"/>
                  </a:lnTo>
                  <a:lnTo>
                    <a:pt x="31302" y="0"/>
                  </a:lnTo>
                  <a:lnTo>
                    <a:pt x="23001" y="0"/>
                  </a:lnTo>
                  <a:lnTo>
                    <a:pt x="15035" y="3288"/>
                  </a:lnTo>
                  <a:lnTo>
                    <a:pt x="9169" y="9166"/>
                  </a:lnTo>
                  <a:lnTo>
                    <a:pt x="3303" y="15029"/>
                  </a:lnTo>
                  <a:lnTo>
                    <a:pt x="0" y="22991"/>
                  </a:lnTo>
                  <a:lnTo>
                    <a:pt x="0" y="31290"/>
                  </a:lnTo>
                  <a:lnTo>
                    <a:pt x="0" y="39588"/>
                  </a:lnTo>
                  <a:lnTo>
                    <a:pt x="3303" y="47551"/>
                  </a:lnTo>
                  <a:lnTo>
                    <a:pt x="9169" y="53414"/>
                  </a:lnTo>
                  <a:lnTo>
                    <a:pt x="15035" y="59278"/>
                  </a:lnTo>
                  <a:lnTo>
                    <a:pt x="23001" y="62580"/>
                  </a:lnTo>
                  <a:lnTo>
                    <a:pt x="31302" y="62580"/>
                  </a:lnTo>
                  <a:close/>
                </a:path>
                <a:path w="62865" h="62865">
                  <a:moveTo>
                    <a:pt x="31302" y="62580"/>
                  </a:moveTo>
                  <a:lnTo>
                    <a:pt x="39604" y="62580"/>
                  </a:lnTo>
                  <a:lnTo>
                    <a:pt x="47570" y="59278"/>
                  </a:lnTo>
                  <a:lnTo>
                    <a:pt x="53435" y="53414"/>
                  </a:lnTo>
                  <a:lnTo>
                    <a:pt x="59301" y="47551"/>
                  </a:lnTo>
                  <a:lnTo>
                    <a:pt x="62605" y="39588"/>
                  </a:lnTo>
                  <a:lnTo>
                    <a:pt x="62605" y="31290"/>
                  </a:lnTo>
                  <a:lnTo>
                    <a:pt x="62605" y="22991"/>
                  </a:lnTo>
                  <a:lnTo>
                    <a:pt x="59301" y="15029"/>
                  </a:lnTo>
                  <a:lnTo>
                    <a:pt x="53435" y="9166"/>
                  </a:lnTo>
                  <a:lnTo>
                    <a:pt x="47570" y="3288"/>
                  </a:lnTo>
                  <a:lnTo>
                    <a:pt x="39604" y="0"/>
                  </a:lnTo>
                  <a:lnTo>
                    <a:pt x="31302" y="0"/>
                  </a:lnTo>
                  <a:lnTo>
                    <a:pt x="23001" y="0"/>
                  </a:lnTo>
                  <a:lnTo>
                    <a:pt x="15035" y="3288"/>
                  </a:lnTo>
                  <a:lnTo>
                    <a:pt x="9169" y="9166"/>
                  </a:lnTo>
                  <a:lnTo>
                    <a:pt x="3303" y="15029"/>
                  </a:lnTo>
                  <a:lnTo>
                    <a:pt x="0" y="22991"/>
                  </a:lnTo>
                  <a:lnTo>
                    <a:pt x="0" y="31290"/>
                  </a:lnTo>
                  <a:lnTo>
                    <a:pt x="0" y="39588"/>
                  </a:lnTo>
                  <a:lnTo>
                    <a:pt x="3303" y="47551"/>
                  </a:lnTo>
                  <a:lnTo>
                    <a:pt x="9169" y="53414"/>
                  </a:lnTo>
                  <a:lnTo>
                    <a:pt x="15035" y="59278"/>
                  </a:lnTo>
                  <a:lnTo>
                    <a:pt x="23001" y="62580"/>
                  </a:lnTo>
                  <a:lnTo>
                    <a:pt x="31302" y="62580"/>
                  </a:lnTo>
                  <a:close/>
                </a:path>
              </a:pathLst>
            </a:custGeom>
            <a:ln w="13996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2" name="object 52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665347" y="1966863"/>
            <a:ext cx="76602" cy="76577"/>
          </a:xfrm>
          <a:prstGeom prst="rect">
            <a:avLst/>
          </a:prstGeom>
        </p:spPr>
      </p:pic>
      <p:grpSp>
        <p:nvGrpSpPr>
          <p:cNvPr id="53" name="object 53" descr=""/>
          <p:cNvGrpSpPr/>
          <p:nvPr/>
        </p:nvGrpSpPr>
        <p:grpSpPr>
          <a:xfrm>
            <a:off x="7161347" y="5384858"/>
            <a:ext cx="501015" cy="133350"/>
            <a:chOff x="7161347" y="5384858"/>
            <a:chExt cx="501015" cy="133350"/>
          </a:xfrm>
        </p:grpSpPr>
        <p:pic>
          <p:nvPicPr>
            <p:cNvPr id="54" name="object 5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161347" y="5384858"/>
              <a:ext cx="368987" cy="132964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50490" y="5410354"/>
              <a:ext cx="111778" cy="78366"/>
            </a:xfrm>
            <a:prstGeom prst="rect">
              <a:avLst/>
            </a:prstGeom>
          </p:spPr>
        </p:pic>
      </p:grpSp>
      <p:grpSp>
        <p:nvGrpSpPr>
          <p:cNvPr id="56" name="object 56" descr=""/>
          <p:cNvGrpSpPr/>
          <p:nvPr/>
        </p:nvGrpSpPr>
        <p:grpSpPr>
          <a:xfrm>
            <a:off x="7727884" y="5382388"/>
            <a:ext cx="271145" cy="108585"/>
            <a:chOff x="7727884" y="5382388"/>
            <a:chExt cx="271145" cy="108585"/>
          </a:xfrm>
        </p:grpSpPr>
        <p:pic>
          <p:nvPicPr>
            <p:cNvPr id="57" name="object 57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727884" y="5384859"/>
              <a:ext cx="71835" cy="105851"/>
            </a:xfrm>
            <a:prstGeom prst="rect">
              <a:avLst/>
            </a:prstGeom>
          </p:spPr>
        </p:pic>
        <p:sp>
          <p:nvSpPr>
            <p:cNvPr id="58" name="object 58" descr=""/>
            <p:cNvSpPr/>
            <p:nvPr/>
          </p:nvSpPr>
          <p:spPr>
            <a:xfrm>
              <a:off x="7820698" y="5382399"/>
              <a:ext cx="12700" cy="106680"/>
            </a:xfrm>
            <a:custGeom>
              <a:avLst/>
              <a:gdLst/>
              <a:ahLst/>
              <a:cxnLst/>
              <a:rect l="l" t="t" r="r" b="b"/>
              <a:pathLst>
                <a:path w="12700" h="106679">
                  <a:moveTo>
                    <a:pt x="12585" y="29794"/>
                  </a:moveTo>
                  <a:lnTo>
                    <a:pt x="0" y="29794"/>
                  </a:lnTo>
                  <a:lnTo>
                    <a:pt x="0" y="106324"/>
                  </a:lnTo>
                  <a:lnTo>
                    <a:pt x="12585" y="106324"/>
                  </a:lnTo>
                  <a:lnTo>
                    <a:pt x="12585" y="29794"/>
                  </a:lnTo>
                  <a:close/>
                </a:path>
                <a:path w="12700" h="106679">
                  <a:moveTo>
                    <a:pt x="12585" y="0"/>
                  </a:moveTo>
                  <a:lnTo>
                    <a:pt x="0" y="0"/>
                  </a:lnTo>
                  <a:lnTo>
                    <a:pt x="0" y="15938"/>
                  </a:lnTo>
                  <a:lnTo>
                    <a:pt x="12585" y="15938"/>
                  </a:lnTo>
                  <a:lnTo>
                    <a:pt x="125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852425" y="5410355"/>
              <a:ext cx="146150" cy="80356"/>
            </a:xfrm>
            <a:prstGeom prst="rect">
              <a:avLst/>
            </a:prstGeom>
          </p:spPr>
        </p:pic>
      </p:grpSp>
      <p:grpSp>
        <p:nvGrpSpPr>
          <p:cNvPr id="60" name="object 60" descr=""/>
          <p:cNvGrpSpPr/>
          <p:nvPr/>
        </p:nvGrpSpPr>
        <p:grpSpPr>
          <a:xfrm>
            <a:off x="8062552" y="5382389"/>
            <a:ext cx="1847214" cy="135890"/>
            <a:chOff x="8062552" y="5382389"/>
            <a:chExt cx="1847214" cy="135890"/>
          </a:xfrm>
        </p:grpSpPr>
        <p:pic>
          <p:nvPicPr>
            <p:cNvPr id="61" name="object 6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062552" y="5382389"/>
              <a:ext cx="1808170" cy="135436"/>
            </a:xfrm>
            <a:prstGeom prst="rect">
              <a:avLst/>
            </a:prstGeom>
          </p:spPr>
        </p:pic>
        <p:sp>
          <p:nvSpPr>
            <p:cNvPr id="62" name="object 62" descr=""/>
            <p:cNvSpPr/>
            <p:nvPr/>
          </p:nvSpPr>
          <p:spPr>
            <a:xfrm>
              <a:off x="9896618" y="5382391"/>
              <a:ext cx="12700" cy="106680"/>
            </a:xfrm>
            <a:custGeom>
              <a:avLst/>
              <a:gdLst/>
              <a:ahLst/>
              <a:cxnLst/>
              <a:rect l="l" t="t" r="r" b="b"/>
              <a:pathLst>
                <a:path w="12700" h="106679">
                  <a:moveTo>
                    <a:pt x="12577" y="0"/>
                  </a:moveTo>
                  <a:lnTo>
                    <a:pt x="0" y="0"/>
                  </a:lnTo>
                  <a:lnTo>
                    <a:pt x="0" y="106332"/>
                  </a:lnTo>
                  <a:lnTo>
                    <a:pt x="12577" y="106332"/>
                  </a:lnTo>
                  <a:lnTo>
                    <a:pt x="125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3" name="object 63" descr=""/>
          <p:cNvGrpSpPr/>
          <p:nvPr/>
        </p:nvGrpSpPr>
        <p:grpSpPr>
          <a:xfrm>
            <a:off x="9974675" y="5382391"/>
            <a:ext cx="489584" cy="125095"/>
            <a:chOff x="9974675" y="5382391"/>
            <a:chExt cx="489584" cy="125095"/>
          </a:xfrm>
        </p:grpSpPr>
        <p:pic>
          <p:nvPicPr>
            <p:cNvPr id="64" name="object 64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974675" y="5384862"/>
              <a:ext cx="94475" cy="121900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088911" y="5412194"/>
              <a:ext cx="64114" cy="78519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178448" y="5382391"/>
              <a:ext cx="68510" cy="108322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267783" y="5382391"/>
              <a:ext cx="196116" cy="124787"/>
            </a:xfrm>
            <a:prstGeom prst="rect">
              <a:avLst/>
            </a:prstGeom>
          </p:spPr>
        </p:pic>
      </p:grpSp>
      <p:grpSp>
        <p:nvGrpSpPr>
          <p:cNvPr id="68" name="object 68" descr=""/>
          <p:cNvGrpSpPr/>
          <p:nvPr/>
        </p:nvGrpSpPr>
        <p:grpSpPr>
          <a:xfrm>
            <a:off x="5717965" y="1641759"/>
            <a:ext cx="281305" cy="128270"/>
            <a:chOff x="5717965" y="1641759"/>
            <a:chExt cx="281305" cy="128270"/>
          </a:xfrm>
        </p:grpSpPr>
        <p:sp>
          <p:nvSpPr>
            <p:cNvPr id="69" name="object 69" descr=""/>
            <p:cNvSpPr/>
            <p:nvPr/>
          </p:nvSpPr>
          <p:spPr>
            <a:xfrm>
              <a:off x="5717965" y="1666008"/>
              <a:ext cx="60960" cy="102235"/>
            </a:xfrm>
            <a:custGeom>
              <a:avLst/>
              <a:gdLst/>
              <a:ahLst/>
              <a:cxnLst/>
              <a:rect l="l" t="t" r="r" b="b"/>
              <a:pathLst>
                <a:path w="60960" h="102235">
                  <a:moveTo>
                    <a:pt x="38214" y="0"/>
                  </a:moveTo>
                  <a:lnTo>
                    <a:pt x="24411" y="0"/>
                  </a:lnTo>
                  <a:lnTo>
                    <a:pt x="0" y="4919"/>
                  </a:lnTo>
                  <a:lnTo>
                    <a:pt x="0" y="17492"/>
                  </a:lnTo>
                  <a:lnTo>
                    <a:pt x="24543" y="12572"/>
                  </a:lnTo>
                  <a:lnTo>
                    <a:pt x="24543" y="90414"/>
                  </a:lnTo>
                  <a:lnTo>
                    <a:pt x="1990" y="90414"/>
                  </a:lnTo>
                  <a:lnTo>
                    <a:pt x="1990" y="102024"/>
                  </a:lnTo>
                  <a:lnTo>
                    <a:pt x="60767" y="102024"/>
                  </a:lnTo>
                  <a:lnTo>
                    <a:pt x="60767" y="90414"/>
                  </a:lnTo>
                  <a:lnTo>
                    <a:pt x="38214" y="90414"/>
                  </a:lnTo>
                  <a:lnTo>
                    <a:pt x="382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0" name="object 70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800887" y="1641759"/>
              <a:ext cx="198021" cy="128263"/>
            </a:xfrm>
            <a:prstGeom prst="rect">
              <a:avLst/>
            </a:prstGeom>
          </p:spPr>
        </p:pic>
      </p:grpSp>
      <p:grpSp>
        <p:nvGrpSpPr>
          <p:cNvPr id="71" name="object 71" descr=""/>
          <p:cNvGrpSpPr/>
          <p:nvPr/>
        </p:nvGrpSpPr>
        <p:grpSpPr>
          <a:xfrm>
            <a:off x="5717965" y="1045803"/>
            <a:ext cx="283210" cy="128270"/>
            <a:chOff x="5717965" y="1045803"/>
            <a:chExt cx="283210" cy="128270"/>
          </a:xfrm>
        </p:grpSpPr>
        <p:sp>
          <p:nvSpPr>
            <p:cNvPr id="72" name="object 72" descr=""/>
            <p:cNvSpPr/>
            <p:nvPr/>
          </p:nvSpPr>
          <p:spPr>
            <a:xfrm>
              <a:off x="5717965" y="1070052"/>
              <a:ext cx="60960" cy="102235"/>
            </a:xfrm>
            <a:custGeom>
              <a:avLst/>
              <a:gdLst/>
              <a:ahLst/>
              <a:cxnLst/>
              <a:rect l="l" t="t" r="r" b="b"/>
              <a:pathLst>
                <a:path w="60960" h="102234">
                  <a:moveTo>
                    <a:pt x="38214" y="0"/>
                  </a:moveTo>
                  <a:lnTo>
                    <a:pt x="24411" y="0"/>
                  </a:lnTo>
                  <a:lnTo>
                    <a:pt x="0" y="4919"/>
                  </a:lnTo>
                  <a:lnTo>
                    <a:pt x="0" y="17492"/>
                  </a:lnTo>
                  <a:lnTo>
                    <a:pt x="24543" y="12572"/>
                  </a:lnTo>
                  <a:lnTo>
                    <a:pt x="24543" y="90414"/>
                  </a:lnTo>
                  <a:lnTo>
                    <a:pt x="1990" y="90414"/>
                  </a:lnTo>
                  <a:lnTo>
                    <a:pt x="1990" y="102024"/>
                  </a:lnTo>
                  <a:lnTo>
                    <a:pt x="60767" y="102024"/>
                  </a:lnTo>
                  <a:lnTo>
                    <a:pt x="60767" y="90414"/>
                  </a:lnTo>
                  <a:lnTo>
                    <a:pt x="38214" y="90414"/>
                  </a:lnTo>
                  <a:lnTo>
                    <a:pt x="382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3" name="object 73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800886" y="1045803"/>
              <a:ext cx="199706" cy="128264"/>
            </a:xfrm>
            <a:prstGeom prst="rect">
              <a:avLst/>
            </a:prstGeom>
          </p:spPr>
        </p:pic>
      </p:grpSp>
      <p:grpSp>
        <p:nvGrpSpPr>
          <p:cNvPr id="74" name="object 74" descr=""/>
          <p:cNvGrpSpPr/>
          <p:nvPr/>
        </p:nvGrpSpPr>
        <p:grpSpPr>
          <a:xfrm>
            <a:off x="5511096" y="3685824"/>
            <a:ext cx="135890" cy="886460"/>
            <a:chOff x="5511096" y="3685824"/>
            <a:chExt cx="135890" cy="886460"/>
          </a:xfrm>
        </p:grpSpPr>
        <p:pic>
          <p:nvPicPr>
            <p:cNvPr id="75" name="object 75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513571" y="4404106"/>
              <a:ext cx="105894" cy="167834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539075" y="4272025"/>
              <a:ext cx="78398" cy="111733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539075" y="4178957"/>
              <a:ext cx="107513" cy="68483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511096" y="3861376"/>
              <a:ext cx="108367" cy="298045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539073" y="3770282"/>
              <a:ext cx="80388" cy="70254"/>
            </a:xfrm>
            <a:prstGeom prst="rect">
              <a:avLst/>
            </a:prstGeom>
          </p:spPr>
        </p:pic>
        <p:pic>
          <p:nvPicPr>
            <p:cNvPr id="80" name="object 80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539072" y="3685824"/>
              <a:ext cx="78398" cy="64109"/>
            </a:xfrm>
            <a:prstGeom prst="rect">
              <a:avLst/>
            </a:prstGeom>
          </p:spPr>
        </p:pic>
      </p:grpSp>
      <p:grpSp>
        <p:nvGrpSpPr>
          <p:cNvPr id="81" name="object 81" descr=""/>
          <p:cNvGrpSpPr/>
          <p:nvPr/>
        </p:nvGrpSpPr>
        <p:grpSpPr>
          <a:xfrm>
            <a:off x="5511094" y="3349650"/>
            <a:ext cx="108585" cy="271145"/>
            <a:chOff x="5511094" y="3349650"/>
            <a:chExt cx="108585" cy="271145"/>
          </a:xfrm>
        </p:grpSpPr>
        <p:pic>
          <p:nvPicPr>
            <p:cNvPr id="82" name="object 82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513566" y="3548429"/>
              <a:ext cx="105894" cy="71806"/>
            </a:xfrm>
            <a:prstGeom prst="rect">
              <a:avLst/>
            </a:prstGeom>
          </p:spPr>
        </p:pic>
        <p:sp>
          <p:nvSpPr>
            <p:cNvPr id="83" name="object 83" descr=""/>
            <p:cNvSpPr/>
            <p:nvPr/>
          </p:nvSpPr>
          <p:spPr>
            <a:xfrm>
              <a:off x="5511088" y="3514889"/>
              <a:ext cx="106680" cy="12700"/>
            </a:xfrm>
            <a:custGeom>
              <a:avLst/>
              <a:gdLst/>
              <a:ahLst/>
              <a:cxnLst/>
              <a:rect l="l" t="t" r="r" b="b"/>
              <a:pathLst>
                <a:path w="106679" h="12700">
                  <a:moveTo>
                    <a:pt x="15951" y="0"/>
                  </a:moveTo>
                  <a:lnTo>
                    <a:pt x="0" y="0"/>
                  </a:lnTo>
                  <a:lnTo>
                    <a:pt x="0" y="12573"/>
                  </a:lnTo>
                  <a:lnTo>
                    <a:pt x="15951" y="12573"/>
                  </a:lnTo>
                  <a:lnTo>
                    <a:pt x="15951" y="0"/>
                  </a:lnTo>
                  <a:close/>
                </a:path>
                <a:path w="106679" h="12700">
                  <a:moveTo>
                    <a:pt x="106375" y="0"/>
                  </a:moveTo>
                  <a:lnTo>
                    <a:pt x="29819" y="0"/>
                  </a:lnTo>
                  <a:lnTo>
                    <a:pt x="29819" y="12573"/>
                  </a:lnTo>
                  <a:lnTo>
                    <a:pt x="106375" y="12573"/>
                  </a:lnTo>
                  <a:lnTo>
                    <a:pt x="1063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4" name="object 84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539071" y="3349650"/>
              <a:ext cx="80388" cy="146092"/>
            </a:xfrm>
            <a:prstGeom prst="rect">
              <a:avLst/>
            </a:prstGeom>
          </p:spPr>
        </p:pic>
      </p:grpSp>
      <p:pic>
        <p:nvPicPr>
          <p:cNvPr id="85" name="object 85" descr="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5511087" y="1645246"/>
            <a:ext cx="135492" cy="1640452"/>
          </a:xfrm>
          <a:prstGeom prst="rect">
            <a:avLst/>
          </a:prstGeom>
        </p:spPr>
      </p:pic>
      <p:sp>
        <p:nvSpPr>
          <p:cNvPr id="86" name="object 8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Resource</a:t>
            </a:r>
            <a:r>
              <a:rPr dirty="0" spc="-85"/>
              <a:t> </a:t>
            </a:r>
            <a:r>
              <a:rPr dirty="0"/>
              <a:t>reductions</a:t>
            </a:r>
            <a:r>
              <a:rPr dirty="0" spc="-65"/>
              <a:t> </a:t>
            </a:r>
            <a:r>
              <a:rPr dirty="0"/>
              <a:t>for</a:t>
            </a:r>
            <a:r>
              <a:rPr dirty="0" spc="-75"/>
              <a:t> </a:t>
            </a:r>
            <a:r>
              <a:rPr dirty="0"/>
              <a:t>ground</a:t>
            </a:r>
            <a:r>
              <a:rPr dirty="0" spc="-75"/>
              <a:t> </a:t>
            </a:r>
            <a:r>
              <a:rPr dirty="0"/>
              <a:t>state</a:t>
            </a:r>
            <a:r>
              <a:rPr dirty="0" spc="-75"/>
              <a:t> </a:t>
            </a:r>
            <a:r>
              <a:rPr dirty="0"/>
              <a:t>energy</a:t>
            </a:r>
            <a:r>
              <a:rPr dirty="0" spc="-85"/>
              <a:t> </a:t>
            </a:r>
            <a:r>
              <a:rPr dirty="0" spc="-10"/>
              <a:t>estimation</a:t>
            </a:r>
          </a:p>
        </p:txBody>
      </p:sp>
      <p:sp>
        <p:nvSpPr>
          <p:cNvPr id="87" name="object 87" descr=""/>
          <p:cNvSpPr txBox="1"/>
          <p:nvPr/>
        </p:nvSpPr>
        <p:spPr>
          <a:xfrm>
            <a:off x="505068" y="1046122"/>
            <a:ext cx="4707890" cy="3583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00" marR="995044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AFEF"/>
                </a:solidFill>
                <a:latin typeface="Calibri"/>
                <a:cs typeface="Calibri"/>
              </a:rPr>
              <a:t>What </a:t>
            </a:r>
            <a:r>
              <a:rPr dirty="0" sz="1800" spc="-10" b="1">
                <a:solidFill>
                  <a:srgbClr val="00AFEF"/>
                </a:solidFill>
                <a:latin typeface="Calibri"/>
                <a:cs typeface="Calibri"/>
              </a:rPr>
              <a:t>optimizations</a:t>
            </a:r>
            <a:r>
              <a:rPr dirty="0" sz="1800" spc="-30" b="1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AFEF"/>
                </a:solidFill>
                <a:latin typeface="Calibri"/>
                <a:cs typeface="Calibri"/>
              </a:rPr>
              <a:t>did</a:t>
            </a:r>
            <a:r>
              <a:rPr dirty="0" sz="1800" spc="-15" b="1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AFEF"/>
                </a:solidFill>
                <a:latin typeface="Calibri"/>
                <a:cs typeface="Calibri"/>
              </a:rPr>
              <a:t>we</a:t>
            </a:r>
            <a:r>
              <a:rPr dirty="0" sz="1800" spc="-10" b="1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AFEF"/>
                </a:solidFill>
                <a:latin typeface="Calibri"/>
                <a:cs typeface="Calibri"/>
              </a:rPr>
              <a:t>assume</a:t>
            </a:r>
            <a:r>
              <a:rPr dirty="0" sz="1800" spc="-25" b="1">
                <a:solidFill>
                  <a:srgbClr val="00AFEF"/>
                </a:solidFill>
                <a:latin typeface="Calibri"/>
                <a:cs typeface="Calibri"/>
              </a:rPr>
              <a:t> for </a:t>
            </a:r>
            <a:r>
              <a:rPr dirty="0" sz="1800" b="1">
                <a:solidFill>
                  <a:srgbClr val="00AFEF"/>
                </a:solidFill>
                <a:latin typeface="Calibri"/>
                <a:cs typeface="Calibri"/>
              </a:rPr>
              <a:t>ground</a:t>
            </a:r>
            <a:r>
              <a:rPr dirty="0" sz="1800" spc="-80" b="1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AFEF"/>
                </a:solidFill>
                <a:latin typeface="Calibri"/>
                <a:cs typeface="Calibri"/>
              </a:rPr>
              <a:t>state</a:t>
            </a:r>
            <a:r>
              <a:rPr dirty="0" sz="1800" spc="-55" b="1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AFEF"/>
                </a:solidFill>
                <a:latin typeface="Calibri"/>
                <a:cs typeface="Calibri"/>
              </a:rPr>
              <a:t>energy</a:t>
            </a:r>
            <a:r>
              <a:rPr dirty="0" sz="1800" spc="-70" b="1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AFEF"/>
                </a:solidFill>
                <a:latin typeface="Calibri"/>
                <a:cs typeface="Calibri"/>
              </a:rPr>
              <a:t>problems?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endParaRPr sz="18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dirty="0" sz="1800" b="1">
                <a:latin typeface="Calibri"/>
                <a:cs typeface="Calibri"/>
              </a:rPr>
              <a:t>For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molecular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chemistry</a:t>
            </a:r>
            <a:endParaRPr sz="1800">
              <a:latin typeface="Calibri"/>
              <a:cs typeface="Calibri"/>
            </a:endParaRPr>
          </a:p>
          <a:p>
            <a:pPr marL="349885" indent="-286385">
              <a:lnSpc>
                <a:spcPct val="100000"/>
              </a:lnSpc>
              <a:spcBef>
                <a:spcPts val="415"/>
              </a:spcBef>
              <a:buFont typeface="Arial"/>
              <a:buChar char="•"/>
              <a:tabLst>
                <a:tab pos="349885" algn="l"/>
              </a:tabLst>
            </a:pPr>
            <a:r>
              <a:rPr dirty="0" sz="1600" spc="-10">
                <a:latin typeface="Calibri"/>
                <a:cs typeface="Calibri"/>
              </a:rPr>
              <a:t>1-</a:t>
            </a:r>
            <a:r>
              <a:rPr dirty="0" sz="1600">
                <a:latin typeface="Calibri"/>
                <a:cs typeface="Calibri"/>
              </a:rPr>
              <a:t>norm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reduction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via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tensor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decomposition</a:t>
            </a:r>
            <a:r>
              <a:rPr dirty="0" baseline="26455" sz="1575" spc="-15">
                <a:latin typeface="Calibri"/>
                <a:cs typeface="Calibri"/>
              </a:rPr>
              <a:t>1</a:t>
            </a:r>
            <a:endParaRPr baseline="26455" sz="1575">
              <a:latin typeface="Calibri"/>
              <a:cs typeface="Calibri"/>
            </a:endParaRPr>
          </a:p>
          <a:p>
            <a:pPr marL="349885" indent="-28638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349885" algn="l"/>
              </a:tabLst>
            </a:pPr>
            <a:r>
              <a:rPr dirty="0" sz="1600" spc="-10">
                <a:latin typeface="Calibri"/>
                <a:cs typeface="Calibri"/>
              </a:rPr>
              <a:t>Improved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error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bounds,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pre-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post-processing</a:t>
            </a:r>
            <a:r>
              <a:rPr dirty="0" baseline="26455" sz="1575" spc="-15">
                <a:latin typeface="Calibri"/>
                <a:cs typeface="Calibri"/>
              </a:rPr>
              <a:t>2</a:t>
            </a:r>
            <a:endParaRPr baseline="26455" sz="1575">
              <a:latin typeface="Calibri"/>
              <a:cs typeface="Calibri"/>
            </a:endParaRPr>
          </a:p>
          <a:p>
            <a:pPr marL="349885" indent="-286385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349885" algn="l"/>
              </a:tabLst>
            </a:pPr>
            <a:r>
              <a:rPr dirty="0" sz="1600">
                <a:latin typeface="Calibri"/>
                <a:cs typeface="Calibri"/>
              </a:rPr>
              <a:t>1</a:t>
            </a:r>
            <a:r>
              <a:rPr dirty="0" baseline="26455" sz="1575">
                <a:latin typeface="Calibri"/>
                <a:cs typeface="Calibri"/>
              </a:rPr>
              <a:t>st</a:t>
            </a:r>
            <a:r>
              <a:rPr dirty="0" baseline="26455" sz="1575" spc="127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quantization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for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problems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without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active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spaces</a:t>
            </a:r>
            <a:r>
              <a:rPr dirty="0" baseline="26455" sz="1575" spc="-15">
                <a:latin typeface="Calibri"/>
                <a:cs typeface="Calibri"/>
              </a:rPr>
              <a:t>3</a:t>
            </a:r>
            <a:endParaRPr baseline="26455" sz="1575">
              <a:latin typeface="Calibri"/>
              <a:cs typeface="Calibri"/>
            </a:endParaRPr>
          </a:p>
          <a:p>
            <a:pPr marL="349885" indent="-28638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349885" algn="l"/>
              </a:tabLst>
            </a:pPr>
            <a:r>
              <a:rPr dirty="0" sz="1600" spc="-40">
                <a:latin typeface="Calibri"/>
                <a:cs typeface="Calibri"/>
              </a:rPr>
              <a:t>Tensor-</a:t>
            </a:r>
            <a:r>
              <a:rPr dirty="0" sz="1600" spc="-10">
                <a:latin typeface="Calibri"/>
                <a:cs typeface="Calibri"/>
              </a:rPr>
              <a:t>Hypercontraction</a:t>
            </a:r>
            <a:r>
              <a:rPr dirty="0" baseline="26455" sz="1575" spc="-15">
                <a:latin typeface="Calibri"/>
                <a:cs typeface="Calibri"/>
              </a:rPr>
              <a:t>4</a:t>
            </a:r>
            <a:endParaRPr baseline="26455" sz="1575">
              <a:latin typeface="Calibri"/>
              <a:cs typeface="Calibri"/>
            </a:endParaRPr>
          </a:p>
          <a:p>
            <a:pPr marL="349885" indent="-28638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349885" algn="l"/>
              </a:tabLst>
            </a:pPr>
            <a:r>
              <a:rPr dirty="0" sz="1600">
                <a:latin typeface="Calibri"/>
                <a:cs typeface="Calibri"/>
              </a:rPr>
              <a:t>Block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Invariant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Symmetry</a:t>
            </a:r>
            <a:r>
              <a:rPr dirty="0" sz="1600" spc="-10">
                <a:latin typeface="Calibri"/>
                <a:cs typeface="Calibri"/>
              </a:rPr>
              <a:t> Shift</a:t>
            </a:r>
            <a:r>
              <a:rPr dirty="0" baseline="26455" sz="1575" spc="-15">
                <a:latin typeface="Calibri"/>
                <a:cs typeface="Calibri"/>
              </a:rPr>
              <a:t>5</a:t>
            </a:r>
            <a:endParaRPr baseline="26455" sz="1575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50"/>
              </a:spcBef>
              <a:buFont typeface="Arial"/>
              <a:buChar char="•"/>
            </a:pPr>
            <a:endParaRPr sz="16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latin typeface="Calibri"/>
                <a:cs typeface="Calibri"/>
              </a:rPr>
              <a:t>For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Fermi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Hubbard/spin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systems</a:t>
            </a:r>
            <a:endParaRPr sz="1800">
              <a:latin typeface="Calibri"/>
              <a:cs typeface="Calibri"/>
            </a:endParaRPr>
          </a:p>
          <a:p>
            <a:pPr marL="349885" indent="-286385">
              <a:lnSpc>
                <a:spcPct val="100000"/>
              </a:lnSpc>
              <a:spcBef>
                <a:spcPts val="415"/>
              </a:spcBef>
              <a:buFont typeface="Arial"/>
              <a:buChar char="•"/>
              <a:tabLst>
                <a:tab pos="349885" algn="l"/>
              </a:tabLst>
            </a:pPr>
            <a:r>
              <a:rPr dirty="0" sz="1600">
                <a:latin typeface="Calibri"/>
                <a:cs typeface="Calibri"/>
              </a:rPr>
              <a:t>Replace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Hamiltonian</a:t>
            </a:r>
            <a:r>
              <a:rPr dirty="0" sz="1600" spc="-7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simulation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with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walk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operator</a:t>
            </a:r>
            <a:r>
              <a:rPr dirty="0" baseline="26455" sz="1575" spc="-15">
                <a:latin typeface="Calibri"/>
                <a:cs typeface="Calibri"/>
              </a:rPr>
              <a:t>6</a:t>
            </a:r>
            <a:endParaRPr baseline="26455" sz="1575">
              <a:latin typeface="Calibri"/>
              <a:cs typeface="Calibri"/>
            </a:endParaRPr>
          </a:p>
        </p:txBody>
      </p:sp>
      <p:sp>
        <p:nvSpPr>
          <p:cNvPr id="88" name="object 88" descr=""/>
          <p:cNvSpPr txBox="1"/>
          <p:nvPr/>
        </p:nvSpPr>
        <p:spPr>
          <a:xfrm>
            <a:off x="627380" y="5277195"/>
            <a:ext cx="2679700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6690" indent="-17399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186690" algn="l"/>
              </a:tabLst>
            </a:pPr>
            <a:r>
              <a:rPr dirty="0" sz="1000">
                <a:solidFill>
                  <a:srgbClr val="7E7E7E"/>
                </a:solidFill>
                <a:latin typeface="Calibri"/>
                <a:cs typeface="Calibri"/>
              </a:rPr>
              <a:t>arXiv:</a:t>
            </a:r>
            <a:r>
              <a:rPr dirty="0" sz="1000" spc="-2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7E7E7E"/>
                </a:solidFill>
                <a:latin typeface="Calibri"/>
                <a:cs typeface="Calibri"/>
              </a:rPr>
              <a:t>2403.03502</a:t>
            </a:r>
            <a:r>
              <a:rPr dirty="0" sz="1000" spc="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7E7E7E"/>
                </a:solidFill>
                <a:latin typeface="Calibri"/>
                <a:cs typeface="Calibri"/>
              </a:rPr>
              <a:t>(2024)</a:t>
            </a:r>
            <a:endParaRPr sz="1000">
              <a:latin typeface="Calibri"/>
              <a:cs typeface="Calibri"/>
            </a:endParaRPr>
          </a:p>
          <a:p>
            <a:pPr marL="186690" indent="-173990">
              <a:lnSpc>
                <a:spcPct val="100000"/>
              </a:lnSpc>
              <a:buAutoNum type="arabicPeriod"/>
              <a:tabLst>
                <a:tab pos="186690" algn="l"/>
              </a:tabLst>
            </a:pPr>
            <a:r>
              <a:rPr dirty="0" sz="1000">
                <a:solidFill>
                  <a:srgbClr val="7E7E7E"/>
                </a:solidFill>
                <a:latin typeface="Calibri"/>
                <a:cs typeface="Calibri"/>
              </a:rPr>
              <a:t>arXiv:</a:t>
            </a:r>
            <a:r>
              <a:rPr dirty="0" sz="1000" spc="-3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7E7E7E"/>
                </a:solidFill>
                <a:latin typeface="Calibri"/>
                <a:cs typeface="Calibri"/>
              </a:rPr>
              <a:t>2310.18410</a:t>
            </a:r>
            <a:r>
              <a:rPr dirty="0" sz="1000" spc="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7E7E7E"/>
                </a:solidFill>
                <a:latin typeface="Calibri"/>
                <a:cs typeface="Calibri"/>
              </a:rPr>
              <a:t>(2024),</a:t>
            </a:r>
            <a:r>
              <a:rPr dirty="0" sz="1000" spc="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7E7E7E"/>
                </a:solidFill>
                <a:latin typeface="Calibri"/>
                <a:cs typeface="Calibri"/>
              </a:rPr>
              <a:t>2404.18878</a:t>
            </a:r>
            <a:r>
              <a:rPr dirty="0" sz="1000" spc="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7E7E7E"/>
                </a:solidFill>
                <a:latin typeface="Calibri"/>
                <a:cs typeface="Calibri"/>
              </a:rPr>
              <a:t>(2024),</a:t>
            </a:r>
            <a:endParaRPr sz="1000">
              <a:latin typeface="Calibri"/>
              <a:cs typeface="Calibri"/>
            </a:endParaRPr>
          </a:p>
          <a:p>
            <a:pPr marL="187960">
              <a:lnSpc>
                <a:spcPct val="100000"/>
              </a:lnSpc>
            </a:pPr>
            <a:r>
              <a:rPr dirty="0" sz="1000">
                <a:solidFill>
                  <a:srgbClr val="7E7E7E"/>
                </a:solidFill>
                <a:latin typeface="Calibri"/>
                <a:cs typeface="Calibri"/>
              </a:rPr>
              <a:t>PRXQ</a:t>
            </a:r>
            <a:r>
              <a:rPr dirty="0" sz="1000" spc="-5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7E7E7E"/>
                </a:solidFill>
                <a:latin typeface="Calibri"/>
                <a:cs typeface="Calibri"/>
              </a:rPr>
              <a:t>3,</a:t>
            </a:r>
            <a:r>
              <a:rPr dirty="0" sz="1000" spc="-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7E7E7E"/>
                </a:solidFill>
                <a:latin typeface="Calibri"/>
                <a:cs typeface="Calibri"/>
              </a:rPr>
              <a:t>040305</a:t>
            </a:r>
            <a:r>
              <a:rPr dirty="0" sz="1000" spc="-1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7E7E7E"/>
                </a:solidFill>
                <a:latin typeface="Calibri"/>
                <a:cs typeface="Calibri"/>
              </a:rPr>
              <a:t>(2022),</a:t>
            </a:r>
            <a:r>
              <a:rPr dirty="0" sz="1000" spc="-2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7E7E7E"/>
                </a:solidFill>
                <a:latin typeface="Calibri"/>
                <a:cs typeface="Calibri"/>
              </a:rPr>
              <a:t>PRXQ</a:t>
            </a:r>
            <a:r>
              <a:rPr dirty="0" sz="1000" spc="-4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7E7E7E"/>
                </a:solidFill>
                <a:latin typeface="Calibri"/>
                <a:cs typeface="Calibri"/>
              </a:rPr>
              <a:t>8,</a:t>
            </a:r>
            <a:r>
              <a:rPr dirty="0" sz="1000" spc="-3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7E7E7E"/>
                </a:solidFill>
                <a:latin typeface="Calibri"/>
                <a:cs typeface="Calibri"/>
              </a:rPr>
              <a:t>041015</a:t>
            </a:r>
            <a:r>
              <a:rPr dirty="0" sz="1000" spc="-10">
                <a:solidFill>
                  <a:srgbClr val="7E7E7E"/>
                </a:solidFill>
                <a:latin typeface="Calibri"/>
                <a:cs typeface="Calibri"/>
              </a:rPr>
              <a:t> (2018),</a:t>
            </a:r>
            <a:endParaRPr sz="1000">
              <a:latin typeface="Calibri"/>
              <a:cs typeface="Calibri"/>
            </a:endParaRPr>
          </a:p>
          <a:p>
            <a:pPr marL="187960">
              <a:lnSpc>
                <a:spcPct val="100000"/>
              </a:lnSpc>
            </a:pPr>
            <a:r>
              <a:rPr dirty="0" sz="1000">
                <a:solidFill>
                  <a:srgbClr val="7E7E7E"/>
                </a:solidFill>
                <a:latin typeface="Calibri"/>
                <a:cs typeface="Calibri"/>
              </a:rPr>
              <a:t>PRXQ</a:t>
            </a:r>
            <a:r>
              <a:rPr dirty="0" sz="1000" spc="-4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7E7E7E"/>
                </a:solidFill>
                <a:latin typeface="Calibri"/>
                <a:cs typeface="Calibri"/>
              </a:rPr>
              <a:t>2,</a:t>
            </a:r>
            <a:r>
              <a:rPr dirty="0" sz="1000" spc="-2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7E7E7E"/>
                </a:solidFill>
                <a:latin typeface="Calibri"/>
                <a:cs typeface="Calibri"/>
              </a:rPr>
              <a:t>030305</a:t>
            </a:r>
            <a:r>
              <a:rPr dirty="0" sz="1000" spc="-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7E7E7E"/>
                </a:solidFill>
                <a:latin typeface="Calibri"/>
                <a:cs typeface="Calibri"/>
              </a:rPr>
              <a:t>(2021)</a:t>
            </a:r>
            <a:endParaRPr sz="1000">
              <a:latin typeface="Calibri"/>
              <a:cs typeface="Calibri"/>
            </a:endParaRPr>
          </a:p>
          <a:p>
            <a:pPr marL="186690" indent="-173990">
              <a:lnSpc>
                <a:spcPct val="100000"/>
              </a:lnSpc>
              <a:buAutoNum type="arabicPeriod" startAt="3"/>
              <a:tabLst>
                <a:tab pos="186690" algn="l"/>
              </a:tabLst>
            </a:pPr>
            <a:r>
              <a:rPr dirty="0" sz="1000">
                <a:solidFill>
                  <a:srgbClr val="7E7E7E"/>
                </a:solidFill>
                <a:latin typeface="Calibri"/>
                <a:cs typeface="Calibri"/>
              </a:rPr>
              <a:t>PRXQ</a:t>
            </a:r>
            <a:r>
              <a:rPr dirty="0" sz="1000" spc="-4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7E7E7E"/>
                </a:solidFill>
                <a:latin typeface="Calibri"/>
                <a:cs typeface="Calibri"/>
              </a:rPr>
              <a:t>2,</a:t>
            </a:r>
            <a:r>
              <a:rPr dirty="0" sz="1000" spc="-2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7E7E7E"/>
                </a:solidFill>
                <a:latin typeface="Calibri"/>
                <a:cs typeface="Calibri"/>
              </a:rPr>
              <a:t>040332</a:t>
            </a:r>
            <a:r>
              <a:rPr dirty="0" sz="1000" spc="-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7E7E7E"/>
                </a:solidFill>
                <a:latin typeface="Calibri"/>
                <a:cs typeface="Calibri"/>
              </a:rPr>
              <a:t>(2021)</a:t>
            </a:r>
            <a:endParaRPr sz="1000">
              <a:latin typeface="Calibri"/>
              <a:cs typeface="Calibri"/>
            </a:endParaRPr>
          </a:p>
          <a:p>
            <a:pPr marL="186690" indent="-173990">
              <a:lnSpc>
                <a:spcPct val="100000"/>
              </a:lnSpc>
              <a:buAutoNum type="arabicPeriod" startAt="3"/>
              <a:tabLst>
                <a:tab pos="186690" algn="l"/>
              </a:tabLst>
            </a:pPr>
            <a:r>
              <a:rPr dirty="0" sz="1000">
                <a:solidFill>
                  <a:srgbClr val="7E7E7E"/>
                </a:solidFill>
                <a:latin typeface="Calibri"/>
                <a:cs typeface="Calibri"/>
              </a:rPr>
              <a:t>PRXQ</a:t>
            </a:r>
            <a:r>
              <a:rPr dirty="0" sz="1000" spc="-4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7E7E7E"/>
                </a:solidFill>
                <a:latin typeface="Calibri"/>
                <a:cs typeface="Calibri"/>
              </a:rPr>
              <a:t>2,</a:t>
            </a:r>
            <a:r>
              <a:rPr dirty="0" sz="1000" spc="-2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7E7E7E"/>
                </a:solidFill>
                <a:latin typeface="Calibri"/>
                <a:cs typeface="Calibri"/>
              </a:rPr>
              <a:t>030305</a:t>
            </a:r>
            <a:r>
              <a:rPr dirty="0" sz="1000" spc="-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7E7E7E"/>
                </a:solidFill>
                <a:latin typeface="Calibri"/>
                <a:cs typeface="Calibri"/>
              </a:rPr>
              <a:t>(2021)</a:t>
            </a:r>
            <a:endParaRPr sz="1000">
              <a:latin typeface="Calibri"/>
              <a:cs typeface="Calibri"/>
            </a:endParaRPr>
          </a:p>
          <a:p>
            <a:pPr marL="186690" indent="-173990">
              <a:lnSpc>
                <a:spcPct val="100000"/>
              </a:lnSpc>
              <a:buAutoNum type="arabicPeriod" startAt="3"/>
              <a:tabLst>
                <a:tab pos="186690" algn="l"/>
              </a:tabLst>
            </a:pPr>
            <a:r>
              <a:rPr dirty="0" sz="1000">
                <a:solidFill>
                  <a:srgbClr val="7E7E7E"/>
                </a:solidFill>
                <a:latin typeface="Calibri"/>
                <a:cs typeface="Calibri"/>
              </a:rPr>
              <a:t>J.</a:t>
            </a:r>
            <a:r>
              <a:rPr dirty="0" sz="1000" spc="-2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7E7E7E"/>
                </a:solidFill>
                <a:latin typeface="Calibri"/>
                <a:cs typeface="Calibri"/>
              </a:rPr>
              <a:t>Chem.</a:t>
            </a:r>
            <a:r>
              <a:rPr dirty="0" sz="1000" spc="-2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7E7E7E"/>
                </a:solidFill>
                <a:latin typeface="Calibri"/>
                <a:cs typeface="Calibri"/>
              </a:rPr>
              <a:t>Th.</a:t>
            </a:r>
            <a:r>
              <a:rPr dirty="0" sz="1000" spc="-3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7E7E7E"/>
                </a:solidFill>
                <a:latin typeface="Calibri"/>
                <a:cs typeface="Calibri"/>
              </a:rPr>
              <a:t>Comput.</a:t>
            </a:r>
            <a:r>
              <a:rPr dirty="0" sz="1000" spc="-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7E7E7E"/>
                </a:solidFill>
                <a:latin typeface="Calibri"/>
                <a:cs typeface="Calibri"/>
              </a:rPr>
              <a:t>19,</a:t>
            </a:r>
            <a:r>
              <a:rPr dirty="0" sz="1000" spc="-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7E7E7E"/>
                </a:solidFill>
                <a:latin typeface="Calibri"/>
                <a:cs typeface="Calibri"/>
              </a:rPr>
              <a:t>8201</a:t>
            </a:r>
            <a:r>
              <a:rPr dirty="0" sz="1000" spc="-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7E7E7E"/>
                </a:solidFill>
                <a:latin typeface="Calibri"/>
                <a:cs typeface="Calibri"/>
              </a:rPr>
              <a:t>(2023)</a:t>
            </a:r>
            <a:endParaRPr sz="1000">
              <a:latin typeface="Calibri"/>
              <a:cs typeface="Calibri"/>
            </a:endParaRPr>
          </a:p>
          <a:p>
            <a:pPr marL="186690" indent="-173990">
              <a:lnSpc>
                <a:spcPct val="100000"/>
              </a:lnSpc>
              <a:buAutoNum type="arabicPeriod" startAt="3"/>
              <a:tabLst>
                <a:tab pos="186690" algn="l"/>
              </a:tabLst>
            </a:pPr>
            <a:r>
              <a:rPr dirty="0" sz="1000">
                <a:solidFill>
                  <a:srgbClr val="7E7E7E"/>
                </a:solidFill>
                <a:latin typeface="Calibri"/>
                <a:cs typeface="Calibri"/>
              </a:rPr>
              <a:t>Nature</a:t>
            </a:r>
            <a:r>
              <a:rPr dirty="0" sz="1000" spc="-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7E7E7E"/>
                </a:solidFill>
                <a:latin typeface="Calibri"/>
                <a:cs typeface="Calibri"/>
              </a:rPr>
              <a:t>4,</a:t>
            </a:r>
            <a:r>
              <a:rPr dirty="0" sz="1000" spc="-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7E7E7E"/>
                </a:solidFill>
                <a:latin typeface="Calibri"/>
                <a:cs typeface="Calibri"/>
              </a:rPr>
              <a:t>22 </a:t>
            </a:r>
            <a:r>
              <a:rPr dirty="0" sz="1000" spc="-10">
                <a:solidFill>
                  <a:srgbClr val="7E7E7E"/>
                </a:solidFill>
                <a:latin typeface="Calibri"/>
                <a:cs typeface="Calibri"/>
              </a:rPr>
              <a:t>(2018)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89" name="object 89" descr=""/>
          <p:cNvGrpSpPr/>
          <p:nvPr/>
        </p:nvGrpSpPr>
        <p:grpSpPr>
          <a:xfrm>
            <a:off x="4630165" y="5629908"/>
            <a:ext cx="7397115" cy="900430"/>
            <a:chOff x="4630165" y="5629908"/>
            <a:chExt cx="7397115" cy="900430"/>
          </a:xfrm>
        </p:grpSpPr>
        <p:sp>
          <p:nvSpPr>
            <p:cNvPr id="90" name="object 90" descr=""/>
            <p:cNvSpPr/>
            <p:nvPr/>
          </p:nvSpPr>
          <p:spPr>
            <a:xfrm>
              <a:off x="4642865" y="5642608"/>
              <a:ext cx="7371715" cy="875030"/>
            </a:xfrm>
            <a:custGeom>
              <a:avLst/>
              <a:gdLst/>
              <a:ahLst/>
              <a:cxnLst/>
              <a:rect l="l" t="t" r="r" b="b"/>
              <a:pathLst>
                <a:path w="7371715" h="875029">
                  <a:moveTo>
                    <a:pt x="7122883" y="0"/>
                  </a:moveTo>
                  <a:lnTo>
                    <a:pt x="248704" y="0"/>
                  </a:lnTo>
                  <a:lnTo>
                    <a:pt x="204000" y="4007"/>
                  </a:lnTo>
                  <a:lnTo>
                    <a:pt x="161925" y="15560"/>
                  </a:lnTo>
                  <a:lnTo>
                    <a:pt x="123180" y="33956"/>
                  </a:lnTo>
                  <a:lnTo>
                    <a:pt x="88469" y="58493"/>
                  </a:lnTo>
                  <a:lnTo>
                    <a:pt x="58493" y="88469"/>
                  </a:lnTo>
                  <a:lnTo>
                    <a:pt x="33956" y="123180"/>
                  </a:lnTo>
                  <a:lnTo>
                    <a:pt x="15560" y="161925"/>
                  </a:lnTo>
                  <a:lnTo>
                    <a:pt x="4007" y="204000"/>
                  </a:lnTo>
                  <a:lnTo>
                    <a:pt x="0" y="248704"/>
                  </a:lnTo>
                  <a:lnTo>
                    <a:pt x="0" y="626071"/>
                  </a:lnTo>
                  <a:lnTo>
                    <a:pt x="4007" y="670775"/>
                  </a:lnTo>
                  <a:lnTo>
                    <a:pt x="15560" y="712850"/>
                  </a:lnTo>
                  <a:lnTo>
                    <a:pt x="33956" y="751595"/>
                  </a:lnTo>
                  <a:lnTo>
                    <a:pt x="58493" y="786306"/>
                  </a:lnTo>
                  <a:lnTo>
                    <a:pt x="88469" y="816282"/>
                  </a:lnTo>
                  <a:lnTo>
                    <a:pt x="123180" y="840819"/>
                  </a:lnTo>
                  <a:lnTo>
                    <a:pt x="161925" y="859215"/>
                  </a:lnTo>
                  <a:lnTo>
                    <a:pt x="204000" y="870768"/>
                  </a:lnTo>
                  <a:lnTo>
                    <a:pt x="248704" y="874776"/>
                  </a:lnTo>
                  <a:lnTo>
                    <a:pt x="7122883" y="874776"/>
                  </a:lnTo>
                  <a:lnTo>
                    <a:pt x="7167587" y="870768"/>
                  </a:lnTo>
                  <a:lnTo>
                    <a:pt x="7209662" y="859215"/>
                  </a:lnTo>
                  <a:lnTo>
                    <a:pt x="7248407" y="840819"/>
                  </a:lnTo>
                  <a:lnTo>
                    <a:pt x="7283118" y="816282"/>
                  </a:lnTo>
                  <a:lnTo>
                    <a:pt x="7313094" y="786306"/>
                  </a:lnTo>
                  <a:lnTo>
                    <a:pt x="7337631" y="751595"/>
                  </a:lnTo>
                  <a:lnTo>
                    <a:pt x="7356027" y="712850"/>
                  </a:lnTo>
                  <a:lnTo>
                    <a:pt x="7367580" y="670775"/>
                  </a:lnTo>
                  <a:lnTo>
                    <a:pt x="7371588" y="626071"/>
                  </a:lnTo>
                  <a:lnTo>
                    <a:pt x="7371588" y="248704"/>
                  </a:lnTo>
                  <a:lnTo>
                    <a:pt x="7367580" y="204000"/>
                  </a:lnTo>
                  <a:lnTo>
                    <a:pt x="7356027" y="161925"/>
                  </a:lnTo>
                  <a:lnTo>
                    <a:pt x="7337631" y="123180"/>
                  </a:lnTo>
                  <a:lnTo>
                    <a:pt x="7313094" y="88469"/>
                  </a:lnTo>
                  <a:lnTo>
                    <a:pt x="7283118" y="58493"/>
                  </a:lnTo>
                  <a:lnTo>
                    <a:pt x="7248407" y="33956"/>
                  </a:lnTo>
                  <a:lnTo>
                    <a:pt x="7209662" y="15560"/>
                  </a:lnTo>
                  <a:lnTo>
                    <a:pt x="7167587" y="4007"/>
                  </a:lnTo>
                  <a:lnTo>
                    <a:pt x="7122883" y="0"/>
                  </a:lnTo>
                  <a:close/>
                </a:path>
              </a:pathLst>
            </a:custGeom>
            <a:solidFill>
              <a:srgbClr val="E0E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4642865" y="5642608"/>
              <a:ext cx="7371715" cy="875030"/>
            </a:xfrm>
            <a:custGeom>
              <a:avLst/>
              <a:gdLst/>
              <a:ahLst/>
              <a:cxnLst/>
              <a:rect l="l" t="t" r="r" b="b"/>
              <a:pathLst>
                <a:path w="7371715" h="875029">
                  <a:moveTo>
                    <a:pt x="0" y="248704"/>
                  </a:moveTo>
                  <a:lnTo>
                    <a:pt x="4007" y="204000"/>
                  </a:lnTo>
                  <a:lnTo>
                    <a:pt x="15560" y="161925"/>
                  </a:lnTo>
                  <a:lnTo>
                    <a:pt x="33956" y="123180"/>
                  </a:lnTo>
                  <a:lnTo>
                    <a:pt x="58493" y="88469"/>
                  </a:lnTo>
                  <a:lnTo>
                    <a:pt x="88469" y="58493"/>
                  </a:lnTo>
                  <a:lnTo>
                    <a:pt x="123180" y="33956"/>
                  </a:lnTo>
                  <a:lnTo>
                    <a:pt x="161925" y="15560"/>
                  </a:lnTo>
                  <a:lnTo>
                    <a:pt x="204000" y="4007"/>
                  </a:lnTo>
                  <a:lnTo>
                    <a:pt x="248704" y="0"/>
                  </a:lnTo>
                  <a:lnTo>
                    <a:pt x="7122883" y="0"/>
                  </a:lnTo>
                  <a:lnTo>
                    <a:pt x="7167587" y="4007"/>
                  </a:lnTo>
                  <a:lnTo>
                    <a:pt x="7209662" y="15560"/>
                  </a:lnTo>
                  <a:lnTo>
                    <a:pt x="7248407" y="33956"/>
                  </a:lnTo>
                  <a:lnTo>
                    <a:pt x="7283118" y="58493"/>
                  </a:lnTo>
                  <a:lnTo>
                    <a:pt x="7313094" y="88469"/>
                  </a:lnTo>
                  <a:lnTo>
                    <a:pt x="7337631" y="123180"/>
                  </a:lnTo>
                  <a:lnTo>
                    <a:pt x="7356027" y="161925"/>
                  </a:lnTo>
                  <a:lnTo>
                    <a:pt x="7367580" y="204000"/>
                  </a:lnTo>
                  <a:lnTo>
                    <a:pt x="7371588" y="248704"/>
                  </a:lnTo>
                  <a:lnTo>
                    <a:pt x="7371588" y="626071"/>
                  </a:lnTo>
                  <a:lnTo>
                    <a:pt x="7367580" y="670775"/>
                  </a:lnTo>
                  <a:lnTo>
                    <a:pt x="7356027" y="712850"/>
                  </a:lnTo>
                  <a:lnTo>
                    <a:pt x="7337631" y="751595"/>
                  </a:lnTo>
                  <a:lnTo>
                    <a:pt x="7313094" y="786306"/>
                  </a:lnTo>
                  <a:lnTo>
                    <a:pt x="7283118" y="816282"/>
                  </a:lnTo>
                  <a:lnTo>
                    <a:pt x="7248407" y="840819"/>
                  </a:lnTo>
                  <a:lnTo>
                    <a:pt x="7209662" y="859215"/>
                  </a:lnTo>
                  <a:lnTo>
                    <a:pt x="7167587" y="870768"/>
                  </a:lnTo>
                  <a:lnTo>
                    <a:pt x="7122883" y="874776"/>
                  </a:lnTo>
                  <a:lnTo>
                    <a:pt x="248704" y="874776"/>
                  </a:lnTo>
                  <a:lnTo>
                    <a:pt x="204000" y="870768"/>
                  </a:lnTo>
                  <a:lnTo>
                    <a:pt x="161925" y="859215"/>
                  </a:lnTo>
                  <a:lnTo>
                    <a:pt x="123180" y="840819"/>
                  </a:lnTo>
                  <a:lnTo>
                    <a:pt x="88469" y="816282"/>
                  </a:lnTo>
                  <a:lnTo>
                    <a:pt x="58493" y="786306"/>
                  </a:lnTo>
                  <a:lnTo>
                    <a:pt x="33956" y="751595"/>
                  </a:lnTo>
                  <a:lnTo>
                    <a:pt x="15560" y="712850"/>
                  </a:lnTo>
                  <a:lnTo>
                    <a:pt x="4007" y="670775"/>
                  </a:lnTo>
                  <a:lnTo>
                    <a:pt x="0" y="626071"/>
                  </a:lnTo>
                  <a:lnTo>
                    <a:pt x="0" y="24870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2" name="object 92" descr=""/>
          <p:cNvSpPr txBox="1"/>
          <p:nvPr/>
        </p:nvSpPr>
        <p:spPr>
          <a:xfrm>
            <a:off x="4816020" y="5714491"/>
            <a:ext cx="7025005" cy="6953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209" marR="5080" indent="-17145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latin typeface="Calibri"/>
                <a:cs typeface="Calibri"/>
              </a:rPr>
              <a:t>Many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small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utility-</a:t>
            </a:r>
            <a:r>
              <a:rPr dirty="0" sz="2200">
                <a:latin typeface="Calibri"/>
                <a:cs typeface="Calibri"/>
              </a:rPr>
              <a:t>scale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systems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within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sub-</a:t>
            </a:r>
            <a:r>
              <a:rPr dirty="0" sz="2200">
                <a:latin typeface="Calibri"/>
                <a:cs typeface="Calibri"/>
              </a:rPr>
              <a:t>Shor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region.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Large utility-</a:t>
            </a:r>
            <a:r>
              <a:rPr dirty="0" sz="2200">
                <a:latin typeface="Calibri"/>
                <a:cs typeface="Calibri"/>
              </a:rPr>
              <a:t>scale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instances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require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further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algorithm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development.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3" name="object 9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Distribution</a:t>
            </a:r>
            <a:r>
              <a:rPr dirty="0" spc="-50"/>
              <a:t> </a:t>
            </a:r>
            <a:r>
              <a:rPr dirty="0"/>
              <a:t>Statement</a:t>
            </a:r>
            <a:r>
              <a:rPr dirty="0" spc="-60"/>
              <a:t> </a:t>
            </a:r>
            <a:r>
              <a:rPr dirty="0"/>
              <a:t>‘A’</a:t>
            </a:r>
            <a:r>
              <a:rPr dirty="0" spc="-15"/>
              <a:t> </a:t>
            </a:r>
            <a:r>
              <a:rPr dirty="0"/>
              <a:t>(Approved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Public</a:t>
            </a:r>
            <a:r>
              <a:rPr dirty="0" spc="-20"/>
              <a:t> </a:t>
            </a:r>
            <a:r>
              <a:rPr dirty="0"/>
              <a:t>Release,</a:t>
            </a:r>
            <a:r>
              <a:rPr dirty="0" spc="-45"/>
              <a:t> </a:t>
            </a:r>
            <a:r>
              <a:rPr dirty="0"/>
              <a:t>Distribution</a:t>
            </a:r>
            <a:r>
              <a:rPr dirty="0" spc="-45"/>
              <a:t> </a:t>
            </a:r>
            <a:r>
              <a:rPr dirty="0" spc="-10"/>
              <a:t>Unlimited)</a:t>
            </a:r>
          </a:p>
        </p:txBody>
      </p:sp>
      <p:sp>
        <p:nvSpPr>
          <p:cNvPr id="94" name="object 9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17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19493" y="1114385"/>
            <a:ext cx="5913120" cy="4184015"/>
            <a:chOff x="5719493" y="1114385"/>
            <a:chExt cx="5913120" cy="418401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91852" y="3620300"/>
              <a:ext cx="73550" cy="7060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6103376" y="3658590"/>
              <a:ext cx="3025775" cy="1435100"/>
            </a:xfrm>
            <a:custGeom>
              <a:avLst/>
              <a:gdLst/>
              <a:ahLst/>
              <a:cxnLst/>
              <a:rect l="l" t="t" r="r" b="b"/>
              <a:pathLst>
                <a:path w="3025775" h="1435100">
                  <a:moveTo>
                    <a:pt x="3025216" y="1434859"/>
                  </a:moveTo>
                  <a:lnTo>
                    <a:pt x="3025216" y="0"/>
                  </a:lnTo>
                  <a:lnTo>
                    <a:pt x="0" y="0"/>
                  </a:lnTo>
                  <a:lnTo>
                    <a:pt x="0" y="1434859"/>
                  </a:lnTo>
                  <a:lnTo>
                    <a:pt x="3025216" y="1434859"/>
                  </a:lnTo>
                  <a:close/>
                </a:path>
              </a:pathLst>
            </a:custGeom>
            <a:solidFill>
              <a:srgbClr val="0000FF">
                <a:alpha val="9802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32218" y="3474317"/>
              <a:ext cx="76602" cy="7657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19493" y="2148417"/>
              <a:ext cx="4233209" cy="3149918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0437994" y="5093006"/>
              <a:ext cx="0" cy="49530"/>
            </a:xfrm>
            <a:custGeom>
              <a:avLst/>
              <a:gdLst/>
              <a:ahLst/>
              <a:cxnLst/>
              <a:rect l="l" t="t" r="r" b="b"/>
              <a:pathLst>
                <a:path w="0" h="49529">
                  <a:moveTo>
                    <a:pt x="0" y="0"/>
                  </a:moveTo>
                  <a:lnTo>
                    <a:pt x="0" y="48978"/>
                  </a:lnTo>
                </a:path>
              </a:pathLst>
            </a:custGeom>
            <a:ln w="11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0330177" y="5194321"/>
              <a:ext cx="60960" cy="102235"/>
            </a:xfrm>
            <a:custGeom>
              <a:avLst/>
              <a:gdLst/>
              <a:ahLst/>
              <a:cxnLst/>
              <a:rect l="l" t="t" r="r" b="b"/>
              <a:pathLst>
                <a:path w="60959" h="102235">
                  <a:moveTo>
                    <a:pt x="38214" y="0"/>
                  </a:moveTo>
                  <a:lnTo>
                    <a:pt x="24411" y="0"/>
                  </a:lnTo>
                  <a:lnTo>
                    <a:pt x="0" y="4919"/>
                  </a:lnTo>
                  <a:lnTo>
                    <a:pt x="0" y="17492"/>
                  </a:lnTo>
                  <a:lnTo>
                    <a:pt x="24543" y="12572"/>
                  </a:lnTo>
                  <a:lnTo>
                    <a:pt x="24543" y="90414"/>
                  </a:lnTo>
                  <a:lnTo>
                    <a:pt x="1990" y="90414"/>
                  </a:lnTo>
                  <a:lnTo>
                    <a:pt x="1990" y="102024"/>
                  </a:lnTo>
                  <a:lnTo>
                    <a:pt x="60767" y="102024"/>
                  </a:lnTo>
                  <a:lnTo>
                    <a:pt x="60767" y="90414"/>
                  </a:lnTo>
                  <a:lnTo>
                    <a:pt x="38214" y="90414"/>
                  </a:lnTo>
                  <a:lnTo>
                    <a:pt x="382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13098" y="5171358"/>
              <a:ext cx="134969" cy="126978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1519604" y="5093006"/>
              <a:ext cx="0" cy="49530"/>
            </a:xfrm>
            <a:custGeom>
              <a:avLst/>
              <a:gdLst/>
              <a:ahLst/>
              <a:cxnLst/>
              <a:rect l="l" t="t" r="r" b="b"/>
              <a:pathLst>
                <a:path w="0" h="49529">
                  <a:moveTo>
                    <a:pt x="0" y="0"/>
                  </a:moveTo>
                  <a:lnTo>
                    <a:pt x="0" y="48978"/>
                  </a:lnTo>
                </a:path>
              </a:pathLst>
            </a:custGeom>
            <a:ln w="11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1411786" y="5194208"/>
              <a:ext cx="60960" cy="102235"/>
            </a:xfrm>
            <a:custGeom>
              <a:avLst/>
              <a:gdLst/>
              <a:ahLst/>
              <a:cxnLst/>
              <a:rect l="l" t="t" r="r" b="b"/>
              <a:pathLst>
                <a:path w="60959" h="102235">
                  <a:moveTo>
                    <a:pt x="38214" y="0"/>
                  </a:moveTo>
                  <a:lnTo>
                    <a:pt x="24411" y="0"/>
                  </a:lnTo>
                  <a:lnTo>
                    <a:pt x="0" y="4919"/>
                  </a:lnTo>
                  <a:lnTo>
                    <a:pt x="0" y="17492"/>
                  </a:lnTo>
                  <a:lnTo>
                    <a:pt x="24543" y="12572"/>
                  </a:lnTo>
                  <a:lnTo>
                    <a:pt x="24543" y="90414"/>
                  </a:lnTo>
                  <a:lnTo>
                    <a:pt x="1990" y="90414"/>
                  </a:lnTo>
                  <a:lnTo>
                    <a:pt x="1990" y="102024"/>
                  </a:lnTo>
                  <a:lnTo>
                    <a:pt x="60767" y="102024"/>
                  </a:lnTo>
                  <a:lnTo>
                    <a:pt x="60767" y="90414"/>
                  </a:lnTo>
                  <a:lnTo>
                    <a:pt x="38214" y="90414"/>
                  </a:lnTo>
                  <a:lnTo>
                    <a:pt x="382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94708" y="5169958"/>
              <a:ext cx="137357" cy="128263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0007566" y="5093011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0112393" y="5093011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0198028" y="5093011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0270447" y="5093012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0333165" y="5093012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0388490" y="5093012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0763591" y="5093012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0954054" y="5093013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1089190" y="5093013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1194004" y="5093013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1279652" y="5093013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1352058" y="5093013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1414789" y="5093013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1470115" y="5093014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062501" y="1715939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29" h="0">
                  <a:moveTo>
                    <a:pt x="48998" y="0"/>
                  </a:moveTo>
                  <a:lnTo>
                    <a:pt x="0" y="0"/>
                  </a:lnTo>
                </a:path>
              </a:pathLst>
            </a:custGeom>
            <a:ln w="111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6062501" y="1119982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29" h="0">
                  <a:moveTo>
                    <a:pt x="48998" y="0"/>
                  </a:moveTo>
                  <a:lnTo>
                    <a:pt x="0" y="0"/>
                  </a:lnTo>
                </a:path>
              </a:pathLst>
            </a:custGeom>
            <a:ln w="111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6111485" y="1119988"/>
              <a:ext cx="0" cy="3973195"/>
            </a:xfrm>
            <a:custGeom>
              <a:avLst/>
              <a:gdLst/>
              <a:ahLst/>
              <a:cxnLst/>
              <a:rect l="l" t="t" r="r" b="b"/>
              <a:pathLst>
                <a:path w="0" h="3973195">
                  <a:moveTo>
                    <a:pt x="0" y="3973037"/>
                  </a:moveTo>
                  <a:lnTo>
                    <a:pt x="0" y="0"/>
                  </a:lnTo>
                </a:path>
              </a:pathLst>
            </a:custGeom>
            <a:ln w="11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1519565" y="1119988"/>
              <a:ext cx="0" cy="3973195"/>
            </a:xfrm>
            <a:custGeom>
              <a:avLst/>
              <a:gdLst/>
              <a:ahLst/>
              <a:cxnLst/>
              <a:rect l="l" t="t" r="r" b="b"/>
              <a:pathLst>
                <a:path w="0" h="3973195">
                  <a:moveTo>
                    <a:pt x="0" y="3973037"/>
                  </a:moveTo>
                  <a:lnTo>
                    <a:pt x="0" y="0"/>
                  </a:lnTo>
                </a:path>
              </a:pathLst>
            </a:custGeom>
            <a:ln w="11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6111485" y="5093026"/>
              <a:ext cx="5408295" cy="0"/>
            </a:xfrm>
            <a:custGeom>
              <a:avLst/>
              <a:gdLst/>
              <a:ahLst/>
              <a:cxnLst/>
              <a:rect l="l" t="t" r="r" b="b"/>
              <a:pathLst>
                <a:path w="5408295" h="0">
                  <a:moveTo>
                    <a:pt x="0" y="0"/>
                  </a:moveTo>
                  <a:lnTo>
                    <a:pt x="5408080" y="0"/>
                  </a:lnTo>
                </a:path>
              </a:pathLst>
            </a:custGeom>
            <a:ln w="111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6111485" y="1119992"/>
              <a:ext cx="5408295" cy="0"/>
            </a:xfrm>
            <a:custGeom>
              <a:avLst/>
              <a:gdLst/>
              <a:ahLst/>
              <a:cxnLst/>
              <a:rect l="l" t="t" r="r" b="b"/>
              <a:pathLst>
                <a:path w="5408295" h="0">
                  <a:moveTo>
                    <a:pt x="0" y="0"/>
                  </a:moveTo>
                  <a:lnTo>
                    <a:pt x="5408080" y="0"/>
                  </a:lnTo>
                </a:path>
              </a:pathLst>
            </a:custGeom>
            <a:ln w="111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45491" y="1155090"/>
              <a:ext cx="1838617" cy="724649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60943" y="1218563"/>
              <a:ext cx="73550" cy="70601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59434" y="1323156"/>
              <a:ext cx="76602" cy="76577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59453" y="1427739"/>
              <a:ext cx="76602" cy="76577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79679" y="1208126"/>
              <a:ext cx="1440968" cy="617764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59465" y="1532333"/>
              <a:ext cx="76602" cy="76577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59478" y="1636928"/>
              <a:ext cx="76602" cy="76577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59487" y="1741517"/>
              <a:ext cx="76602" cy="76577"/>
            </a:xfrm>
            <a:prstGeom prst="rect">
              <a:avLst/>
            </a:prstGeom>
          </p:spPr>
        </p:pic>
      </p:grpSp>
      <p:pic>
        <p:nvPicPr>
          <p:cNvPr id="41" name="object 4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46933" y="1821659"/>
            <a:ext cx="76602" cy="76577"/>
          </a:xfrm>
          <a:prstGeom prst="rect">
            <a:avLst/>
          </a:prstGeom>
        </p:spPr>
      </p:pic>
      <p:pic>
        <p:nvPicPr>
          <p:cNvPr id="42" name="object 4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67471" y="1429196"/>
            <a:ext cx="76602" cy="76577"/>
          </a:xfrm>
          <a:prstGeom prst="rect">
            <a:avLst/>
          </a:prstGeom>
        </p:spPr>
      </p:pic>
      <p:pic>
        <p:nvPicPr>
          <p:cNvPr id="43" name="object 4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76593" y="1772726"/>
            <a:ext cx="76602" cy="76577"/>
          </a:xfrm>
          <a:prstGeom prst="rect">
            <a:avLst/>
          </a:prstGeom>
        </p:spPr>
      </p:pic>
      <p:pic>
        <p:nvPicPr>
          <p:cNvPr id="44" name="object 4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56247" y="1467468"/>
            <a:ext cx="76602" cy="76577"/>
          </a:xfrm>
          <a:prstGeom prst="rect">
            <a:avLst/>
          </a:prstGeom>
        </p:spPr>
      </p:pic>
      <p:pic>
        <p:nvPicPr>
          <p:cNvPr id="45" name="object 45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131570" y="1388070"/>
            <a:ext cx="76602" cy="76577"/>
          </a:xfrm>
          <a:prstGeom prst="rect">
            <a:avLst/>
          </a:prstGeom>
        </p:spPr>
      </p:pic>
      <p:grpSp>
        <p:nvGrpSpPr>
          <p:cNvPr id="46" name="object 46" descr=""/>
          <p:cNvGrpSpPr/>
          <p:nvPr/>
        </p:nvGrpSpPr>
        <p:grpSpPr>
          <a:xfrm>
            <a:off x="8666870" y="1966862"/>
            <a:ext cx="76835" cy="76835"/>
            <a:chOff x="8666870" y="1966862"/>
            <a:chExt cx="76835" cy="76835"/>
          </a:xfrm>
        </p:grpSpPr>
        <p:sp>
          <p:nvSpPr>
            <p:cNvPr id="47" name="object 47" descr=""/>
            <p:cNvSpPr/>
            <p:nvPr/>
          </p:nvSpPr>
          <p:spPr>
            <a:xfrm>
              <a:off x="8673869" y="197386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39604" y="62580"/>
                  </a:moveTo>
                  <a:lnTo>
                    <a:pt x="31302" y="62580"/>
                  </a:lnTo>
                  <a:lnTo>
                    <a:pt x="23001" y="62580"/>
                  </a:lnTo>
                  <a:lnTo>
                    <a:pt x="15035" y="59278"/>
                  </a:lnTo>
                  <a:lnTo>
                    <a:pt x="3303" y="47551"/>
                  </a:lnTo>
                  <a:lnTo>
                    <a:pt x="0" y="39588"/>
                  </a:lnTo>
                  <a:lnTo>
                    <a:pt x="0" y="22991"/>
                  </a:lnTo>
                  <a:lnTo>
                    <a:pt x="3303" y="15029"/>
                  </a:lnTo>
                  <a:lnTo>
                    <a:pt x="15035" y="3288"/>
                  </a:lnTo>
                  <a:lnTo>
                    <a:pt x="23001" y="0"/>
                  </a:lnTo>
                  <a:lnTo>
                    <a:pt x="39604" y="0"/>
                  </a:lnTo>
                  <a:lnTo>
                    <a:pt x="47570" y="3288"/>
                  </a:lnTo>
                  <a:lnTo>
                    <a:pt x="59301" y="15029"/>
                  </a:lnTo>
                  <a:lnTo>
                    <a:pt x="62605" y="22991"/>
                  </a:lnTo>
                  <a:lnTo>
                    <a:pt x="62605" y="39588"/>
                  </a:lnTo>
                  <a:lnTo>
                    <a:pt x="59301" y="47551"/>
                  </a:lnTo>
                  <a:lnTo>
                    <a:pt x="47570" y="59278"/>
                  </a:lnTo>
                  <a:lnTo>
                    <a:pt x="39604" y="62580"/>
                  </a:lnTo>
                  <a:close/>
                </a:path>
              </a:pathLst>
            </a:custGeom>
            <a:solidFill>
              <a:srgbClr val="473C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8673869" y="1973862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31302" y="62580"/>
                  </a:moveTo>
                  <a:lnTo>
                    <a:pt x="39604" y="62580"/>
                  </a:lnTo>
                  <a:lnTo>
                    <a:pt x="47570" y="59278"/>
                  </a:lnTo>
                  <a:lnTo>
                    <a:pt x="53435" y="53414"/>
                  </a:lnTo>
                  <a:lnTo>
                    <a:pt x="59301" y="47551"/>
                  </a:lnTo>
                  <a:lnTo>
                    <a:pt x="62605" y="39588"/>
                  </a:lnTo>
                  <a:lnTo>
                    <a:pt x="62605" y="31290"/>
                  </a:lnTo>
                  <a:lnTo>
                    <a:pt x="62605" y="22991"/>
                  </a:lnTo>
                  <a:lnTo>
                    <a:pt x="59301" y="15029"/>
                  </a:lnTo>
                  <a:lnTo>
                    <a:pt x="53435" y="9166"/>
                  </a:lnTo>
                  <a:lnTo>
                    <a:pt x="47570" y="3288"/>
                  </a:lnTo>
                  <a:lnTo>
                    <a:pt x="39604" y="0"/>
                  </a:lnTo>
                  <a:lnTo>
                    <a:pt x="31302" y="0"/>
                  </a:lnTo>
                  <a:lnTo>
                    <a:pt x="23001" y="0"/>
                  </a:lnTo>
                  <a:lnTo>
                    <a:pt x="15035" y="3288"/>
                  </a:lnTo>
                  <a:lnTo>
                    <a:pt x="9169" y="9166"/>
                  </a:lnTo>
                  <a:lnTo>
                    <a:pt x="3303" y="15029"/>
                  </a:lnTo>
                  <a:lnTo>
                    <a:pt x="0" y="22991"/>
                  </a:lnTo>
                  <a:lnTo>
                    <a:pt x="0" y="31290"/>
                  </a:lnTo>
                  <a:lnTo>
                    <a:pt x="0" y="39588"/>
                  </a:lnTo>
                  <a:lnTo>
                    <a:pt x="3303" y="47551"/>
                  </a:lnTo>
                  <a:lnTo>
                    <a:pt x="9169" y="53414"/>
                  </a:lnTo>
                  <a:lnTo>
                    <a:pt x="15035" y="59278"/>
                  </a:lnTo>
                  <a:lnTo>
                    <a:pt x="23001" y="62580"/>
                  </a:lnTo>
                  <a:lnTo>
                    <a:pt x="31302" y="62580"/>
                  </a:lnTo>
                  <a:close/>
                </a:path>
                <a:path w="62865" h="62864">
                  <a:moveTo>
                    <a:pt x="31302" y="62580"/>
                  </a:moveTo>
                  <a:lnTo>
                    <a:pt x="39604" y="62580"/>
                  </a:lnTo>
                  <a:lnTo>
                    <a:pt x="47570" y="59278"/>
                  </a:lnTo>
                  <a:lnTo>
                    <a:pt x="53435" y="53414"/>
                  </a:lnTo>
                  <a:lnTo>
                    <a:pt x="59301" y="47551"/>
                  </a:lnTo>
                  <a:lnTo>
                    <a:pt x="62605" y="39588"/>
                  </a:lnTo>
                  <a:lnTo>
                    <a:pt x="62605" y="31290"/>
                  </a:lnTo>
                  <a:lnTo>
                    <a:pt x="62605" y="22991"/>
                  </a:lnTo>
                  <a:lnTo>
                    <a:pt x="59301" y="15029"/>
                  </a:lnTo>
                  <a:lnTo>
                    <a:pt x="53435" y="9166"/>
                  </a:lnTo>
                  <a:lnTo>
                    <a:pt x="47570" y="3288"/>
                  </a:lnTo>
                  <a:lnTo>
                    <a:pt x="39604" y="0"/>
                  </a:lnTo>
                  <a:lnTo>
                    <a:pt x="31302" y="0"/>
                  </a:lnTo>
                  <a:lnTo>
                    <a:pt x="23001" y="0"/>
                  </a:lnTo>
                  <a:lnTo>
                    <a:pt x="15035" y="3288"/>
                  </a:lnTo>
                  <a:lnTo>
                    <a:pt x="9169" y="9166"/>
                  </a:lnTo>
                  <a:lnTo>
                    <a:pt x="3303" y="15029"/>
                  </a:lnTo>
                  <a:lnTo>
                    <a:pt x="0" y="22991"/>
                  </a:lnTo>
                  <a:lnTo>
                    <a:pt x="0" y="31290"/>
                  </a:lnTo>
                  <a:lnTo>
                    <a:pt x="0" y="39588"/>
                  </a:lnTo>
                  <a:lnTo>
                    <a:pt x="3303" y="47551"/>
                  </a:lnTo>
                  <a:lnTo>
                    <a:pt x="9169" y="53414"/>
                  </a:lnTo>
                  <a:lnTo>
                    <a:pt x="15035" y="59278"/>
                  </a:lnTo>
                  <a:lnTo>
                    <a:pt x="23001" y="62580"/>
                  </a:lnTo>
                  <a:lnTo>
                    <a:pt x="31302" y="62580"/>
                  </a:lnTo>
                  <a:close/>
                </a:path>
              </a:pathLst>
            </a:custGeom>
            <a:ln w="13996">
              <a:solidFill>
                <a:srgbClr val="473C8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9" name="object 49" descr=""/>
          <p:cNvGrpSpPr/>
          <p:nvPr/>
        </p:nvGrpSpPr>
        <p:grpSpPr>
          <a:xfrm>
            <a:off x="7162872" y="5384858"/>
            <a:ext cx="501015" cy="133350"/>
            <a:chOff x="7162872" y="5384858"/>
            <a:chExt cx="501015" cy="133350"/>
          </a:xfrm>
        </p:grpSpPr>
        <p:pic>
          <p:nvPicPr>
            <p:cNvPr id="50" name="object 5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162872" y="5384858"/>
              <a:ext cx="368989" cy="132964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552015" y="5410354"/>
              <a:ext cx="111778" cy="78366"/>
            </a:xfrm>
            <a:prstGeom prst="rect">
              <a:avLst/>
            </a:prstGeom>
          </p:spPr>
        </p:pic>
      </p:grpSp>
      <p:grpSp>
        <p:nvGrpSpPr>
          <p:cNvPr id="52" name="object 52" descr=""/>
          <p:cNvGrpSpPr/>
          <p:nvPr/>
        </p:nvGrpSpPr>
        <p:grpSpPr>
          <a:xfrm>
            <a:off x="7729409" y="5382388"/>
            <a:ext cx="271145" cy="108585"/>
            <a:chOff x="7729409" y="5382388"/>
            <a:chExt cx="271145" cy="108585"/>
          </a:xfrm>
        </p:grpSpPr>
        <p:pic>
          <p:nvPicPr>
            <p:cNvPr id="53" name="object 5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729409" y="5384859"/>
              <a:ext cx="71835" cy="105851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7822222" y="5382399"/>
              <a:ext cx="12700" cy="106680"/>
            </a:xfrm>
            <a:custGeom>
              <a:avLst/>
              <a:gdLst/>
              <a:ahLst/>
              <a:cxnLst/>
              <a:rect l="l" t="t" r="r" b="b"/>
              <a:pathLst>
                <a:path w="12700" h="106679">
                  <a:moveTo>
                    <a:pt x="12585" y="29794"/>
                  </a:moveTo>
                  <a:lnTo>
                    <a:pt x="0" y="29794"/>
                  </a:lnTo>
                  <a:lnTo>
                    <a:pt x="0" y="106324"/>
                  </a:lnTo>
                  <a:lnTo>
                    <a:pt x="12585" y="106324"/>
                  </a:lnTo>
                  <a:lnTo>
                    <a:pt x="12585" y="29794"/>
                  </a:lnTo>
                  <a:close/>
                </a:path>
                <a:path w="12700" h="106679">
                  <a:moveTo>
                    <a:pt x="12585" y="0"/>
                  </a:moveTo>
                  <a:lnTo>
                    <a:pt x="0" y="0"/>
                  </a:lnTo>
                  <a:lnTo>
                    <a:pt x="0" y="15938"/>
                  </a:lnTo>
                  <a:lnTo>
                    <a:pt x="12585" y="15938"/>
                  </a:lnTo>
                  <a:lnTo>
                    <a:pt x="125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853950" y="5410355"/>
              <a:ext cx="146150" cy="80356"/>
            </a:xfrm>
            <a:prstGeom prst="rect">
              <a:avLst/>
            </a:prstGeom>
          </p:spPr>
        </p:pic>
      </p:grpSp>
      <p:grpSp>
        <p:nvGrpSpPr>
          <p:cNvPr id="56" name="object 56" descr=""/>
          <p:cNvGrpSpPr/>
          <p:nvPr/>
        </p:nvGrpSpPr>
        <p:grpSpPr>
          <a:xfrm>
            <a:off x="8064079" y="5382389"/>
            <a:ext cx="1847214" cy="135890"/>
            <a:chOff x="8064079" y="5382389"/>
            <a:chExt cx="1847214" cy="135890"/>
          </a:xfrm>
        </p:grpSpPr>
        <p:pic>
          <p:nvPicPr>
            <p:cNvPr id="57" name="object 57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064079" y="5382389"/>
              <a:ext cx="1808169" cy="135436"/>
            </a:xfrm>
            <a:prstGeom prst="rect">
              <a:avLst/>
            </a:prstGeom>
          </p:spPr>
        </p:pic>
        <p:sp>
          <p:nvSpPr>
            <p:cNvPr id="58" name="object 58" descr=""/>
            <p:cNvSpPr/>
            <p:nvPr/>
          </p:nvSpPr>
          <p:spPr>
            <a:xfrm>
              <a:off x="9898144" y="5382391"/>
              <a:ext cx="12700" cy="106680"/>
            </a:xfrm>
            <a:custGeom>
              <a:avLst/>
              <a:gdLst/>
              <a:ahLst/>
              <a:cxnLst/>
              <a:rect l="l" t="t" r="r" b="b"/>
              <a:pathLst>
                <a:path w="12700" h="106679">
                  <a:moveTo>
                    <a:pt x="12577" y="0"/>
                  </a:moveTo>
                  <a:lnTo>
                    <a:pt x="0" y="0"/>
                  </a:lnTo>
                  <a:lnTo>
                    <a:pt x="0" y="106332"/>
                  </a:lnTo>
                  <a:lnTo>
                    <a:pt x="12577" y="106332"/>
                  </a:lnTo>
                  <a:lnTo>
                    <a:pt x="125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9" name="object 59" descr=""/>
          <p:cNvGrpSpPr/>
          <p:nvPr/>
        </p:nvGrpSpPr>
        <p:grpSpPr>
          <a:xfrm>
            <a:off x="9976201" y="5382391"/>
            <a:ext cx="489584" cy="125095"/>
            <a:chOff x="9976201" y="5382391"/>
            <a:chExt cx="489584" cy="125095"/>
          </a:xfrm>
        </p:grpSpPr>
        <p:pic>
          <p:nvPicPr>
            <p:cNvPr id="60" name="object 6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976201" y="5384862"/>
              <a:ext cx="94475" cy="121900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090436" y="5412194"/>
              <a:ext cx="64114" cy="78519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179973" y="5382391"/>
              <a:ext cx="68510" cy="108322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269308" y="5382391"/>
              <a:ext cx="196116" cy="124787"/>
            </a:xfrm>
            <a:prstGeom prst="rect">
              <a:avLst/>
            </a:prstGeom>
          </p:spPr>
        </p:pic>
      </p:grpSp>
      <p:grpSp>
        <p:nvGrpSpPr>
          <p:cNvPr id="64" name="object 64" descr=""/>
          <p:cNvGrpSpPr/>
          <p:nvPr/>
        </p:nvGrpSpPr>
        <p:grpSpPr>
          <a:xfrm>
            <a:off x="5719493" y="1641759"/>
            <a:ext cx="281305" cy="128270"/>
            <a:chOff x="5719493" y="1641759"/>
            <a:chExt cx="281305" cy="128270"/>
          </a:xfrm>
        </p:grpSpPr>
        <p:sp>
          <p:nvSpPr>
            <p:cNvPr id="65" name="object 65" descr=""/>
            <p:cNvSpPr/>
            <p:nvPr/>
          </p:nvSpPr>
          <p:spPr>
            <a:xfrm>
              <a:off x="5719493" y="1666008"/>
              <a:ext cx="60960" cy="102235"/>
            </a:xfrm>
            <a:custGeom>
              <a:avLst/>
              <a:gdLst/>
              <a:ahLst/>
              <a:cxnLst/>
              <a:rect l="l" t="t" r="r" b="b"/>
              <a:pathLst>
                <a:path w="60960" h="102235">
                  <a:moveTo>
                    <a:pt x="38214" y="0"/>
                  </a:moveTo>
                  <a:lnTo>
                    <a:pt x="24411" y="0"/>
                  </a:lnTo>
                  <a:lnTo>
                    <a:pt x="0" y="4919"/>
                  </a:lnTo>
                  <a:lnTo>
                    <a:pt x="0" y="17492"/>
                  </a:lnTo>
                  <a:lnTo>
                    <a:pt x="24543" y="12572"/>
                  </a:lnTo>
                  <a:lnTo>
                    <a:pt x="24543" y="90414"/>
                  </a:lnTo>
                  <a:lnTo>
                    <a:pt x="1990" y="90414"/>
                  </a:lnTo>
                  <a:lnTo>
                    <a:pt x="1990" y="102024"/>
                  </a:lnTo>
                  <a:lnTo>
                    <a:pt x="60767" y="102024"/>
                  </a:lnTo>
                  <a:lnTo>
                    <a:pt x="60767" y="90414"/>
                  </a:lnTo>
                  <a:lnTo>
                    <a:pt x="38214" y="90414"/>
                  </a:lnTo>
                  <a:lnTo>
                    <a:pt x="382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6" name="object 66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802415" y="1641759"/>
              <a:ext cx="198022" cy="128263"/>
            </a:xfrm>
            <a:prstGeom prst="rect">
              <a:avLst/>
            </a:prstGeom>
          </p:spPr>
        </p:pic>
      </p:grpSp>
      <p:grpSp>
        <p:nvGrpSpPr>
          <p:cNvPr id="67" name="object 67" descr=""/>
          <p:cNvGrpSpPr/>
          <p:nvPr/>
        </p:nvGrpSpPr>
        <p:grpSpPr>
          <a:xfrm>
            <a:off x="5719493" y="1045803"/>
            <a:ext cx="283210" cy="128270"/>
            <a:chOff x="5719493" y="1045803"/>
            <a:chExt cx="283210" cy="128270"/>
          </a:xfrm>
        </p:grpSpPr>
        <p:sp>
          <p:nvSpPr>
            <p:cNvPr id="68" name="object 68" descr=""/>
            <p:cNvSpPr/>
            <p:nvPr/>
          </p:nvSpPr>
          <p:spPr>
            <a:xfrm>
              <a:off x="5719493" y="1070052"/>
              <a:ext cx="60960" cy="102235"/>
            </a:xfrm>
            <a:custGeom>
              <a:avLst/>
              <a:gdLst/>
              <a:ahLst/>
              <a:cxnLst/>
              <a:rect l="l" t="t" r="r" b="b"/>
              <a:pathLst>
                <a:path w="60960" h="102234">
                  <a:moveTo>
                    <a:pt x="38214" y="0"/>
                  </a:moveTo>
                  <a:lnTo>
                    <a:pt x="24411" y="0"/>
                  </a:lnTo>
                  <a:lnTo>
                    <a:pt x="0" y="4919"/>
                  </a:lnTo>
                  <a:lnTo>
                    <a:pt x="0" y="17492"/>
                  </a:lnTo>
                  <a:lnTo>
                    <a:pt x="24543" y="12572"/>
                  </a:lnTo>
                  <a:lnTo>
                    <a:pt x="24543" y="90414"/>
                  </a:lnTo>
                  <a:lnTo>
                    <a:pt x="1990" y="90414"/>
                  </a:lnTo>
                  <a:lnTo>
                    <a:pt x="1990" y="102024"/>
                  </a:lnTo>
                  <a:lnTo>
                    <a:pt x="60767" y="102024"/>
                  </a:lnTo>
                  <a:lnTo>
                    <a:pt x="60767" y="90414"/>
                  </a:lnTo>
                  <a:lnTo>
                    <a:pt x="38214" y="90414"/>
                  </a:lnTo>
                  <a:lnTo>
                    <a:pt x="382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802415" y="1045803"/>
              <a:ext cx="199706" cy="128264"/>
            </a:xfrm>
            <a:prstGeom prst="rect">
              <a:avLst/>
            </a:prstGeom>
          </p:spPr>
        </p:pic>
      </p:grpSp>
      <p:grpSp>
        <p:nvGrpSpPr>
          <p:cNvPr id="70" name="object 70" descr=""/>
          <p:cNvGrpSpPr/>
          <p:nvPr/>
        </p:nvGrpSpPr>
        <p:grpSpPr>
          <a:xfrm>
            <a:off x="5512624" y="3685824"/>
            <a:ext cx="135890" cy="886460"/>
            <a:chOff x="5512624" y="3685824"/>
            <a:chExt cx="135890" cy="886460"/>
          </a:xfrm>
        </p:grpSpPr>
        <p:pic>
          <p:nvPicPr>
            <p:cNvPr id="71" name="object 71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515099" y="4404106"/>
              <a:ext cx="105894" cy="167834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540604" y="4272025"/>
              <a:ext cx="78398" cy="111733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540604" y="4178957"/>
              <a:ext cx="107513" cy="68483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512624" y="3861376"/>
              <a:ext cx="108367" cy="298045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540601" y="3770282"/>
              <a:ext cx="80388" cy="70254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540601" y="3685824"/>
              <a:ext cx="78398" cy="64109"/>
            </a:xfrm>
            <a:prstGeom prst="rect">
              <a:avLst/>
            </a:prstGeom>
          </p:spPr>
        </p:pic>
      </p:grpSp>
      <p:grpSp>
        <p:nvGrpSpPr>
          <p:cNvPr id="77" name="object 77" descr=""/>
          <p:cNvGrpSpPr/>
          <p:nvPr/>
        </p:nvGrpSpPr>
        <p:grpSpPr>
          <a:xfrm>
            <a:off x="5512623" y="3349650"/>
            <a:ext cx="108585" cy="271145"/>
            <a:chOff x="5512623" y="3349650"/>
            <a:chExt cx="108585" cy="271145"/>
          </a:xfrm>
        </p:grpSpPr>
        <p:pic>
          <p:nvPicPr>
            <p:cNvPr id="78" name="object 78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515095" y="3548429"/>
              <a:ext cx="105894" cy="71806"/>
            </a:xfrm>
            <a:prstGeom prst="rect">
              <a:avLst/>
            </a:prstGeom>
          </p:spPr>
        </p:pic>
        <p:sp>
          <p:nvSpPr>
            <p:cNvPr id="79" name="object 79" descr=""/>
            <p:cNvSpPr/>
            <p:nvPr/>
          </p:nvSpPr>
          <p:spPr>
            <a:xfrm>
              <a:off x="5512612" y="3514889"/>
              <a:ext cx="106680" cy="12700"/>
            </a:xfrm>
            <a:custGeom>
              <a:avLst/>
              <a:gdLst/>
              <a:ahLst/>
              <a:cxnLst/>
              <a:rect l="l" t="t" r="r" b="b"/>
              <a:pathLst>
                <a:path w="106679" h="12700">
                  <a:moveTo>
                    <a:pt x="15951" y="0"/>
                  </a:moveTo>
                  <a:lnTo>
                    <a:pt x="0" y="0"/>
                  </a:lnTo>
                  <a:lnTo>
                    <a:pt x="0" y="12573"/>
                  </a:lnTo>
                  <a:lnTo>
                    <a:pt x="15951" y="12573"/>
                  </a:lnTo>
                  <a:lnTo>
                    <a:pt x="15951" y="0"/>
                  </a:lnTo>
                  <a:close/>
                </a:path>
                <a:path w="106679" h="12700">
                  <a:moveTo>
                    <a:pt x="106375" y="0"/>
                  </a:moveTo>
                  <a:lnTo>
                    <a:pt x="29819" y="0"/>
                  </a:lnTo>
                  <a:lnTo>
                    <a:pt x="29819" y="12573"/>
                  </a:lnTo>
                  <a:lnTo>
                    <a:pt x="106375" y="12573"/>
                  </a:lnTo>
                  <a:lnTo>
                    <a:pt x="1063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0" name="object 80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540599" y="3349650"/>
              <a:ext cx="80388" cy="146092"/>
            </a:xfrm>
            <a:prstGeom prst="rect">
              <a:avLst/>
            </a:prstGeom>
          </p:spPr>
        </p:pic>
      </p:grpSp>
      <p:pic>
        <p:nvPicPr>
          <p:cNvPr id="81" name="object 81" descr="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5512616" y="1645246"/>
            <a:ext cx="135492" cy="1640452"/>
          </a:xfrm>
          <a:prstGeom prst="rect">
            <a:avLst/>
          </a:prstGeom>
        </p:spPr>
      </p:pic>
      <p:sp>
        <p:nvSpPr>
          <p:cNvPr id="82" name="object 8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Resource</a:t>
            </a:r>
            <a:r>
              <a:rPr dirty="0" spc="-90"/>
              <a:t> </a:t>
            </a:r>
            <a:r>
              <a:rPr dirty="0"/>
              <a:t>reductions</a:t>
            </a:r>
            <a:r>
              <a:rPr dirty="0" spc="-65"/>
              <a:t> </a:t>
            </a:r>
            <a:r>
              <a:rPr dirty="0"/>
              <a:t>for</a:t>
            </a:r>
            <a:r>
              <a:rPr dirty="0" spc="-80"/>
              <a:t> </a:t>
            </a:r>
            <a:r>
              <a:rPr dirty="0"/>
              <a:t>quantum</a:t>
            </a:r>
            <a:r>
              <a:rPr dirty="0" spc="-75"/>
              <a:t> </a:t>
            </a:r>
            <a:r>
              <a:rPr dirty="0" spc="-10"/>
              <a:t>dynamics</a:t>
            </a:r>
          </a:p>
        </p:txBody>
      </p:sp>
      <p:sp>
        <p:nvSpPr>
          <p:cNvPr id="83" name="object 83" descr=""/>
          <p:cNvSpPr txBox="1"/>
          <p:nvPr/>
        </p:nvSpPr>
        <p:spPr>
          <a:xfrm>
            <a:off x="492368" y="1046122"/>
            <a:ext cx="4362450" cy="3594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6200" marR="63627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AFEF"/>
                </a:solidFill>
                <a:latin typeface="Calibri"/>
                <a:cs typeface="Calibri"/>
              </a:rPr>
              <a:t>What </a:t>
            </a:r>
            <a:r>
              <a:rPr dirty="0" sz="1800" spc="-10" b="1">
                <a:solidFill>
                  <a:srgbClr val="00AFEF"/>
                </a:solidFill>
                <a:latin typeface="Calibri"/>
                <a:cs typeface="Calibri"/>
              </a:rPr>
              <a:t>optimizations</a:t>
            </a:r>
            <a:r>
              <a:rPr dirty="0" sz="1800" spc="-30" b="1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AFEF"/>
                </a:solidFill>
                <a:latin typeface="Calibri"/>
                <a:cs typeface="Calibri"/>
              </a:rPr>
              <a:t>did</a:t>
            </a:r>
            <a:r>
              <a:rPr dirty="0" sz="1800" spc="-15" b="1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AFEF"/>
                </a:solidFill>
                <a:latin typeface="Calibri"/>
                <a:cs typeface="Calibri"/>
              </a:rPr>
              <a:t>we</a:t>
            </a:r>
            <a:r>
              <a:rPr dirty="0" sz="1800" spc="-10" b="1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AFEF"/>
                </a:solidFill>
                <a:latin typeface="Calibri"/>
                <a:cs typeface="Calibri"/>
              </a:rPr>
              <a:t>assume</a:t>
            </a:r>
            <a:r>
              <a:rPr dirty="0" sz="1800" spc="-25" b="1">
                <a:solidFill>
                  <a:srgbClr val="00AFEF"/>
                </a:solidFill>
                <a:latin typeface="Calibri"/>
                <a:cs typeface="Calibri"/>
              </a:rPr>
              <a:t> for </a:t>
            </a:r>
            <a:r>
              <a:rPr dirty="0" sz="1800" b="1">
                <a:solidFill>
                  <a:srgbClr val="00AFEF"/>
                </a:solidFill>
                <a:latin typeface="Calibri"/>
                <a:cs typeface="Calibri"/>
              </a:rPr>
              <a:t>quantum</a:t>
            </a:r>
            <a:r>
              <a:rPr dirty="0" sz="1800" spc="-35" b="1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AFEF"/>
                </a:solidFill>
                <a:latin typeface="Calibri"/>
                <a:cs typeface="Calibri"/>
              </a:rPr>
              <a:t>dynamics</a:t>
            </a:r>
            <a:r>
              <a:rPr dirty="0" sz="1800" spc="-15" b="1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AFEF"/>
                </a:solidFill>
                <a:latin typeface="Calibri"/>
                <a:cs typeface="Calibri"/>
              </a:rPr>
              <a:t>problems?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endParaRPr sz="180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</a:pPr>
            <a:r>
              <a:rPr dirty="0" sz="1800" b="1">
                <a:latin typeface="Calibri"/>
                <a:cs typeface="Calibri"/>
              </a:rPr>
              <a:t>Spin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System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Optimizations</a:t>
            </a:r>
            <a:endParaRPr sz="1800">
              <a:latin typeface="Calibri"/>
              <a:cs typeface="Calibri"/>
            </a:endParaRPr>
          </a:p>
          <a:p>
            <a:pPr marL="362585" marR="151765" indent="-287020">
              <a:lnSpc>
                <a:spcPct val="100000"/>
              </a:lnSpc>
              <a:spcBef>
                <a:spcPts val="415"/>
              </a:spcBef>
              <a:buFont typeface="Arial"/>
              <a:buChar char="•"/>
              <a:tabLst>
                <a:tab pos="362585" algn="l"/>
              </a:tabLst>
            </a:pPr>
            <a:r>
              <a:rPr dirty="0" sz="1600">
                <a:latin typeface="Calibri"/>
                <a:cs typeface="Calibri"/>
              </a:rPr>
              <a:t>Analytic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Trotter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bounds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are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loose.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Utilizing </a:t>
            </a:r>
            <a:r>
              <a:rPr dirty="0" sz="1600">
                <a:latin typeface="Calibri"/>
                <a:cs typeface="Calibri"/>
              </a:rPr>
              <a:t>empirical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bounds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can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reduce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resource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costs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by </a:t>
            </a:r>
            <a:r>
              <a:rPr dirty="0" sz="1600" spc="-10">
                <a:latin typeface="Calibri"/>
                <a:cs typeface="Calibri"/>
              </a:rPr>
              <a:t>orders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magnitude.</a:t>
            </a:r>
            <a:r>
              <a:rPr dirty="0" baseline="26455" sz="1575" spc="-15">
                <a:latin typeface="Calibri"/>
                <a:cs typeface="Calibri"/>
              </a:rPr>
              <a:t>1</a:t>
            </a:r>
            <a:endParaRPr baseline="26455" sz="1575">
              <a:latin typeface="Calibri"/>
              <a:cs typeface="Calibri"/>
            </a:endParaRPr>
          </a:p>
          <a:p>
            <a:pPr marL="362585" marR="81280" indent="-28702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362585" algn="l"/>
              </a:tabLst>
            </a:pPr>
            <a:r>
              <a:rPr dirty="0" sz="1600">
                <a:latin typeface="Calibri"/>
                <a:cs typeface="Calibri"/>
              </a:rPr>
              <a:t>Application</a:t>
            </a:r>
            <a:r>
              <a:rPr dirty="0" sz="1600" spc="-7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has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very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strict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error</a:t>
            </a:r>
            <a:r>
              <a:rPr dirty="0" sz="1600" spc="-10">
                <a:latin typeface="Calibri"/>
                <a:cs typeface="Calibri"/>
              </a:rPr>
              <a:t> tolerances.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If </a:t>
            </a:r>
            <a:r>
              <a:rPr dirty="0" sz="1600">
                <a:latin typeface="Calibri"/>
                <a:cs typeface="Calibri"/>
              </a:rPr>
              <a:t>these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can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relaxed,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resources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can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be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lowered </a:t>
            </a:r>
            <a:r>
              <a:rPr dirty="0" sz="1600">
                <a:latin typeface="Calibri"/>
                <a:cs typeface="Calibri"/>
              </a:rPr>
              <a:t>by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factor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proportional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error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tolerance.</a:t>
            </a:r>
            <a:r>
              <a:rPr dirty="0" baseline="26455" sz="1575" spc="-15">
                <a:latin typeface="Calibri"/>
                <a:cs typeface="Calibri"/>
              </a:rPr>
              <a:t>1</a:t>
            </a:r>
            <a:endParaRPr baseline="26455" sz="1575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4"/>
              </a:spcBef>
              <a:buFont typeface="Arial"/>
              <a:buChar char="•"/>
            </a:pPr>
            <a:endParaRPr sz="160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</a:pPr>
            <a:r>
              <a:rPr dirty="0" sz="1800" spc="-10" b="1">
                <a:latin typeface="Calibri"/>
                <a:cs typeface="Calibri"/>
              </a:rPr>
              <a:t>Fermi-</a:t>
            </a:r>
            <a:r>
              <a:rPr dirty="0" sz="1800" b="1">
                <a:latin typeface="Calibri"/>
                <a:cs typeface="Calibri"/>
              </a:rPr>
              <a:t>Hubbard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Optimizations</a:t>
            </a:r>
            <a:endParaRPr sz="1800">
              <a:latin typeface="Calibri"/>
              <a:cs typeface="Calibri"/>
            </a:endParaRPr>
          </a:p>
          <a:p>
            <a:pPr marL="362585" indent="-286385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362585" algn="l"/>
              </a:tabLst>
            </a:pPr>
            <a:r>
              <a:rPr dirty="0" sz="1600" spc="-10">
                <a:latin typeface="Calibri"/>
                <a:cs typeface="Calibri"/>
              </a:rPr>
              <a:t>Improved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mapping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fermions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qubits.</a:t>
            </a:r>
            <a:r>
              <a:rPr dirty="0" baseline="26455" sz="1575" spc="-15">
                <a:latin typeface="Calibri"/>
                <a:cs typeface="Calibri"/>
              </a:rPr>
              <a:t>2</a:t>
            </a:r>
            <a:endParaRPr baseline="26455" sz="1575">
              <a:latin typeface="Calibri"/>
              <a:cs typeface="Calibri"/>
            </a:endParaRPr>
          </a:p>
        </p:txBody>
      </p:sp>
      <p:sp>
        <p:nvSpPr>
          <p:cNvPr id="84" name="object 84" descr=""/>
          <p:cNvSpPr txBox="1"/>
          <p:nvPr/>
        </p:nvSpPr>
        <p:spPr>
          <a:xfrm>
            <a:off x="833464" y="5985372"/>
            <a:ext cx="202692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6690" indent="-17399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186690" algn="l"/>
              </a:tabLst>
            </a:pPr>
            <a:r>
              <a:rPr dirty="0" sz="1000">
                <a:solidFill>
                  <a:srgbClr val="7E7E7E"/>
                </a:solidFill>
                <a:latin typeface="Calibri"/>
                <a:cs typeface="Calibri"/>
              </a:rPr>
              <a:t>PNAS</a:t>
            </a:r>
            <a:r>
              <a:rPr dirty="0" sz="1000" spc="-4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7E7E7E"/>
                </a:solidFill>
                <a:latin typeface="Calibri"/>
                <a:cs typeface="Calibri"/>
              </a:rPr>
              <a:t>115,</a:t>
            </a:r>
            <a:r>
              <a:rPr dirty="0" sz="1000" spc="-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7E7E7E"/>
                </a:solidFill>
                <a:latin typeface="Calibri"/>
                <a:cs typeface="Calibri"/>
              </a:rPr>
              <a:t>9456</a:t>
            </a:r>
            <a:r>
              <a:rPr dirty="0" sz="1000" spc="-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7E7E7E"/>
                </a:solidFill>
                <a:latin typeface="Calibri"/>
                <a:cs typeface="Calibri"/>
              </a:rPr>
              <a:t>(2018)</a:t>
            </a:r>
            <a:endParaRPr sz="1000">
              <a:latin typeface="Calibri"/>
              <a:cs typeface="Calibri"/>
            </a:endParaRPr>
          </a:p>
          <a:p>
            <a:pPr marL="186690" indent="-173990">
              <a:lnSpc>
                <a:spcPct val="100000"/>
              </a:lnSpc>
              <a:buAutoNum type="arabicPeriod"/>
              <a:tabLst>
                <a:tab pos="186690" algn="l"/>
              </a:tabLst>
            </a:pPr>
            <a:r>
              <a:rPr dirty="0" sz="1000">
                <a:solidFill>
                  <a:srgbClr val="7E7E7E"/>
                </a:solidFill>
                <a:latin typeface="Calibri"/>
                <a:cs typeface="Calibri"/>
              </a:rPr>
              <a:t>J.</a:t>
            </a:r>
            <a:r>
              <a:rPr dirty="0" sz="1000" spc="-2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7E7E7E"/>
                </a:solidFill>
                <a:latin typeface="Calibri"/>
                <a:cs typeface="Calibri"/>
              </a:rPr>
              <a:t>Chem.</a:t>
            </a:r>
            <a:r>
              <a:rPr dirty="0" sz="1000" spc="-2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7E7E7E"/>
                </a:solidFill>
                <a:latin typeface="Calibri"/>
                <a:cs typeface="Calibri"/>
              </a:rPr>
              <a:t>Th.</a:t>
            </a:r>
            <a:r>
              <a:rPr dirty="0" sz="1000" spc="-3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7E7E7E"/>
                </a:solidFill>
                <a:latin typeface="Calibri"/>
                <a:cs typeface="Calibri"/>
              </a:rPr>
              <a:t>Comp.</a:t>
            </a:r>
            <a:r>
              <a:rPr dirty="0" sz="1000" spc="-2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7E7E7E"/>
                </a:solidFill>
                <a:latin typeface="Calibri"/>
                <a:cs typeface="Calibri"/>
              </a:rPr>
              <a:t>14,</a:t>
            </a:r>
            <a:r>
              <a:rPr dirty="0" sz="1000" spc="-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7E7E7E"/>
                </a:solidFill>
                <a:latin typeface="Calibri"/>
                <a:cs typeface="Calibri"/>
              </a:rPr>
              <a:t>5617</a:t>
            </a:r>
            <a:r>
              <a:rPr dirty="0" sz="1000" spc="-10">
                <a:solidFill>
                  <a:srgbClr val="7E7E7E"/>
                </a:solidFill>
                <a:latin typeface="Calibri"/>
                <a:cs typeface="Calibri"/>
              </a:rPr>
              <a:t> (2018)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85" name="object 85" descr=""/>
          <p:cNvGrpSpPr/>
          <p:nvPr/>
        </p:nvGrpSpPr>
        <p:grpSpPr>
          <a:xfrm>
            <a:off x="5383021" y="5629915"/>
            <a:ext cx="6644640" cy="900430"/>
            <a:chOff x="5383021" y="5629915"/>
            <a:chExt cx="6644640" cy="900430"/>
          </a:xfrm>
        </p:grpSpPr>
        <p:sp>
          <p:nvSpPr>
            <p:cNvPr id="86" name="object 86" descr=""/>
            <p:cNvSpPr/>
            <p:nvPr/>
          </p:nvSpPr>
          <p:spPr>
            <a:xfrm>
              <a:off x="5395721" y="5642615"/>
              <a:ext cx="6619240" cy="875030"/>
            </a:xfrm>
            <a:custGeom>
              <a:avLst/>
              <a:gdLst/>
              <a:ahLst/>
              <a:cxnLst/>
              <a:rect l="l" t="t" r="r" b="b"/>
              <a:pathLst>
                <a:path w="6619240" h="875029">
                  <a:moveTo>
                    <a:pt x="6370027" y="0"/>
                  </a:moveTo>
                  <a:lnTo>
                    <a:pt x="248704" y="0"/>
                  </a:lnTo>
                  <a:lnTo>
                    <a:pt x="204000" y="4006"/>
                  </a:lnTo>
                  <a:lnTo>
                    <a:pt x="161925" y="15558"/>
                  </a:lnTo>
                  <a:lnTo>
                    <a:pt x="123180" y="33953"/>
                  </a:lnTo>
                  <a:lnTo>
                    <a:pt x="88469" y="58489"/>
                  </a:lnTo>
                  <a:lnTo>
                    <a:pt x="58493" y="88464"/>
                  </a:lnTo>
                  <a:lnTo>
                    <a:pt x="33956" y="123174"/>
                  </a:lnTo>
                  <a:lnTo>
                    <a:pt x="15560" y="161920"/>
                  </a:lnTo>
                  <a:lnTo>
                    <a:pt x="4007" y="203997"/>
                  </a:lnTo>
                  <a:lnTo>
                    <a:pt x="0" y="248704"/>
                  </a:lnTo>
                  <a:lnTo>
                    <a:pt x="0" y="626059"/>
                  </a:lnTo>
                  <a:lnTo>
                    <a:pt x="4007" y="670766"/>
                  </a:lnTo>
                  <a:lnTo>
                    <a:pt x="15560" y="712844"/>
                  </a:lnTo>
                  <a:lnTo>
                    <a:pt x="33956" y="751591"/>
                  </a:lnTo>
                  <a:lnTo>
                    <a:pt x="58493" y="786304"/>
                  </a:lnTo>
                  <a:lnTo>
                    <a:pt x="88469" y="816281"/>
                  </a:lnTo>
                  <a:lnTo>
                    <a:pt x="123180" y="840819"/>
                  </a:lnTo>
                  <a:lnTo>
                    <a:pt x="161925" y="859215"/>
                  </a:lnTo>
                  <a:lnTo>
                    <a:pt x="204000" y="870768"/>
                  </a:lnTo>
                  <a:lnTo>
                    <a:pt x="248704" y="874776"/>
                  </a:lnTo>
                  <a:lnTo>
                    <a:pt x="6370027" y="874776"/>
                  </a:lnTo>
                  <a:lnTo>
                    <a:pt x="6414731" y="870768"/>
                  </a:lnTo>
                  <a:lnTo>
                    <a:pt x="6456806" y="859215"/>
                  </a:lnTo>
                  <a:lnTo>
                    <a:pt x="6495551" y="840819"/>
                  </a:lnTo>
                  <a:lnTo>
                    <a:pt x="6530262" y="816281"/>
                  </a:lnTo>
                  <a:lnTo>
                    <a:pt x="6560238" y="786304"/>
                  </a:lnTo>
                  <a:lnTo>
                    <a:pt x="6584775" y="751591"/>
                  </a:lnTo>
                  <a:lnTo>
                    <a:pt x="6603171" y="712844"/>
                  </a:lnTo>
                  <a:lnTo>
                    <a:pt x="6614724" y="670766"/>
                  </a:lnTo>
                  <a:lnTo>
                    <a:pt x="6618732" y="626059"/>
                  </a:lnTo>
                  <a:lnTo>
                    <a:pt x="6618732" y="248704"/>
                  </a:lnTo>
                  <a:lnTo>
                    <a:pt x="6614724" y="203997"/>
                  </a:lnTo>
                  <a:lnTo>
                    <a:pt x="6603171" y="161920"/>
                  </a:lnTo>
                  <a:lnTo>
                    <a:pt x="6584775" y="123174"/>
                  </a:lnTo>
                  <a:lnTo>
                    <a:pt x="6560238" y="88464"/>
                  </a:lnTo>
                  <a:lnTo>
                    <a:pt x="6530262" y="58489"/>
                  </a:lnTo>
                  <a:lnTo>
                    <a:pt x="6495551" y="33953"/>
                  </a:lnTo>
                  <a:lnTo>
                    <a:pt x="6456806" y="15558"/>
                  </a:lnTo>
                  <a:lnTo>
                    <a:pt x="6414731" y="4006"/>
                  </a:lnTo>
                  <a:lnTo>
                    <a:pt x="6370027" y="0"/>
                  </a:lnTo>
                  <a:close/>
                </a:path>
              </a:pathLst>
            </a:custGeom>
            <a:solidFill>
              <a:srgbClr val="E0E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5395721" y="5642615"/>
              <a:ext cx="6619240" cy="875030"/>
            </a:xfrm>
            <a:custGeom>
              <a:avLst/>
              <a:gdLst/>
              <a:ahLst/>
              <a:cxnLst/>
              <a:rect l="l" t="t" r="r" b="b"/>
              <a:pathLst>
                <a:path w="6619240" h="875029">
                  <a:moveTo>
                    <a:pt x="0" y="248704"/>
                  </a:moveTo>
                  <a:lnTo>
                    <a:pt x="4007" y="203997"/>
                  </a:lnTo>
                  <a:lnTo>
                    <a:pt x="15560" y="161920"/>
                  </a:lnTo>
                  <a:lnTo>
                    <a:pt x="33956" y="123174"/>
                  </a:lnTo>
                  <a:lnTo>
                    <a:pt x="58493" y="88464"/>
                  </a:lnTo>
                  <a:lnTo>
                    <a:pt x="88469" y="58489"/>
                  </a:lnTo>
                  <a:lnTo>
                    <a:pt x="123180" y="33953"/>
                  </a:lnTo>
                  <a:lnTo>
                    <a:pt x="161925" y="15558"/>
                  </a:lnTo>
                  <a:lnTo>
                    <a:pt x="204000" y="4006"/>
                  </a:lnTo>
                  <a:lnTo>
                    <a:pt x="248704" y="0"/>
                  </a:lnTo>
                  <a:lnTo>
                    <a:pt x="6370027" y="0"/>
                  </a:lnTo>
                  <a:lnTo>
                    <a:pt x="6414731" y="4006"/>
                  </a:lnTo>
                  <a:lnTo>
                    <a:pt x="6456806" y="15558"/>
                  </a:lnTo>
                  <a:lnTo>
                    <a:pt x="6495551" y="33953"/>
                  </a:lnTo>
                  <a:lnTo>
                    <a:pt x="6530262" y="58489"/>
                  </a:lnTo>
                  <a:lnTo>
                    <a:pt x="6560238" y="88464"/>
                  </a:lnTo>
                  <a:lnTo>
                    <a:pt x="6584775" y="123174"/>
                  </a:lnTo>
                  <a:lnTo>
                    <a:pt x="6603171" y="161920"/>
                  </a:lnTo>
                  <a:lnTo>
                    <a:pt x="6614724" y="203997"/>
                  </a:lnTo>
                  <a:lnTo>
                    <a:pt x="6618732" y="248704"/>
                  </a:lnTo>
                  <a:lnTo>
                    <a:pt x="6618732" y="626059"/>
                  </a:lnTo>
                  <a:lnTo>
                    <a:pt x="6614724" y="670766"/>
                  </a:lnTo>
                  <a:lnTo>
                    <a:pt x="6603171" y="712844"/>
                  </a:lnTo>
                  <a:lnTo>
                    <a:pt x="6584775" y="751591"/>
                  </a:lnTo>
                  <a:lnTo>
                    <a:pt x="6560238" y="786304"/>
                  </a:lnTo>
                  <a:lnTo>
                    <a:pt x="6530262" y="816281"/>
                  </a:lnTo>
                  <a:lnTo>
                    <a:pt x="6495551" y="840819"/>
                  </a:lnTo>
                  <a:lnTo>
                    <a:pt x="6456806" y="859215"/>
                  </a:lnTo>
                  <a:lnTo>
                    <a:pt x="6414731" y="870768"/>
                  </a:lnTo>
                  <a:lnTo>
                    <a:pt x="6370027" y="874776"/>
                  </a:lnTo>
                  <a:lnTo>
                    <a:pt x="248704" y="874776"/>
                  </a:lnTo>
                  <a:lnTo>
                    <a:pt x="204000" y="870768"/>
                  </a:lnTo>
                  <a:lnTo>
                    <a:pt x="161925" y="859215"/>
                  </a:lnTo>
                  <a:lnTo>
                    <a:pt x="123180" y="840819"/>
                  </a:lnTo>
                  <a:lnTo>
                    <a:pt x="88469" y="816281"/>
                  </a:lnTo>
                  <a:lnTo>
                    <a:pt x="58493" y="786304"/>
                  </a:lnTo>
                  <a:lnTo>
                    <a:pt x="33956" y="751591"/>
                  </a:lnTo>
                  <a:lnTo>
                    <a:pt x="15560" y="712844"/>
                  </a:lnTo>
                  <a:lnTo>
                    <a:pt x="4007" y="670766"/>
                  </a:lnTo>
                  <a:lnTo>
                    <a:pt x="0" y="626059"/>
                  </a:lnTo>
                  <a:lnTo>
                    <a:pt x="0" y="24870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8" name="object 88" descr=""/>
          <p:cNvSpPr txBox="1"/>
          <p:nvPr/>
        </p:nvSpPr>
        <p:spPr>
          <a:xfrm>
            <a:off x="5821653" y="5714491"/>
            <a:ext cx="5763895" cy="6953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27305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latin typeface="Calibri"/>
                <a:cs typeface="Calibri"/>
              </a:rPr>
              <a:t>Qubit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count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is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nearly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optimal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for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spin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systems,</a:t>
            </a:r>
            <a:r>
              <a:rPr dirty="0" sz="2200" spc="-25">
                <a:latin typeface="Calibri"/>
                <a:cs typeface="Calibri"/>
              </a:rPr>
              <a:t> but </a:t>
            </a:r>
            <a:r>
              <a:rPr dirty="0" sz="2200">
                <a:latin typeface="Calibri"/>
                <a:cs typeface="Calibri"/>
              </a:rPr>
              <a:t>future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work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may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enable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further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T-</a:t>
            </a:r>
            <a:r>
              <a:rPr dirty="0" sz="2200">
                <a:latin typeface="Calibri"/>
                <a:cs typeface="Calibri"/>
              </a:rPr>
              <a:t>count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reduction.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9" name="object 8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Distribution</a:t>
            </a:r>
            <a:r>
              <a:rPr dirty="0" spc="-50"/>
              <a:t> </a:t>
            </a:r>
            <a:r>
              <a:rPr dirty="0"/>
              <a:t>Statement</a:t>
            </a:r>
            <a:r>
              <a:rPr dirty="0" spc="-60"/>
              <a:t> </a:t>
            </a:r>
            <a:r>
              <a:rPr dirty="0"/>
              <a:t>‘A’</a:t>
            </a:r>
            <a:r>
              <a:rPr dirty="0" spc="-15"/>
              <a:t> </a:t>
            </a:r>
            <a:r>
              <a:rPr dirty="0"/>
              <a:t>(Approved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Public</a:t>
            </a:r>
            <a:r>
              <a:rPr dirty="0" spc="-20"/>
              <a:t> </a:t>
            </a:r>
            <a:r>
              <a:rPr dirty="0"/>
              <a:t>Release,</a:t>
            </a:r>
            <a:r>
              <a:rPr dirty="0" spc="-45"/>
              <a:t> </a:t>
            </a:r>
            <a:r>
              <a:rPr dirty="0"/>
              <a:t>Distribution</a:t>
            </a:r>
            <a:r>
              <a:rPr dirty="0" spc="-45"/>
              <a:t> </a:t>
            </a:r>
            <a:r>
              <a:rPr dirty="0" spc="-10"/>
              <a:t>Unlimited)</a:t>
            </a:r>
          </a:p>
        </p:txBody>
      </p:sp>
      <p:sp>
        <p:nvSpPr>
          <p:cNvPr id="90" name="object 9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17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19493" y="1114385"/>
            <a:ext cx="5913120" cy="4184015"/>
            <a:chOff x="5719493" y="1114385"/>
            <a:chExt cx="5913120" cy="418401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91852" y="3620300"/>
              <a:ext cx="73550" cy="70601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83108" y="3548441"/>
              <a:ext cx="73550" cy="70601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103376" y="3658590"/>
              <a:ext cx="3025775" cy="1435100"/>
            </a:xfrm>
            <a:custGeom>
              <a:avLst/>
              <a:gdLst/>
              <a:ahLst/>
              <a:cxnLst/>
              <a:rect l="l" t="t" r="r" b="b"/>
              <a:pathLst>
                <a:path w="3025775" h="1435100">
                  <a:moveTo>
                    <a:pt x="3025216" y="1434859"/>
                  </a:moveTo>
                  <a:lnTo>
                    <a:pt x="3025216" y="0"/>
                  </a:lnTo>
                  <a:lnTo>
                    <a:pt x="0" y="0"/>
                  </a:lnTo>
                  <a:lnTo>
                    <a:pt x="0" y="1434859"/>
                  </a:lnTo>
                  <a:lnTo>
                    <a:pt x="3025216" y="1434859"/>
                  </a:lnTo>
                  <a:close/>
                </a:path>
              </a:pathLst>
            </a:custGeom>
            <a:solidFill>
              <a:srgbClr val="0000FF">
                <a:alpha val="980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103404" y="3658590"/>
              <a:ext cx="3025775" cy="1435100"/>
            </a:xfrm>
            <a:custGeom>
              <a:avLst/>
              <a:gdLst/>
              <a:ahLst/>
              <a:cxnLst/>
              <a:rect l="l" t="t" r="r" b="b"/>
              <a:pathLst>
                <a:path w="3025775" h="1435100">
                  <a:moveTo>
                    <a:pt x="3025216" y="1434858"/>
                  </a:moveTo>
                  <a:lnTo>
                    <a:pt x="3025216" y="0"/>
                  </a:lnTo>
                  <a:lnTo>
                    <a:pt x="3024754" y="0"/>
                  </a:lnTo>
                  <a:lnTo>
                    <a:pt x="3024250" y="0"/>
                  </a:lnTo>
                  <a:lnTo>
                    <a:pt x="106417" y="0"/>
                  </a:lnTo>
                  <a:lnTo>
                    <a:pt x="0" y="0"/>
                  </a:lnTo>
                </a:path>
              </a:pathLst>
            </a:custGeom>
            <a:ln w="139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103376" y="3586730"/>
              <a:ext cx="3416935" cy="1506855"/>
            </a:xfrm>
            <a:custGeom>
              <a:avLst/>
              <a:gdLst/>
              <a:ahLst/>
              <a:cxnLst/>
              <a:rect l="l" t="t" r="r" b="b"/>
              <a:pathLst>
                <a:path w="3416934" h="1506854">
                  <a:moveTo>
                    <a:pt x="3416514" y="1506719"/>
                  </a:moveTo>
                  <a:lnTo>
                    <a:pt x="3416514" y="0"/>
                  </a:lnTo>
                  <a:lnTo>
                    <a:pt x="0" y="0"/>
                  </a:lnTo>
                  <a:lnTo>
                    <a:pt x="0" y="1506719"/>
                  </a:lnTo>
                  <a:lnTo>
                    <a:pt x="3416514" y="1506719"/>
                  </a:lnTo>
                  <a:close/>
                </a:path>
              </a:pathLst>
            </a:custGeom>
            <a:solidFill>
              <a:srgbClr val="0000FF">
                <a:alpha val="9802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46934" y="1821659"/>
              <a:ext cx="76602" cy="7657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19493" y="1895005"/>
              <a:ext cx="4828574" cy="3403330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1519604" y="5093006"/>
              <a:ext cx="0" cy="49530"/>
            </a:xfrm>
            <a:custGeom>
              <a:avLst/>
              <a:gdLst/>
              <a:ahLst/>
              <a:cxnLst/>
              <a:rect l="l" t="t" r="r" b="b"/>
              <a:pathLst>
                <a:path w="0" h="49529">
                  <a:moveTo>
                    <a:pt x="0" y="0"/>
                  </a:moveTo>
                  <a:lnTo>
                    <a:pt x="0" y="48978"/>
                  </a:lnTo>
                </a:path>
              </a:pathLst>
            </a:custGeom>
            <a:ln w="11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1411786" y="5194208"/>
              <a:ext cx="60960" cy="102235"/>
            </a:xfrm>
            <a:custGeom>
              <a:avLst/>
              <a:gdLst/>
              <a:ahLst/>
              <a:cxnLst/>
              <a:rect l="l" t="t" r="r" b="b"/>
              <a:pathLst>
                <a:path w="60959" h="102235">
                  <a:moveTo>
                    <a:pt x="38214" y="0"/>
                  </a:moveTo>
                  <a:lnTo>
                    <a:pt x="24411" y="0"/>
                  </a:lnTo>
                  <a:lnTo>
                    <a:pt x="0" y="4919"/>
                  </a:lnTo>
                  <a:lnTo>
                    <a:pt x="0" y="17492"/>
                  </a:lnTo>
                  <a:lnTo>
                    <a:pt x="24543" y="12572"/>
                  </a:lnTo>
                  <a:lnTo>
                    <a:pt x="24543" y="90414"/>
                  </a:lnTo>
                  <a:lnTo>
                    <a:pt x="1990" y="90414"/>
                  </a:lnTo>
                  <a:lnTo>
                    <a:pt x="1990" y="102024"/>
                  </a:lnTo>
                  <a:lnTo>
                    <a:pt x="60767" y="102024"/>
                  </a:lnTo>
                  <a:lnTo>
                    <a:pt x="60767" y="90414"/>
                  </a:lnTo>
                  <a:lnTo>
                    <a:pt x="38214" y="90414"/>
                  </a:lnTo>
                  <a:lnTo>
                    <a:pt x="382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94708" y="5169958"/>
              <a:ext cx="137357" cy="128263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0763591" y="5093012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0954054" y="5093013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1089190" y="5093013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1194004" y="5093013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1279652" y="5093013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1352058" y="5093013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1414789" y="5093013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1470115" y="5093014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062501" y="1715939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29" h="0">
                  <a:moveTo>
                    <a:pt x="48998" y="0"/>
                  </a:moveTo>
                  <a:lnTo>
                    <a:pt x="0" y="0"/>
                  </a:lnTo>
                </a:path>
              </a:pathLst>
            </a:custGeom>
            <a:ln w="111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062501" y="1119982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29" h="0">
                  <a:moveTo>
                    <a:pt x="48998" y="0"/>
                  </a:moveTo>
                  <a:lnTo>
                    <a:pt x="0" y="0"/>
                  </a:lnTo>
                </a:path>
              </a:pathLst>
            </a:custGeom>
            <a:ln w="111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111485" y="1119988"/>
              <a:ext cx="0" cy="3973195"/>
            </a:xfrm>
            <a:custGeom>
              <a:avLst/>
              <a:gdLst/>
              <a:ahLst/>
              <a:cxnLst/>
              <a:rect l="l" t="t" r="r" b="b"/>
              <a:pathLst>
                <a:path w="0" h="3973195">
                  <a:moveTo>
                    <a:pt x="0" y="3973037"/>
                  </a:moveTo>
                  <a:lnTo>
                    <a:pt x="0" y="0"/>
                  </a:lnTo>
                </a:path>
              </a:pathLst>
            </a:custGeom>
            <a:ln w="11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1519565" y="1119988"/>
              <a:ext cx="0" cy="3973195"/>
            </a:xfrm>
            <a:custGeom>
              <a:avLst/>
              <a:gdLst/>
              <a:ahLst/>
              <a:cxnLst/>
              <a:rect l="l" t="t" r="r" b="b"/>
              <a:pathLst>
                <a:path w="0" h="3973195">
                  <a:moveTo>
                    <a:pt x="0" y="3973037"/>
                  </a:moveTo>
                  <a:lnTo>
                    <a:pt x="0" y="0"/>
                  </a:lnTo>
                </a:path>
              </a:pathLst>
            </a:custGeom>
            <a:ln w="11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111485" y="5093026"/>
              <a:ext cx="5408295" cy="0"/>
            </a:xfrm>
            <a:custGeom>
              <a:avLst/>
              <a:gdLst/>
              <a:ahLst/>
              <a:cxnLst/>
              <a:rect l="l" t="t" r="r" b="b"/>
              <a:pathLst>
                <a:path w="5408295" h="0">
                  <a:moveTo>
                    <a:pt x="0" y="0"/>
                  </a:moveTo>
                  <a:lnTo>
                    <a:pt x="5408080" y="0"/>
                  </a:lnTo>
                </a:path>
              </a:pathLst>
            </a:custGeom>
            <a:ln w="111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111485" y="1119992"/>
              <a:ext cx="5408295" cy="0"/>
            </a:xfrm>
            <a:custGeom>
              <a:avLst/>
              <a:gdLst/>
              <a:ahLst/>
              <a:cxnLst/>
              <a:rect l="l" t="t" r="r" b="b"/>
              <a:pathLst>
                <a:path w="5408295" h="0">
                  <a:moveTo>
                    <a:pt x="0" y="0"/>
                  </a:moveTo>
                  <a:lnTo>
                    <a:pt x="5408080" y="0"/>
                  </a:lnTo>
                </a:path>
              </a:pathLst>
            </a:custGeom>
            <a:ln w="111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45491" y="1155090"/>
              <a:ext cx="1859636" cy="1459814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79625" y="1208126"/>
              <a:ext cx="1467312" cy="1349890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59434" y="1218563"/>
              <a:ext cx="76774" cy="1331664"/>
            </a:xfrm>
            <a:prstGeom prst="rect">
              <a:avLst/>
            </a:prstGeom>
          </p:spPr>
        </p:pic>
      </p:grpSp>
      <p:pic>
        <p:nvPicPr>
          <p:cNvPr id="30" name="object 3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67471" y="1429196"/>
            <a:ext cx="76602" cy="76577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438180" y="1749802"/>
            <a:ext cx="76602" cy="76577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158716" y="1357338"/>
            <a:ext cx="76602" cy="76577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76593" y="1772726"/>
            <a:ext cx="76602" cy="76577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56247" y="1467468"/>
            <a:ext cx="76602" cy="76577"/>
          </a:xfrm>
          <a:prstGeom prst="rect">
            <a:avLst/>
          </a:prstGeom>
        </p:spPr>
      </p:pic>
      <p:grpSp>
        <p:nvGrpSpPr>
          <p:cNvPr id="35" name="object 35" descr=""/>
          <p:cNvGrpSpPr/>
          <p:nvPr/>
        </p:nvGrpSpPr>
        <p:grpSpPr>
          <a:xfrm>
            <a:off x="11131570" y="1388070"/>
            <a:ext cx="92710" cy="84455"/>
            <a:chOff x="11131570" y="1388070"/>
            <a:chExt cx="92710" cy="84455"/>
          </a:xfrm>
        </p:grpSpPr>
        <p:sp>
          <p:nvSpPr>
            <p:cNvPr id="36" name="object 36" descr=""/>
            <p:cNvSpPr/>
            <p:nvPr/>
          </p:nvSpPr>
          <p:spPr>
            <a:xfrm>
              <a:off x="11138569" y="1395068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39604" y="62580"/>
                  </a:moveTo>
                  <a:lnTo>
                    <a:pt x="31302" y="62580"/>
                  </a:lnTo>
                  <a:lnTo>
                    <a:pt x="23001" y="62580"/>
                  </a:lnTo>
                  <a:lnTo>
                    <a:pt x="15035" y="59278"/>
                  </a:lnTo>
                  <a:lnTo>
                    <a:pt x="3303" y="47551"/>
                  </a:lnTo>
                  <a:lnTo>
                    <a:pt x="0" y="39588"/>
                  </a:lnTo>
                  <a:lnTo>
                    <a:pt x="0" y="22991"/>
                  </a:lnTo>
                  <a:lnTo>
                    <a:pt x="3303" y="15029"/>
                  </a:lnTo>
                  <a:lnTo>
                    <a:pt x="15035" y="3288"/>
                  </a:lnTo>
                  <a:lnTo>
                    <a:pt x="23001" y="0"/>
                  </a:lnTo>
                  <a:lnTo>
                    <a:pt x="39604" y="0"/>
                  </a:lnTo>
                  <a:lnTo>
                    <a:pt x="47570" y="3288"/>
                  </a:lnTo>
                  <a:lnTo>
                    <a:pt x="59301" y="15029"/>
                  </a:lnTo>
                  <a:lnTo>
                    <a:pt x="62605" y="22991"/>
                  </a:lnTo>
                  <a:lnTo>
                    <a:pt x="62605" y="39588"/>
                  </a:lnTo>
                  <a:lnTo>
                    <a:pt x="59301" y="47551"/>
                  </a:lnTo>
                  <a:lnTo>
                    <a:pt x="47570" y="59278"/>
                  </a:lnTo>
                  <a:lnTo>
                    <a:pt x="39604" y="62580"/>
                  </a:lnTo>
                  <a:close/>
                </a:path>
              </a:pathLst>
            </a:custGeom>
            <a:solidFill>
              <a:srgbClr val="B1B1B1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1138569" y="139506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31302" y="62580"/>
                  </a:moveTo>
                  <a:lnTo>
                    <a:pt x="39604" y="62580"/>
                  </a:lnTo>
                  <a:lnTo>
                    <a:pt x="47570" y="59278"/>
                  </a:lnTo>
                  <a:lnTo>
                    <a:pt x="53435" y="53414"/>
                  </a:lnTo>
                  <a:lnTo>
                    <a:pt x="59301" y="47551"/>
                  </a:lnTo>
                  <a:lnTo>
                    <a:pt x="62605" y="39588"/>
                  </a:lnTo>
                  <a:lnTo>
                    <a:pt x="62605" y="31290"/>
                  </a:lnTo>
                  <a:lnTo>
                    <a:pt x="62605" y="22991"/>
                  </a:lnTo>
                  <a:lnTo>
                    <a:pt x="59301" y="15029"/>
                  </a:lnTo>
                  <a:lnTo>
                    <a:pt x="53435" y="9166"/>
                  </a:lnTo>
                  <a:lnTo>
                    <a:pt x="47570" y="3288"/>
                  </a:lnTo>
                  <a:lnTo>
                    <a:pt x="39604" y="0"/>
                  </a:lnTo>
                  <a:lnTo>
                    <a:pt x="31302" y="0"/>
                  </a:lnTo>
                  <a:lnTo>
                    <a:pt x="23001" y="0"/>
                  </a:lnTo>
                  <a:lnTo>
                    <a:pt x="15035" y="3288"/>
                  </a:lnTo>
                  <a:lnTo>
                    <a:pt x="9169" y="9166"/>
                  </a:lnTo>
                  <a:lnTo>
                    <a:pt x="3303" y="15029"/>
                  </a:lnTo>
                  <a:lnTo>
                    <a:pt x="0" y="22991"/>
                  </a:lnTo>
                  <a:lnTo>
                    <a:pt x="0" y="31290"/>
                  </a:lnTo>
                  <a:lnTo>
                    <a:pt x="0" y="39588"/>
                  </a:lnTo>
                  <a:lnTo>
                    <a:pt x="3303" y="47551"/>
                  </a:lnTo>
                  <a:lnTo>
                    <a:pt x="9169" y="53414"/>
                  </a:lnTo>
                  <a:lnTo>
                    <a:pt x="15035" y="59278"/>
                  </a:lnTo>
                  <a:lnTo>
                    <a:pt x="23001" y="62580"/>
                  </a:lnTo>
                  <a:lnTo>
                    <a:pt x="31302" y="62580"/>
                  </a:lnTo>
                  <a:close/>
                </a:path>
              </a:pathLst>
            </a:custGeom>
            <a:ln w="13996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1154485" y="1402607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39604" y="62580"/>
                  </a:moveTo>
                  <a:lnTo>
                    <a:pt x="31302" y="62580"/>
                  </a:lnTo>
                  <a:lnTo>
                    <a:pt x="23001" y="62580"/>
                  </a:lnTo>
                  <a:lnTo>
                    <a:pt x="15035" y="59278"/>
                  </a:lnTo>
                  <a:lnTo>
                    <a:pt x="3303" y="47551"/>
                  </a:lnTo>
                  <a:lnTo>
                    <a:pt x="0" y="39588"/>
                  </a:lnTo>
                  <a:lnTo>
                    <a:pt x="0" y="22991"/>
                  </a:lnTo>
                  <a:lnTo>
                    <a:pt x="3303" y="15029"/>
                  </a:lnTo>
                  <a:lnTo>
                    <a:pt x="15035" y="3288"/>
                  </a:lnTo>
                  <a:lnTo>
                    <a:pt x="23001" y="0"/>
                  </a:lnTo>
                  <a:lnTo>
                    <a:pt x="39604" y="0"/>
                  </a:lnTo>
                  <a:lnTo>
                    <a:pt x="47570" y="3288"/>
                  </a:lnTo>
                  <a:lnTo>
                    <a:pt x="59301" y="15029"/>
                  </a:lnTo>
                  <a:lnTo>
                    <a:pt x="62605" y="22991"/>
                  </a:lnTo>
                  <a:lnTo>
                    <a:pt x="62605" y="39588"/>
                  </a:lnTo>
                  <a:lnTo>
                    <a:pt x="59301" y="47551"/>
                  </a:lnTo>
                  <a:lnTo>
                    <a:pt x="47570" y="59278"/>
                  </a:lnTo>
                  <a:lnTo>
                    <a:pt x="39604" y="6258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1154485" y="1402608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31302" y="62580"/>
                  </a:moveTo>
                  <a:lnTo>
                    <a:pt x="39604" y="62580"/>
                  </a:lnTo>
                  <a:lnTo>
                    <a:pt x="47570" y="59278"/>
                  </a:lnTo>
                  <a:lnTo>
                    <a:pt x="53435" y="53414"/>
                  </a:lnTo>
                  <a:lnTo>
                    <a:pt x="59301" y="47551"/>
                  </a:lnTo>
                  <a:lnTo>
                    <a:pt x="62605" y="39588"/>
                  </a:lnTo>
                  <a:lnTo>
                    <a:pt x="62605" y="31290"/>
                  </a:lnTo>
                  <a:lnTo>
                    <a:pt x="62605" y="22991"/>
                  </a:lnTo>
                  <a:lnTo>
                    <a:pt x="59301" y="15029"/>
                  </a:lnTo>
                  <a:lnTo>
                    <a:pt x="53435" y="9166"/>
                  </a:lnTo>
                  <a:lnTo>
                    <a:pt x="47570" y="3288"/>
                  </a:lnTo>
                  <a:lnTo>
                    <a:pt x="39604" y="0"/>
                  </a:lnTo>
                  <a:lnTo>
                    <a:pt x="31302" y="0"/>
                  </a:lnTo>
                  <a:lnTo>
                    <a:pt x="23001" y="0"/>
                  </a:lnTo>
                  <a:lnTo>
                    <a:pt x="15035" y="3288"/>
                  </a:lnTo>
                  <a:lnTo>
                    <a:pt x="9169" y="9166"/>
                  </a:lnTo>
                  <a:lnTo>
                    <a:pt x="3303" y="15029"/>
                  </a:lnTo>
                  <a:lnTo>
                    <a:pt x="0" y="22991"/>
                  </a:lnTo>
                  <a:lnTo>
                    <a:pt x="0" y="31290"/>
                  </a:lnTo>
                  <a:lnTo>
                    <a:pt x="0" y="39588"/>
                  </a:lnTo>
                  <a:lnTo>
                    <a:pt x="3303" y="47551"/>
                  </a:lnTo>
                  <a:lnTo>
                    <a:pt x="9169" y="53414"/>
                  </a:lnTo>
                  <a:lnTo>
                    <a:pt x="15035" y="59278"/>
                  </a:lnTo>
                  <a:lnTo>
                    <a:pt x="23001" y="62580"/>
                  </a:lnTo>
                  <a:lnTo>
                    <a:pt x="31302" y="62580"/>
                  </a:lnTo>
                  <a:close/>
                </a:path>
              </a:pathLst>
            </a:custGeom>
            <a:ln w="13996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0" name="object 40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867848" y="1700866"/>
            <a:ext cx="76602" cy="76577"/>
          </a:xfrm>
          <a:prstGeom prst="rect">
            <a:avLst/>
          </a:prstGeom>
        </p:spPr>
      </p:pic>
      <p:grpSp>
        <p:nvGrpSpPr>
          <p:cNvPr id="41" name="object 41" descr=""/>
          <p:cNvGrpSpPr/>
          <p:nvPr/>
        </p:nvGrpSpPr>
        <p:grpSpPr>
          <a:xfrm>
            <a:off x="7162872" y="5384858"/>
            <a:ext cx="501015" cy="133350"/>
            <a:chOff x="7162872" y="5384858"/>
            <a:chExt cx="501015" cy="133350"/>
          </a:xfrm>
        </p:grpSpPr>
        <p:pic>
          <p:nvPicPr>
            <p:cNvPr id="42" name="object 4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62872" y="5384858"/>
              <a:ext cx="368989" cy="132964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52015" y="5410354"/>
              <a:ext cx="111778" cy="78366"/>
            </a:xfrm>
            <a:prstGeom prst="rect">
              <a:avLst/>
            </a:prstGeom>
          </p:spPr>
        </p:pic>
      </p:grpSp>
      <p:grpSp>
        <p:nvGrpSpPr>
          <p:cNvPr id="44" name="object 44" descr=""/>
          <p:cNvGrpSpPr/>
          <p:nvPr/>
        </p:nvGrpSpPr>
        <p:grpSpPr>
          <a:xfrm>
            <a:off x="7729409" y="5382388"/>
            <a:ext cx="271145" cy="108585"/>
            <a:chOff x="7729409" y="5382388"/>
            <a:chExt cx="271145" cy="108585"/>
          </a:xfrm>
        </p:grpSpPr>
        <p:pic>
          <p:nvPicPr>
            <p:cNvPr id="45" name="object 4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29409" y="5384859"/>
              <a:ext cx="71835" cy="105851"/>
            </a:xfrm>
            <a:prstGeom prst="rect">
              <a:avLst/>
            </a:prstGeom>
          </p:spPr>
        </p:pic>
        <p:sp>
          <p:nvSpPr>
            <p:cNvPr id="46" name="object 46" descr=""/>
            <p:cNvSpPr/>
            <p:nvPr/>
          </p:nvSpPr>
          <p:spPr>
            <a:xfrm>
              <a:off x="7822222" y="5382399"/>
              <a:ext cx="12700" cy="106680"/>
            </a:xfrm>
            <a:custGeom>
              <a:avLst/>
              <a:gdLst/>
              <a:ahLst/>
              <a:cxnLst/>
              <a:rect l="l" t="t" r="r" b="b"/>
              <a:pathLst>
                <a:path w="12700" h="106679">
                  <a:moveTo>
                    <a:pt x="12585" y="29794"/>
                  </a:moveTo>
                  <a:lnTo>
                    <a:pt x="0" y="29794"/>
                  </a:lnTo>
                  <a:lnTo>
                    <a:pt x="0" y="106324"/>
                  </a:lnTo>
                  <a:lnTo>
                    <a:pt x="12585" y="106324"/>
                  </a:lnTo>
                  <a:lnTo>
                    <a:pt x="12585" y="29794"/>
                  </a:lnTo>
                  <a:close/>
                </a:path>
                <a:path w="12700" h="106679">
                  <a:moveTo>
                    <a:pt x="12585" y="0"/>
                  </a:moveTo>
                  <a:lnTo>
                    <a:pt x="0" y="0"/>
                  </a:lnTo>
                  <a:lnTo>
                    <a:pt x="0" y="15938"/>
                  </a:lnTo>
                  <a:lnTo>
                    <a:pt x="12585" y="15938"/>
                  </a:lnTo>
                  <a:lnTo>
                    <a:pt x="125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853950" y="5410355"/>
              <a:ext cx="146150" cy="80356"/>
            </a:xfrm>
            <a:prstGeom prst="rect">
              <a:avLst/>
            </a:prstGeom>
          </p:spPr>
        </p:pic>
      </p:grpSp>
      <p:grpSp>
        <p:nvGrpSpPr>
          <p:cNvPr id="48" name="object 48" descr=""/>
          <p:cNvGrpSpPr/>
          <p:nvPr/>
        </p:nvGrpSpPr>
        <p:grpSpPr>
          <a:xfrm>
            <a:off x="8064079" y="5382389"/>
            <a:ext cx="1847214" cy="135890"/>
            <a:chOff x="8064079" y="5382389"/>
            <a:chExt cx="1847214" cy="135890"/>
          </a:xfrm>
        </p:grpSpPr>
        <p:pic>
          <p:nvPicPr>
            <p:cNvPr id="49" name="object 4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064079" y="5382389"/>
              <a:ext cx="1808169" cy="135436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9898144" y="5382391"/>
              <a:ext cx="12700" cy="106680"/>
            </a:xfrm>
            <a:custGeom>
              <a:avLst/>
              <a:gdLst/>
              <a:ahLst/>
              <a:cxnLst/>
              <a:rect l="l" t="t" r="r" b="b"/>
              <a:pathLst>
                <a:path w="12700" h="106679">
                  <a:moveTo>
                    <a:pt x="12577" y="0"/>
                  </a:moveTo>
                  <a:lnTo>
                    <a:pt x="0" y="0"/>
                  </a:lnTo>
                  <a:lnTo>
                    <a:pt x="0" y="106332"/>
                  </a:lnTo>
                  <a:lnTo>
                    <a:pt x="12577" y="106332"/>
                  </a:lnTo>
                  <a:lnTo>
                    <a:pt x="125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1" name="object 51" descr=""/>
          <p:cNvGrpSpPr/>
          <p:nvPr/>
        </p:nvGrpSpPr>
        <p:grpSpPr>
          <a:xfrm>
            <a:off x="9976201" y="5382391"/>
            <a:ext cx="489584" cy="125095"/>
            <a:chOff x="9976201" y="5382391"/>
            <a:chExt cx="489584" cy="125095"/>
          </a:xfrm>
        </p:grpSpPr>
        <p:pic>
          <p:nvPicPr>
            <p:cNvPr id="52" name="object 5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976201" y="5384862"/>
              <a:ext cx="94475" cy="121900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090436" y="5412194"/>
              <a:ext cx="64114" cy="78519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179973" y="5382391"/>
              <a:ext cx="68510" cy="108322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269308" y="5382391"/>
              <a:ext cx="196116" cy="124787"/>
            </a:xfrm>
            <a:prstGeom prst="rect">
              <a:avLst/>
            </a:prstGeom>
          </p:spPr>
        </p:pic>
      </p:grpSp>
      <p:grpSp>
        <p:nvGrpSpPr>
          <p:cNvPr id="56" name="object 56" descr=""/>
          <p:cNvGrpSpPr/>
          <p:nvPr/>
        </p:nvGrpSpPr>
        <p:grpSpPr>
          <a:xfrm>
            <a:off x="5719493" y="1641759"/>
            <a:ext cx="281305" cy="128270"/>
            <a:chOff x="5719493" y="1641759"/>
            <a:chExt cx="281305" cy="128270"/>
          </a:xfrm>
        </p:grpSpPr>
        <p:sp>
          <p:nvSpPr>
            <p:cNvPr id="57" name="object 57" descr=""/>
            <p:cNvSpPr/>
            <p:nvPr/>
          </p:nvSpPr>
          <p:spPr>
            <a:xfrm>
              <a:off x="5719493" y="1666008"/>
              <a:ext cx="60960" cy="102235"/>
            </a:xfrm>
            <a:custGeom>
              <a:avLst/>
              <a:gdLst/>
              <a:ahLst/>
              <a:cxnLst/>
              <a:rect l="l" t="t" r="r" b="b"/>
              <a:pathLst>
                <a:path w="60960" h="102235">
                  <a:moveTo>
                    <a:pt x="38214" y="0"/>
                  </a:moveTo>
                  <a:lnTo>
                    <a:pt x="24411" y="0"/>
                  </a:lnTo>
                  <a:lnTo>
                    <a:pt x="0" y="4919"/>
                  </a:lnTo>
                  <a:lnTo>
                    <a:pt x="0" y="17492"/>
                  </a:lnTo>
                  <a:lnTo>
                    <a:pt x="24543" y="12572"/>
                  </a:lnTo>
                  <a:lnTo>
                    <a:pt x="24543" y="90414"/>
                  </a:lnTo>
                  <a:lnTo>
                    <a:pt x="1990" y="90414"/>
                  </a:lnTo>
                  <a:lnTo>
                    <a:pt x="1990" y="102024"/>
                  </a:lnTo>
                  <a:lnTo>
                    <a:pt x="60767" y="102024"/>
                  </a:lnTo>
                  <a:lnTo>
                    <a:pt x="60767" y="90414"/>
                  </a:lnTo>
                  <a:lnTo>
                    <a:pt x="38214" y="90414"/>
                  </a:lnTo>
                  <a:lnTo>
                    <a:pt x="382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02415" y="1641759"/>
              <a:ext cx="198022" cy="128263"/>
            </a:xfrm>
            <a:prstGeom prst="rect">
              <a:avLst/>
            </a:prstGeom>
          </p:spPr>
        </p:pic>
      </p:grpSp>
      <p:grpSp>
        <p:nvGrpSpPr>
          <p:cNvPr id="59" name="object 59" descr=""/>
          <p:cNvGrpSpPr/>
          <p:nvPr/>
        </p:nvGrpSpPr>
        <p:grpSpPr>
          <a:xfrm>
            <a:off x="5719493" y="1045803"/>
            <a:ext cx="283210" cy="128270"/>
            <a:chOff x="5719493" y="1045803"/>
            <a:chExt cx="283210" cy="128270"/>
          </a:xfrm>
        </p:grpSpPr>
        <p:sp>
          <p:nvSpPr>
            <p:cNvPr id="60" name="object 60" descr=""/>
            <p:cNvSpPr/>
            <p:nvPr/>
          </p:nvSpPr>
          <p:spPr>
            <a:xfrm>
              <a:off x="5719493" y="1070052"/>
              <a:ext cx="60960" cy="102235"/>
            </a:xfrm>
            <a:custGeom>
              <a:avLst/>
              <a:gdLst/>
              <a:ahLst/>
              <a:cxnLst/>
              <a:rect l="l" t="t" r="r" b="b"/>
              <a:pathLst>
                <a:path w="60960" h="102234">
                  <a:moveTo>
                    <a:pt x="38214" y="0"/>
                  </a:moveTo>
                  <a:lnTo>
                    <a:pt x="24411" y="0"/>
                  </a:lnTo>
                  <a:lnTo>
                    <a:pt x="0" y="4919"/>
                  </a:lnTo>
                  <a:lnTo>
                    <a:pt x="0" y="17492"/>
                  </a:lnTo>
                  <a:lnTo>
                    <a:pt x="24543" y="12572"/>
                  </a:lnTo>
                  <a:lnTo>
                    <a:pt x="24543" y="90414"/>
                  </a:lnTo>
                  <a:lnTo>
                    <a:pt x="1990" y="90414"/>
                  </a:lnTo>
                  <a:lnTo>
                    <a:pt x="1990" y="102024"/>
                  </a:lnTo>
                  <a:lnTo>
                    <a:pt x="60767" y="102024"/>
                  </a:lnTo>
                  <a:lnTo>
                    <a:pt x="60767" y="90414"/>
                  </a:lnTo>
                  <a:lnTo>
                    <a:pt x="38214" y="90414"/>
                  </a:lnTo>
                  <a:lnTo>
                    <a:pt x="382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802415" y="1045803"/>
              <a:ext cx="199706" cy="128264"/>
            </a:xfrm>
            <a:prstGeom prst="rect">
              <a:avLst/>
            </a:prstGeom>
          </p:spPr>
        </p:pic>
      </p:grpSp>
      <p:grpSp>
        <p:nvGrpSpPr>
          <p:cNvPr id="62" name="object 62" descr=""/>
          <p:cNvGrpSpPr/>
          <p:nvPr/>
        </p:nvGrpSpPr>
        <p:grpSpPr>
          <a:xfrm>
            <a:off x="5512624" y="3685824"/>
            <a:ext cx="135890" cy="886460"/>
            <a:chOff x="5512624" y="3685824"/>
            <a:chExt cx="135890" cy="886460"/>
          </a:xfrm>
        </p:grpSpPr>
        <p:pic>
          <p:nvPicPr>
            <p:cNvPr id="63" name="object 63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515099" y="4404106"/>
              <a:ext cx="105894" cy="167834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540604" y="4272025"/>
              <a:ext cx="78398" cy="111733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540604" y="4178957"/>
              <a:ext cx="107513" cy="68483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512624" y="3861376"/>
              <a:ext cx="108367" cy="298045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540601" y="3770282"/>
              <a:ext cx="80388" cy="70254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540601" y="3685824"/>
              <a:ext cx="78398" cy="64109"/>
            </a:xfrm>
            <a:prstGeom prst="rect">
              <a:avLst/>
            </a:prstGeom>
          </p:spPr>
        </p:pic>
      </p:grpSp>
      <p:grpSp>
        <p:nvGrpSpPr>
          <p:cNvPr id="69" name="object 69" descr=""/>
          <p:cNvGrpSpPr/>
          <p:nvPr/>
        </p:nvGrpSpPr>
        <p:grpSpPr>
          <a:xfrm>
            <a:off x="5512623" y="3349650"/>
            <a:ext cx="108585" cy="271145"/>
            <a:chOff x="5512623" y="3349650"/>
            <a:chExt cx="108585" cy="271145"/>
          </a:xfrm>
        </p:grpSpPr>
        <p:pic>
          <p:nvPicPr>
            <p:cNvPr id="70" name="object 70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515095" y="3548429"/>
              <a:ext cx="105894" cy="71806"/>
            </a:xfrm>
            <a:prstGeom prst="rect">
              <a:avLst/>
            </a:prstGeom>
          </p:spPr>
        </p:pic>
        <p:sp>
          <p:nvSpPr>
            <p:cNvPr id="71" name="object 71" descr=""/>
            <p:cNvSpPr/>
            <p:nvPr/>
          </p:nvSpPr>
          <p:spPr>
            <a:xfrm>
              <a:off x="5512612" y="3514889"/>
              <a:ext cx="106680" cy="12700"/>
            </a:xfrm>
            <a:custGeom>
              <a:avLst/>
              <a:gdLst/>
              <a:ahLst/>
              <a:cxnLst/>
              <a:rect l="l" t="t" r="r" b="b"/>
              <a:pathLst>
                <a:path w="106679" h="12700">
                  <a:moveTo>
                    <a:pt x="15951" y="0"/>
                  </a:moveTo>
                  <a:lnTo>
                    <a:pt x="0" y="0"/>
                  </a:lnTo>
                  <a:lnTo>
                    <a:pt x="0" y="12573"/>
                  </a:lnTo>
                  <a:lnTo>
                    <a:pt x="15951" y="12573"/>
                  </a:lnTo>
                  <a:lnTo>
                    <a:pt x="15951" y="0"/>
                  </a:lnTo>
                  <a:close/>
                </a:path>
                <a:path w="106679" h="12700">
                  <a:moveTo>
                    <a:pt x="106375" y="0"/>
                  </a:moveTo>
                  <a:lnTo>
                    <a:pt x="29819" y="0"/>
                  </a:lnTo>
                  <a:lnTo>
                    <a:pt x="29819" y="12573"/>
                  </a:lnTo>
                  <a:lnTo>
                    <a:pt x="106375" y="12573"/>
                  </a:lnTo>
                  <a:lnTo>
                    <a:pt x="1063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540599" y="3349650"/>
              <a:ext cx="80388" cy="146092"/>
            </a:xfrm>
            <a:prstGeom prst="rect">
              <a:avLst/>
            </a:prstGeom>
          </p:spPr>
        </p:pic>
      </p:grpSp>
      <p:pic>
        <p:nvPicPr>
          <p:cNvPr id="73" name="object 73" descr="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5512616" y="1645246"/>
            <a:ext cx="135492" cy="1640452"/>
          </a:xfrm>
          <a:prstGeom prst="rect">
            <a:avLst/>
          </a:prstGeom>
        </p:spPr>
      </p:pic>
      <p:sp>
        <p:nvSpPr>
          <p:cNvPr id="74" name="object 7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/>
              <a:t>Architectural</a:t>
            </a:r>
            <a:r>
              <a:rPr dirty="0" sz="2200" spc="-60"/>
              <a:t> </a:t>
            </a:r>
            <a:r>
              <a:rPr dirty="0" sz="2200"/>
              <a:t>overhead</a:t>
            </a:r>
            <a:r>
              <a:rPr dirty="0" sz="2200" spc="-55"/>
              <a:t> </a:t>
            </a:r>
            <a:r>
              <a:rPr dirty="0" sz="2200"/>
              <a:t>and</a:t>
            </a:r>
            <a:r>
              <a:rPr dirty="0" sz="2200" spc="-80"/>
              <a:t> </a:t>
            </a:r>
            <a:r>
              <a:rPr dirty="0" sz="2200"/>
              <a:t>physical</a:t>
            </a:r>
            <a:r>
              <a:rPr dirty="0" sz="2200" spc="-50"/>
              <a:t> </a:t>
            </a:r>
            <a:r>
              <a:rPr dirty="0" sz="2200"/>
              <a:t>resource</a:t>
            </a:r>
            <a:r>
              <a:rPr dirty="0" sz="2200" spc="-45"/>
              <a:t> </a:t>
            </a:r>
            <a:r>
              <a:rPr dirty="0" sz="2200" spc="-10"/>
              <a:t>estimation</a:t>
            </a:r>
            <a:endParaRPr sz="2200"/>
          </a:p>
        </p:txBody>
      </p:sp>
      <p:grpSp>
        <p:nvGrpSpPr>
          <p:cNvPr id="75" name="object 75" descr=""/>
          <p:cNvGrpSpPr/>
          <p:nvPr/>
        </p:nvGrpSpPr>
        <p:grpSpPr>
          <a:xfrm>
            <a:off x="344677" y="5931658"/>
            <a:ext cx="11504295" cy="558800"/>
            <a:chOff x="344677" y="5931658"/>
            <a:chExt cx="11504295" cy="558800"/>
          </a:xfrm>
        </p:grpSpPr>
        <p:sp>
          <p:nvSpPr>
            <p:cNvPr id="76" name="object 76" descr=""/>
            <p:cNvSpPr/>
            <p:nvPr/>
          </p:nvSpPr>
          <p:spPr>
            <a:xfrm>
              <a:off x="357377" y="5944358"/>
              <a:ext cx="11478895" cy="533400"/>
            </a:xfrm>
            <a:custGeom>
              <a:avLst/>
              <a:gdLst/>
              <a:ahLst/>
              <a:cxnLst/>
              <a:rect l="l" t="t" r="r" b="b"/>
              <a:pathLst>
                <a:path w="11478895" h="533400">
                  <a:moveTo>
                    <a:pt x="11327130" y="0"/>
                  </a:moveTo>
                  <a:lnTo>
                    <a:pt x="151638" y="0"/>
                  </a:lnTo>
                  <a:lnTo>
                    <a:pt x="103710" y="7731"/>
                  </a:lnTo>
                  <a:lnTo>
                    <a:pt x="62084" y="29259"/>
                  </a:lnTo>
                  <a:lnTo>
                    <a:pt x="29258" y="62086"/>
                  </a:lnTo>
                  <a:lnTo>
                    <a:pt x="7730" y="103716"/>
                  </a:lnTo>
                  <a:lnTo>
                    <a:pt x="0" y="151650"/>
                  </a:lnTo>
                  <a:lnTo>
                    <a:pt x="0" y="381761"/>
                  </a:lnTo>
                  <a:lnTo>
                    <a:pt x="7730" y="429689"/>
                  </a:lnTo>
                  <a:lnTo>
                    <a:pt x="29258" y="471315"/>
                  </a:lnTo>
                  <a:lnTo>
                    <a:pt x="62084" y="504141"/>
                  </a:lnTo>
                  <a:lnTo>
                    <a:pt x="103710" y="525669"/>
                  </a:lnTo>
                  <a:lnTo>
                    <a:pt x="151638" y="533399"/>
                  </a:lnTo>
                  <a:lnTo>
                    <a:pt x="11327130" y="533399"/>
                  </a:lnTo>
                  <a:lnTo>
                    <a:pt x="11375057" y="525669"/>
                  </a:lnTo>
                  <a:lnTo>
                    <a:pt x="11416683" y="504141"/>
                  </a:lnTo>
                  <a:lnTo>
                    <a:pt x="11449509" y="471315"/>
                  </a:lnTo>
                  <a:lnTo>
                    <a:pt x="11471037" y="429689"/>
                  </a:lnTo>
                  <a:lnTo>
                    <a:pt x="11478768" y="381761"/>
                  </a:lnTo>
                  <a:lnTo>
                    <a:pt x="11478768" y="151650"/>
                  </a:lnTo>
                  <a:lnTo>
                    <a:pt x="11471037" y="103716"/>
                  </a:lnTo>
                  <a:lnTo>
                    <a:pt x="11449509" y="62086"/>
                  </a:lnTo>
                  <a:lnTo>
                    <a:pt x="11416683" y="29259"/>
                  </a:lnTo>
                  <a:lnTo>
                    <a:pt x="11375057" y="7731"/>
                  </a:lnTo>
                  <a:lnTo>
                    <a:pt x="11327130" y="0"/>
                  </a:lnTo>
                  <a:close/>
                </a:path>
              </a:pathLst>
            </a:custGeom>
            <a:solidFill>
              <a:srgbClr val="E0E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357377" y="5944358"/>
              <a:ext cx="11478895" cy="533400"/>
            </a:xfrm>
            <a:custGeom>
              <a:avLst/>
              <a:gdLst/>
              <a:ahLst/>
              <a:cxnLst/>
              <a:rect l="l" t="t" r="r" b="b"/>
              <a:pathLst>
                <a:path w="11478895" h="533400">
                  <a:moveTo>
                    <a:pt x="0" y="151650"/>
                  </a:moveTo>
                  <a:lnTo>
                    <a:pt x="7730" y="103716"/>
                  </a:lnTo>
                  <a:lnTo>
                    <a:pt x="29258" y="62086"/>
                  </a:lnTo>
                  <a:lnTo>
                    <a:pt x="62084" y="29259"/>
                  </a:lnTo>
                  <a:lnTo>
                    <a:pt x="103710" y="7731"/>
                  </a:lnTo>
                  <a:lnTo>
                    <a:pt x="151638" y="0"/>
                  </a:lnTo>
                  <a:lnTo>
                    <a:pt x="11327130" y="0"/>
                  </a:lnTo>
                  <a:lnTo>
                    <a:pt x="11375057" y="7731"/>
                  </a:lnTo>
                  <a:lnTo>
                    <a:pt x="11416683" y="29259"/>
                  </a:lnTo>
                  <a:lnTo>
                    <a:pt x="11449509" y="62086"/>
                  </a:lnTo>
                  <a:lnTo>
                    <a:pt x="11471037" y="103716"/>
                  </a:lnTo>
                  <a:lnTo>
                    <a:pt x="11478768" y="151650"/>
                  </a:lnTo>
                  <a:lnTo>
                    <a:pt x="11478768" y="381761"/>
                  </a:lnTo>
                  <a:lnTo>
                    <a:pt x="11471037" y="429689"/>
                  </a:lnTo>
                  <a:lnTo>
                    <a:pt x="11449509" y="471315"/>
                  </a:lnTo>
                  <a:lnTo>
                    <a:pt x="11416683" y="504141"/>
                  </a:lnTo>
                  <a:lnTo>
                    <a:pt x="11375057" y="525669"/>
                  </a:lnTo>
                  <a:lnTo>
                    <a:pt x="11327130" y="533399"/>
                  </a:lnTo>
                  <a:lnTo>
                    <a:pt x="151638" y="533399"/>
                  </a:lnTo>
                  <a:lnTo>
                    <a:pt x="103710" y="525669"/>
                  </a:lnTo>
                  <a:lnTo>
                    <a:pt x="62084" y="504141"/>
                  </a:lnTo>
                  <a:lnTo>
                    <a:pt x="29258" y="471315"/>
                  </a:lnTo>
                  <a:lnTo>
                    <a:pt x="7730" y="429689"/>
                  </a:lnTo>
                  <a:lnTo>
                    <a:pt x="0" y="381761"/>
                  </a:lnTo>
                  <a:lnTo>
                    <a:pt x="0" y="15165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8" name="object 78" descr=""/>
          <p:cNvSpPr txBox="1"/>
          <p:nvPr/>
        </p:nvSpPr>
        <p:spPr>
          <a:xfrm>
            <a:off x="1491392" y="6012978"/>
            <a:ext cx="920686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latin typeface="Calibri"/>
                <a:cs typeface="Calibri"/>
              </a:rPr>
              <a:t>Architectural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constraints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shift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all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points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(and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sub-</a:t>
            </a:r>
            <a:r>
              <a:rPr dirty="0" sz="2200">
                <a:latin typeface="Calibri"/>
                <a:cs typeface="Calibri"/>
              </a:rPr>
              <a:t>Shor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region)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up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right.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0" name="object 8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Distribution</a:t>
            </a:r>
            <a:r>
              <a:rPr dirty="0" spc="-50"/>
              <a:t> </a:t>
            </a:r>
            <a:r>
              <a:rPr dirty="0"/>
              <a:t>Statement</a:t>
            </a:r>
            <a:r>
              <a:rPr dirty="0" spc="-60"/>
              <a:t> </a:t>
            </a:r>
            <a:r>
              <a:rPr dirty="0"/>
              <a:t>‘A’</a:t>
            </a:r>
            <a:r>
              <a:rPr dirty="0" spc="-15"/>
              <a:t> </a:t>
            </a:r>
            <a:r>
              <a:rPr dirty="0"/>
              <a:t>(Approved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Public</a:t>
            </a:r>
            <a:r>
              <a:rPr dirty="0" spc="-20"/>
              <a:t> </a:t>
            </a:r>
            <a:r>
              <a:rPr dirty="0"/>
              <a:t>Release,</a:t>
            </a:r>
            <a:r>
              <a:rPr dirty="0" spc="-45"/>
              <a:t> </a:t>
            </a:r>
            <a:r>
              <a:rPr dirty="0"/>
              <a:t>Distribution</a:t>
            </a:r>
            <a:r>
              <a:rPr dirty="0" spc="-45"/>
              <a:t> </a:t>
            </a:r>
            <a:r>
              <a:rPr dirty="0" spc="-10"/>
              <a:t>Unlimited)</a:t>
            </a:r>
          </a:p>
        </p:txBody>
      </p:sp>
      <p:sp>
        <p:nvSpPr>
          <p:cNvPr id="81" name="object 8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17</a:t>
            </a:fld>
          </a:p>
        </p:txBody>
      </p:sp>
      <p:sp>
        <p:nvSpPr>
          <p:cNvPr id="79" name="object 79" descr=""/>
          <p:cNvSpPr txBox="1"/>
          <p:nvPr/>
        </p:nvSpPr>
        <p:spPr>
          <a:xfrm>
            <a:off x="523637" y="2133869"/>
            <a:ext cx="3987800" cy="1802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11785">
              <a:lnSpc>
                <a:spcPct val="100000"/>
              </a:lnSpc>
              <a:spcBef>
                <a:spcPts val="95"/>
              </a:spcBef>
            </a:pPr>
            <a:r>
              <a:rPr dirty="0" sz="2200" b="1">
                <a:solidFill>
                  <a:srgbClr val="00AFEF"/>
                </a:solidFill>
                <a:latin typeface="Calibri"/>
                <a:cs typeface="Calibri"/>
              </a:rPr>
              <a:t>So</a:t>
            </a:r>
            <a:r>
              <a:rPr dirty="0" sz="2200" spc="-60" b="1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AFEF"/>
                </a:solidFill>
                <a:latin typeface="Calibri"/>
                <a:cs typeface="Calibri"/>
              </a:rPr>
              <a:t>far</a:t>
            </a:r>
            <a:r>
              <a:rPr dirty="0" sz="2200" spc="-40" b="1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AFEF"/>
                </a:solidFill>
                <a:latin typeface="Calibri"/>
                <a:cs typeface="Calibri"/>
              </a:rPr>
              <a:t>we’ve</a:t>
            </a:r>
            <a:r>
              <a:rPr dirty="0" sz="2200" spc="-40" b="1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AFEF"/>
                </a:solidFill>
                <a:latin typeface="Calibri"/>
                <a:cs typeface="Calibri"/>
              </a:rPr>
              <a:t>been</a:t>
            </a:r>
            <a:r>
              <a:rPr dirty="0" sz="2200" spc="-45" b="1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AFEF"/>
                </a:solidFill>
                <a:latin typeface="Calibri"/>
                <a:cs typeface="Calibri"/>
              </a:rPr>
              <a:t>talking</a:t>
            </a:r>
            <a:r>
              <a:rPr dirty="0" sz="2200" spc="-50" b="1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00AFEF"/>
                </a:solidFill>
                <a:latin typeface="Calibri"/>
                <a:cs typeface="Calibri"/>
              </a:rPr>
              <a:t>about abstract</a:t>
            </a:r>
            <a:r>
              <a:rPr dirty="0" sz="2200" spc="-50" b="1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AFEF"/>
                </a:solidFill>
                <a:latin typeface="Calibri"/>
                <a:cs typeface="Calibri"/>
              </a:rPr>
              <a:t>logical</a:t>
            </a:r>
            <a:r>
              <a:rPr dirty="0" sz="2200" spc="-75" b="1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00AFEF"/>
                </a:solidFill>
                <a:latin typeface="Calibri"/>
                <a:cs typeface="Calibri"/>
              </a:rPr>
              <a:t>architectures.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2200" b="1">
                <a:solidFill>
                  <a:srgbClr val="00AFEF"/>
                </a:solidFill>
                <a:latin typeface="Calibri"/>
                <a:cs typeface="Calibri"/>
              </a:rPr>
              <a:t>Any</a:t>
            </a:r>
            <a:r>
              <a:rPr dirty="0" sz="2200" spc="-80" b="1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AFEF"/>
                </a:solidFill>
                <a:latin typeface="Calibri"/>
                <a:cs typeface="Calibri"/>
              </a:rPr>
              <a:t>assumptions</a:t>
            </a:r>
            <a:r>
              <a:rPr dirty="0" sz="2200" spc="-45" b="1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AFEF"/>
                </a:solidFill>
                <a:latin typeface="Calibri"/>
                <a:cs typeface="Calibri"/>
              </a:rPr>
              <a:t>about</a:t>
            </a:r>
            <a:r>
              <a:rPr dirty="0" sz="2200" spc="-60" b="1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00AFEF"/>
                </a:solidFill>
                <a:latin typeface="Calibri"/>
                <a:cs typeface="Calibri"/>
              </a:rPr>
              <a:t>real </a:t>
            </a:r>
            <a:r>
              <a:rPr dirty="0" sz="2200" b="1">
                <a:solidFill>
                  <a:srgbClr val="00AFEF"/>
                </a:solidFill>
                <a:latin typeface="Calibri"/>
                <a:cs typeface="Calibri"/>
              </a:rPr>
              <a:t>hardware</a:t>
            </a:r>
            <a:r>
              <a:rPr dirty="0" sz="2200" spc="-30" b="1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AFEF"/>
                </a:solidFill>
                <a:latin typeface="Calibri"/>
                <a:cs typeface="Calibri"/>
              </a:rPr>
              <a:t>push</a:t>
            </a:r>
            <a:r>
              <a:rPr dirty="0" sz="2200" spc="-75" b="1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AFEF"/>
                </a:solidFill>
                <a:latin typeface="Calibri"/>
                <a:cs typeface="Calibri"/>
              </a:rPr>
              <a:t>points</a:t>
            </a:r>
            <a:r>
              <a:rPr dirty="0" sz="2200" spc="-50" b="1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AFEF"/>
                </a:solidFill>
                <a:latin typeface="Calibri"/>
                <a:cs typeface="Calibri"/>
              </a:rPr>
              <a:t>to</a:t>
            </a:r>
            <a:r>
              <a:rPr dirty="0" sz="2200" spc="-45" b="1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AFEF"/>
                </a:solidFill>
                <a:latin typeface="Calibri"/>
                <a:cs typeface="Calibri"/>
              </a:rPr>
              <a:t>the</a:t>
            </a:r>
            <a:r>
              <a:rPr dirty="0" sz="2200" spc="-60" b="1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00AFEF"/>
                </a:solidFill>
                <a:latin typeface="Calibri"/>
                <a:cs typeface="Calibri"/>
              </a:rPr>
              <a:t>right.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18598" y="1115785"/>
            <a:ext cx="5912485" cy="4184650"/>
            <a:chOff x="5718598" y="1115785"/>
            <a:chExt cx="5912485" cy="41846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46484" y="2448197"/>
              <a:ext cx="73550" cy="70601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30682" y="2314048"/>
              <a:ext cx="83600" cy="8357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103440" y="2486488"/>
              <a:ext cx="3780154" cy="2608580"/>
            </a:xfrm>
            <a:custGeom>
              <a:avLst/>
              <a:gdLst/>
              <a:ahLst/>
              <a:cxnLst/>
              <a:rect l="l" t="t" r="r" b="b"/>
              <a:pathLst>
                <a:path w="3780154" h="2608579">
                  <a:moveTo>
                    <a:pt x="3779823" y="2608484"/>
                  </a:moveTo>
                  <a:lnTo>
                    <a:pt x="3779823" y="0"/>
                  </a:lnTo>
                  <a:lnTo>
                    <a:pt x="0" y="0"/>
                  </a:lnTo>
                  <a:lnTo>
                    <a:pt x="0" y="2608484"/>
                  </a:lnTo>
                  <a:lnTo>
                    <a:pt x="3779823" y="2608484"/>
                  </a:lnTo>
                  <a:close/>
                </a:path>
              </a:pathLst>
            </a:custGeom>
            <a:solidFill>
              <a:srgbClr val="0000FF">
                <a:alpha val="980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103436" y="2486489"/>
              <a:ext cx="3780154" cy="2608580"/>
            </a:xfrm>
            <a:custGeom>
              <a:avLst/>
              <a:gdLst/>
              <a:ahLst/>
              <a:cxnLst/>
              <a:rect l="l" t="t" r="r" b="b"/>
              <a:pathLst>
                <a:path w="3780154" h="2608579">
                  <a:moveTo>
                    <a:pt x="3779823" y="2608484"/>
                  </a:moveTo>
                  <a:lnTo>
                    <a:pt x="3779823" y="0"/>
                  </a:lnTo>
                  <a:lnTo>
                    <a:pt x="3779151" y="0"/>
                  </a:lnTo>
                  <a:lnTo>
                    <a:pt x="3778647" y="0"/>
                  </a:lnTo>
                  <a:lnTo>
                    <a:pt x="130113" y="0"/>
                  </a:lnTo>
                  <a:lnTo>
                    <a:pt x="0" y="0"/>
                  </a:lnTo>
                </a:path>
              </a:pathLst>
            </a:custGeom>
            <a:ln w="1399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103440" y="2355836"/>
              <a:ext cx="4269105" cy="2739390"/>
            </a:xfrm>
            <a:custGeom>
              <a:avLst/>
              <a:gdLst/>
              <a:ahLst/>
              <a:cxnLst/>
              <a:rect l="l" t="t" r="r" b="b"/>
              <a:pathLst>
                <a:path w="4269105" h="2739390">
                  <a:moveTo>
                    <a:pt x="4269019" y="2739137"/>
                  </a:moveTo>
                  <a:lnTo>
                    <a:pt x="4269019" y="0"/>
                  </a:lnTo>
                  <a:lnTo>
                    <a:pt x="0" y="0"/>
                  </a:lnTo>
                  <a:lnTo>
                    <a:pt x="0" y="2739137"/>
                  </a:lnTo>
                  <a:lnTo>
                    <a:pt x="4269019" y="2739137"/>
                  </a:lnTo>
                  <a:close/>
                </a:path>
              </a:pathLst>
            </a:custGeom>
            <a:solidFill>
              <a:srgbClr val="0000FF">
                <a:alpha val="9802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18598" y="2348838"/>
              <a:ext cx="4660855" cy="2951022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1520509" y="5094531"/>
              <a:ext cx="0" cy="49530"/>
            </a:xfrm>
            <a:custGeom>
              <a:avLst/>
              <a:gdLst/>
              <a:ahLst/>
              <a:cxnLst/>
              <a:rect l="l" t="t" r="r" b="b"/>
              <a:pathLst>
                <a:path w="0" h="49529">
                  <a:moveTo>
                    <a:pt x="0" y="0"/>
                  </a:moveTo>
                  <a:lnTo>
                    <a:pt x="0" y="48978"/>
                  </a:lnTo>
                </a:path>
              </a:pathLst>
            </a:custGeom>
            <a:ln w="11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1412692" y="5195845"/>
              <a:ext cx="60960" cy="102235"/>
            </a:xfrm>
            <a:custGeom>
              <a:avLst/>
              <a:gdLst/>
              <a:ahLst/>
              <a:cxnLst/>
              <a:rect l="l" t="t" r="r" b="b"/>
              <a:pathLst>
                <a:path w="60959" h="102235">
                  <a:moveTo>
                    <a:pt x="38214" y="0"/>
                  </a:moveTo>
                  <a:lnTo>
                    <a:pt x="24411" y="0"/>
                  </a:lnTo>
                  <a:lnTo>
                    <a:pt x="0" y="4919"/>
                  </a:lnTo>
                  <a:lnTo>
                    <a:pt x="0" y="17492"/>
                  </a:lnTo>
                  <a:lnTo>
                    <a:pt x="24543" y="12572"/>
                  </a:lnTo>
                  <a:lnTo>
                    <a:pt x="24543" y="90414"/>
                  </a:lnTo>
                  <a:lnTo>
                    <a:pt x="1990" y="90414"/>
                  </a:lnTo>
                  <a:lnTo>
                    <a:pt x="1990" y="102024"/>
                  </a:lnTo>
                  <a:lnTo>
                    <a:pt x="60767" y="102024"/>
                  </a:lnTo>
                  <a:lnTo>
                    <a:pt x="60767" y="90414"/>
                  </a:lnTo>
                  <a:lnTo>
                    <a:pt x="38214" y="90414"/>
                  </a:lnTo>
                  <a:lnTo>
                    <a:pt x="382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95613" y="5172882"/>
              <a:ext cx="134969" cy="126977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0575170" y="5094532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0813328" y="5094532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0982316" y="5094532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1113378" y="5094532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1220475" y="5094532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1311010" y="5094532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1389448" y="5094532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1458634" y="5094532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0"/>
                  </a:moveTo>
                  <a:lnTo>
                    <a:pt x="0" y="27987"/>
                  </a:lnTo>
                </a:path>
              </a:pathLst>
            </a:custGeom>
            <a:ln w="8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061608" y="1843871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29" h="0">
                  <a:moveTo>
                    <a:pt x="48998" y="0"/>
                  </a:moveTo>
                  <a:lnTo>
                    <a:pt x="0" y="0"/>
                  </a:lnTo>
                </a:path>
              </a:pathLst>
            </a:custGeom>
            <a:ln w="111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061610" y="1121500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29" h="0">
                  <a:moveTo>
                    <a:pt x="48998" y="0"/>
                  </a:moveTo>
                  <a:lnTo>
                    <a:pt x="0" y="0"/>
                  </a:lnTo>
                </a:path>
              </a:pathLst>
            </a:custGeom>
            <a:ln w="111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110596" y="1121507"/>
              <a:ext cx="0" cy="3973195"/>
            </a:xfrm>
            <a:custGeom>
              <a:avLst/>
              <a:gdLst/>
              <a:ahLst/>
              <a:cxnLst/>
              <a:rect l="l" t="t" r="r" b="b"/>
              <a:pathLst>
                <a:path w="0" h="3973195">
                  <a:moveTo>
                    <a:pt x="0" y="3973037"/>
                  </a:moveTo>
                  <a:lnTo>
                    <a:pt x="0" y="0"/>
                  </a:lnTo>
                </a:path>
              </a:pathLst>
            </a:custGeom>
            <a:ln w="11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1520481" y="1121507"/>
              <a:ext cx="0" cy="3973195"/>
            </a:xfrm>
            <a:custGeom>
              <a:avLst/>
              <a:gdLst/>
              <a:ahLst/>
              <a:cxnLst/>
              <a:rect l="l" t="t" r="r" b="b"/>
              <a:pathLst>
                <a:path w="0" h="3973195">
                  <a:moveTo>
                    <a:pt x="0" y="3973037"/>
                  </a:moveTo>
                  <a:lnTo>
                    <a:pt x="0" y="0"/>
                  </a:lnTo>
                </a:path>
              </a:pathLst>
            </a:custGeom>
            <a:ln w="11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110596" y="5094545"/>
              <a:ext cx="5410200" cy="0"/>
            </a:xfrm>
            <a:custGeom>
              <a:avLst/>
              <a:gdLst/>
              <a:ahLst/>
              <a:cxnLst/>
              <a:rect l="l" t="t" r="r" b="b"/>
              <a:pathLst>
                <a:path w="5410200" h="0">
                  <a:moveTo>
                    <a:pt x="0" y="0"/>
                  </a:moveTo>
                  <a:lnTo>
                    <a:pt x="5409886" y="0"/>
                  </a:lnTo>
                </a:path>
              </a:pathLst>
            </a:custGeom>
            <a:ln w="111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110596" y="1121511"/>
              <a:ext cx="5410200" cy="0"/>
            </a:xfrm>
            <a:custGeom>
              <a:avLst/>
              <a:gdLst/>
              <a:ahLst/>
              <a:cxnLst/>
              <a:rect l="l" t="t" r="r" b="b"/>
              <a:pathLst>
                <a:path w="5410200" h="0">
                  <a:moveTo>
                    <a:pt x="0" y="0"/>
                  </a:moveTo>
                  <a:lnTo>
                    <a:pt x="5409886" y="0"/>
                  </a:lnTo>
                </a:path>
              </a:pathLst>
            </a:custGeom>
            <a:ln w="111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45491" y="1156614"/>
              <a:ext cx="2962808" cy="514603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6596633" y="4359214"/>
              <a:ext cx="519430" cy="214629"/>
            </a:xfrm>
            <a:custGeom>
              <a:avLst/>
              <a:gdLst/>
              <a:ahLst/>
              <a:cxnLst/>
              <a:rect l="l" t="t" r="r" b="b"/>
              <a:pathLst>
                <a:path w="519429" h="214629">
                  <a:moveTo>
                    <a:pt x="0" y="214464"/>
                  </a:moveTo>
                  <a:lnTo>
                    <a:pt x="518871" y="0"/>
                  </a:lnTo>
                </a:path>
              </a:pathLst>
            </a:custGeom>
            <a:ln w="38099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7076076" y="4313681"/>
              <a:ext cx="127635" cy="106045"/>
            </a:xfrm>
            <a:custGeom>
              <a:avLst/>
              <a:gdLst/>
              <a:ahLst/>
              <a:cxnLst/>
              <a:rect l="l" t="t" r="r" b="b"/>
              <a:pathLst>
                <a:path w="127634" h="106045">
                  <a:moveTo>
                    <a:pt x="0" y="0"/>
                  </a:moveTo>
                  <a:lnTo>
                    <a:pt x="43662" y="105625"/>
                  </a:lnTo>
                  <a:lnTo>
                    <a:pt x="127457" y="9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" name="object 29" descr=""/>
          <p:cNvGrpSpPr/>
          <p:nvPr/>
        </p:nvGrpSpPr>
        <p:grpSpPr>
          <a:xfrm>
            <a:off x="7162884" y="5386375"/>
            <a:ext cx="501015" cy="133350"/>
            <a:chOff x="7162884" y="5386375"/>
            <a:chExt cx="501015" cy="133350"/>
          </a:xfrm>
        </p:grpSpPr>
        <p:pic>
          <p:nvPicPr>
            <p:cNvPr id="30" name="object 3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62884" y="5386375"/>
              <a:ext cx="368989" cy="132964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52028" y="5411871"/>
              <a:ext cx="111778" cy="78366"/>
            </a:xfrm>
            <a:prstGeom prst="rect">
              <a:avLst/>
            </a:prstGeom>
          </p:spPr>
        </p:pic>
      </p:grpSp>
      <p:grpSp>
        <p:nvGrpSpPr>
          <p:cNvPr id="32" name="object 32" descr=""/>
          <p:cNvGrpSpPr/>
          <p:nvPr/>
        </p:nvGrpSpPr>
        <p:grpSpPr>
          <a:xfrm>
            <a:off x="7729422" y="5383905"/>
            <a:ext cx="271145" cy="108585"/>
            <a:chOff x="7729422" y="5383905"/>
            <a:chExt cx="271145" cy="108585"/>
          </a:xfrm>
        </p:grpSpPr>
        <p:pic>
          <p:nvPicPr>
            <p:cNvPr id="33" name="object 3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29422" y="5386376"/>
              <a:ext cx="71835" cy="105851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7822235" y="5383910"/>
              <a:ext cx="12700" cy="106680"/>
            </a:xfrm>
            <a:custGeom>
              <a:avLst/>
              <a:gdLst/>
              <a:ahLst/>
              <a:cxnLst/>
              <a:rect l="l" t="t" r="r" b="b"/>
              <a:pathLst>
                <a:path w="12700" h="106679">
                  <a:moveTo>
                    <a:pt x="12585" y="29806"/>
                  </a:moveTo>
                  <a:lnTo>
                    <a:pt x="0" y="29806"/>
                  </a:lnTo>
                  <a:lnTo>
                    <a:pt x="0" y="106337"/>
                  </a:lnTo>
                  <a:lnTo>
                    <a:pt x="12585" y="106337"/>
                  </a:lnTo>
                  <a:lnTo>
                    <a:pt x="12585" y="29806"/>
                  </a:lnTo>
                  <a:close/>
                </a:path>
                <a:path w="12700" h="106679">
                  <a:moveTo>
                    <a:pt x="12585" y="0"/>
                  </a:moveTo>
                  <a:lnTo>
                    <a:pt x="0" y="0"/>
                  </a:lnTo>
                  <a:lnTo>
                    <a:pt x="0" y="15938"/>
                  </a:lnTo>
                  <a:lnTo>
                    <a:pt x="12585" y="15938"/>
                  </a:lnTo>
                  <a:lnTo>
                    <a:pt x="125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53962" y="5411871"/>
              <a:ext cx="146150" cy="80356"/>
            </a:xfrm>
            <a:prstGeom prst="rect">
              <a:avLst/>
            </a:prstGeom>
          </p:spPr>
        </p:pic>
      </p:grpSp>
      <p:grpSp>
        <p:nvGrpSpPr>
          <p:cNvPr id="36" name="object 36" descr=""/>
          <p:cNvGrpSpPr/>
          <p:nvPr/>
        </p:nvGrpSpPr>
        <p:grpSpPr>
          <a:xfrm>
            <a:off x="8064089" y="5383906"/>
            <a:ext cx="1847214" cy="135890"/>
            <a:chOff x="8064089" y="5383906"/>
            <a:chExt cx="1847214" cy="135890"/>
          </a:xfrm>
        </p:grpSpPr>
        <p:pic>
          <p:nvPicPr>
            <p:cNvPr id="37" name="object 3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64089" y="5383906"/>
              <a:ext cx="1808169" cy="135436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9898155" y="5383907"/>
              <a:ext cx="12700" cy="106680"/>
            </a:xfrm>
            <a:custGeom>
              <a:avLst/>
              <a:gdLst/>
              <a:ahLst/>
              <a:cxnLst/>
              <a:rect l="l" t="t" r="r" b="b"/>
              <a:pathLst>
                <a:path w="12700" h="106679">
                  <a:moveTo>
                    <a:pt x="12577" y="0"/>
                  </a:moveTo>
                  <a:lnTo>
                    <a:pt x="0" y="0"/>
                  </a:lnTo>
                  <a:lnTo>
                    <a:pt x="0" y="106332"/>
                  </a:lnTo>
                  <a:lnTo>
                    <a:pt x="12577" y="106332"/>
                  </a:lnTo>
                  <a:lnTo>
                    <a:pt x="125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9" name="object 39" descr=""/>
          <p:cNvGrpSpPr/>
          <p:nvPr/>
        </p:nvGrpSpPr>
        <p:grpSpPr>
          <a:xfrm>
            <a:off x="9976211" y="5383908"/>
            <a:ext cx="489584" cy="125095"/>
            <a:chOff x="9976211" y="5383908"/>
            <a:chExt cx="489584" cy="125095"/>
          </a:xfrm>
        </p:grpSpPr>
        <p:pic>
          <p:nvPicPr>
            <p:cNvPr id="40" name="object 4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976211" y="5386378"/>
              <a:ext cx="94475" cy="121900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090447" y="5413710"/>
              <a:ext cx="64114" cy="78519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179984" y="5383908"/>
              <a:ext cx="68510" cy="108322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269319" y="5383908"/>
              <a:ext cx="196117" cy="124787"/>
            </a:xfrm>
            <a:prstGeom prst="rect">
              <a:avLst/>
            </a:prstGeom>
          </p:spPr>
        </p:pic>
      </p:grpSp>
      <p:grpSp>
        <p:nvGrpSpPr>
          <p:cNvPr id="44" name="object 44" descr=""/>
          <p:cNvGrpSpPr/>
          <p:nvPr/>
        </p:nvGrpSpPr>
        <p:grpSpPr>
          <a:xfrm>
            <a:off x="5718601" y="1771091"/>
            <a:ext cx="280670" cy="127000"/>
            <a:chOff x="5718601" y="1771091"/>
            <a:chExt cx="280670" cy="127000"/>
          </a:xfrm>
        </p:grpSpPr>
        <p:sp>
          <p:nvSpPr>
            <p:cNvPr id="45" name="object 45" descr=""/>
            <p:cNvSpPr/>
            <p:nvPr/>
          </p:nvSpPr>
          <p:spPr>
            <a:xfrm>
              <a:off x="5718601" y="1794054"/>
              <a:ext cx="60960" cy="102235"/>
            </a:xfrm>
            <a:custGeom>
              <a:avLst/>
              <a:gdLst/>
              <a:ahLst/>
              <a:cxnLst/>
              <a:rect l="l" t="t" r="r" b="b"/>
              <a:pathLst>
                <a:path w="60960" h="102235">
                  <a:moveTo>
                    <a:pt x="38214" y="0"/>
                  </a:moveTo>
                  <a:lnTo>
                    <a:pt x="24411" y="0"/>
                  </a:lnTo>
                  <a:lnTo>
                    <a:pt x="0" y="4919"/>
                  </a:lnTo>
                  <a:lnTo>
                    <a:pt x="0" y="17492"/>
                  </a:lnTo>
                  <a:lnTo>
                    <a:pt x="24543" y="12572"/>
                  </a:lnTo>
                  <a:lnTo>
                    <a:pt x="24543" y="90414"/>
                  </a:lnTo>
                  <a:lnTo>
                    <a:pt x="1990" y="90414"/>
                  </a:lnTo>
                  <a:lnTo>
                    <a:pt x="1990" y="102024"/>
                  </a:lnTo>
                  <a:lnTo>
                    <a:pt x="60767" y="102024"/>
                  </a:lnTo>
                  <a:lnTo>
                    <a:pt x="60767" y="90414"/>
                  </a:lnTo>
                  <a:lnTo>
                    <a:pt x="38214" y="90414"/>
                  </a:lnTo>
                  <a:lnTo>
                    <a:pt x="382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801522" y="1792218"/>
              <a:ext cx="70545" cy="105851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893464" y="1771091"/>
              <a:ext cx="105376" cy="72810"/>
            </a:xfrm>
            <a:prstGeom prst="rect">
              <a:avLst/>
            </a:prstGeom>
          </p:spPr>
        </p:pic>
      </p:grpSp>
      <p:grpSp>
        <p:nvGrpSpPr>
          <p:cNvPr id="48" name="object 48" descr=""/>
          <p:cNvGrpSpPr/>
          <p:nvPr/>
        </p:nvGrpSpPr>
        <p:grpSpPr>
          <a:xfrm>
            <a:off x="5718602" y="1048720"/>
            <a:ext cx="280670" cy="127000"/>
            <a:chOff x="5718602" y="1048720"/>
            <a:chExt cx="280670" cy="127000"/>
          </a:xfrm>
        </p:grpSpPr>
        <p:sp>
          <p:nvSpPr>
            <p:cNvPr id="49" name="object 49" descr=""/>
            <p:cNvSpPr/>
            <p:nvPr/>
          </p:nvSpPr>
          <p:spPr>
            <a:xfrm>
              <a:off x="5718602" y="1071683"/>
              <a:ext cx="60960" cy="102235"/>
            </a:xfrm>
            <a:custGeom>
              <a:avLst/>
              <a:gdLst/>
              <a:ahLst/>
              <a:cxnLst/>
              <a:rect l="l" t="t" r="r" b="b"/>
              <a:pathLst>
                <a:path w="60960" h="102234">
                  <a:moveTo>
                    <a:pt x="38214" y="0"/>
                  </a:moveTo>
                  <a:lnTo>
                    <a:pt x="24411" y="0"/>
                  </a:lnTo>
                  <a:lnTo>
                    <a:pt x="0" y="4919"/>
                  </a:lnTo>
                  <a:lnTo>
                    <a:pt x="0" y="17492"/>
                  </a:lnTo>
                  <a:lnTo>
                    <a:pt x="24543" y="12572"/>
                  </a:lnTo>
                  <a:lnTo>
                    <a:pt x="24543" y="90414"/>
                  </a:lnTo>
                  <a:lnTo>
                    <a:pt x="1990" y="90414"/>
                  </a:lnTo>
                  <a:lnTo>
                    <a:pt x="1990" y="102024"/>
                  </a:lnTo>
                  <a:lnTo>
                    <a:pt x="60767" y="102024"/>
                  </a:lnTo>
                  <a:lnTo>
                    <a:pt x="60767" y="90414"/>
                  </a:lnTo>
                  <a:lnTo>
                    <a:pt x="38214" y="90414"/>
                  </a:lnTo>
                  <a:lnTo>
                    <a:pt x="382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01524" y="1069847"/>
              <a:ext cx="70545" cy="105851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893465" y="1048720"/>
              <a:ext cx="105560" cy="71418"/>
            </a:xfrm>
            <a:prstGeom prst="rect">
              <a:avLst/>
            </a:prstGeom>
          </p:spPr>
        </p:pic>
      </p:grpSp>
      <p:grpSp>
        <p:nvGrpSpPr>
          <p:cNvPr id="52" name="object 52" descr=""/>
          <p:cNvGrpSpPr/>
          <p:nvPr/>
        </p:nvGrpSpPr>
        <p:grpSpPr>
          <a:xfrm>
            <a:off x="5511734" y="3687342"/>
            <a:ext cx="135890" cy="886460"/>
            <a:chOff x="5511734" y="3687342"/>
            <a:chExt cx="135890" cy="886460"/>
          </a:xfrm>
        </p:grpSpPr>
        <p:pic>
          <p:nvPicPr>
            <p:cNvPr id="53" name="object 5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514209" y="4405624"/>
              <a:ext cx="105894" cy="167834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539714" y="4273543"/>
              <a:ext cx="78398" cy="111733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539714" y="4180476"/>
              <a:ext cx="107513" cy="68483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511734" y="3862895"/>
              <a:ext cx="108367" cy="298044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539711" y="3771801"/>
              <a:ext cx="80388" cy="70254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539711" y="3687342"/>
              <a:ext cx="78398" cy="64109"/>
            </a:xfrm>
            <a:prstGeom prst="rect">
              <a:avLst/>
            </a:prstGeom>
          </p:spPr>
        </p:pic>
      </p:grpSp>
      <p:grpSp>
        <p:nvGrpSpPr>
          <p:cNvPr id="59" name="object 59" descr=""/>
          <p:cNvGrpSpPr/>
          <p:nvPr/>
        </p:nvGrpSpPr>
        <p:grpSpPr>
          <a:xfrm>
            <a:off x="5511733" y="3351169"/>
            <a:ext cx="108585" cy="271145"/>
            <a:chOff x="5511733" y="3351169"/>
            <a:chExt cx="108585" cy="271145"/>
          </a:xfrm>
        </p:grpSpPr>
        <p:pic>
          <p:nvPicPr>
            <p:cNvPr id="60" name="object 60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514205" y="3549948"/>
              <a:ext cx="105894" cy="71806"/>
            </a:xfrm>
            <a:prstGeom prst="rect">
              <a:avLst/>
            </a:prstGeom>
          </p:spPr>
        </p:pic>
        <p:sp>
          <p:nvSpPr>
            <p:cNvPr id="61" name="object 61" descr=""/>
            <p:cNvSpPr/>
            <p:nvPr/>
          </p:nvSpPr>
          <p:spPr>
            <a:xfrm>
              <a:off x="5511723" y="3516401"/>
              <a:ext cx="106680" cy="12700"/>
            </a:xfrm>
            <a:custGeom>
              <a:avLst/>
              <a:gdLst/>
              <a:ahLst/>
              <a:cxnLst/>
              <a:rect l="l" t="t" r="r" b="b"/>
              <a:pathLst>
                <a:path w="106679" h="12700">
                  <a:moveTo>
                    <a:pt x="15951" y="0"/>
                  </a:moveTo>
                  <a:lnTo>
                    <a:pt x="0" y="0"/>
                  </a:lnTo>
                  <a:lnTo>
                    <a:pt x="0" y="12573"/>
                  </a:lnTo>
                  <a:lnTo>
                    <a:pt x="15951" y="12573"/>
                  </a:lnTo>
                  <a:lnTo>
                    <a:pt x="15951" y="0"/>
                  </a:lnTo>
                  <a:close/>
                </a:path>
                <a:path w="106679" h="12700">
                  <a:moveTo>
                    <a:pt x="106375" y="0"/>
                  </a:moveTo>
                  <a:lnTo>
                    <a:pt x="29819" y="0"/>
                  </a:lnTo>
                  <a:lnTo>
                    <a:pt x="29819" y="12573"/>
                  </a:lnTo>
                  <a:lnTo>
                    <a:pt x="106375" y="12573"/>
                  </a:lnTo>
                  <a:lnTo>
                    <a:pt x="1063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539710" y="3351169"/>
              <a:ext cx="80388" cy="146092"/>
            </a:xfrm>
            <a:prstGeom prst="rect">
              <a:avLst/>
            </a:prstGeom>
          </p:spPr>
        </p:pic>
      </p:grpSp>
      <p:pic>
        <p:nvPicPr>
          <p:cNvPr id="63" name="object 63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5511726" y="1646764"/>
            <a:ext cx="135492" cy="1640452"/>
          </a:xfrm>
          <a:prstGeom prst="rect">
            <a:avLst/>
          </a:prstGeom>
        </p:spPr>
      </p:pic>
      <p:sp>
        <p:nvSpPr>
          <p:cNvPr id="64" name="object 6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TA2</a:t>
            </a:r>
            <a:r>
              <a:rPr dirty="0" spc="-110"/>
              <a:t> </a:t>
            </a:r>
            <a:r>
              <a:rPr dirty="0"/>
              <a:t>automated</a:t>
            </a:r>
            <a:r>
              <a:rPr dirty="0" spc="-105"/>
              <a:t> </a:t>
            </a:r>
            <a:r>
              <a:rPr dirty="0"/>
              <a:t>compilation</a:t>
            </a:r>
            <a:r>
              <a:rPr dirty="0" spc="-70"/>
              <a:t> </a:t>
            </a:r>
            <a:r>
              <a:rPr dirty="0" spc="-10"/>
              <a:t>tools</a:t>
            </a:r>
          </a:p>
        </p:txBody>
      </p:sp>
      <p:sp>
        <p:nvSpPr>
          <p:cNvPr id="65" name="object 65" descr=""/>
          <p:cNvSpPr txBox="1"/>
          <p:nvPr/>
        </p:nvSpPr>
        <p:spPr>
          <a:xfrm>
            <a:off x="674311" y="5117869"/>
            <a:ext cx="3798570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3530" marR="5080" indent="-291465">
              <a:lnSpc>
                <a:spcPct val="100000"/>
              </a:lnSpc>
              <a:spcBef>
                <a:spcPts val="100"/>
              </a:spcBef>
            </a:pPr>
            <a:r>
              <a:rPr dirty="0" sz="1400" spc="-20" b="1">
                <a:latin typeface="Calibri"/>
                <a:cs typeface="Calibri"/>
              </a:rPr>
              <a:t>Two-</a:t>
            </a:r>
            <a:r>
              <a:rPr dirty="0" sz="1400" spc="-10" b="1">
                <a:latin typeface="Calibri"/>
                <a:cs typeface="Calibri"/>
              </a:rPr>
              <a:t>fridge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architecture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with</a:t>
            </a:r>
            <a:r>
              <a:rPr dirty="0" sz="1400" spc="1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coherent</a:t>
            </a:r>
            <a:r>
              <a:rPr dirty="0" sz="1400" spc="-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interconnect </a:t>
            </a:r>
            <a:r>
              <a:rPr dirty="0" sz="1400" b="1">
                <a:latin typeface="Calibri"/>
                <a:cs typeface="Calibri"/>
              </a:rPr>
              <a:t>used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for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Rigetti physical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resource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estimates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340925" y="1478407"/>
            <a:ext cx="40995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Automated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compilation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for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small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problems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340925" y="1753570"/>
            <a:ext cx="4043045" cy="1155065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1600">
                <a:latin typeface="Calibri"/>
                <a:cs typeface="Calibri"/>
              </a:rPr>
              <a:t>Run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small-</a:t>
            </a:r>
            <a:r>
              <a:rPr dirty="0" sz="1600">
                <a:latin typeface="Calibri"/>
                <a:cs typeface="Calibri"/>
              </a:rPr>
              <a:t>scale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Fermi-</a:t>
            </a:r>
            <a:r>
              <a:rPr dirty="0" sz="1600">
                <a:latin typeface="Calibri"/>
                <a:cs typeface="Calibri"/>
              </a:rPr>
              <a:t>Hubbard </a:t>
            </a:r>
            <a:r>
              <a:rPr dirty="0" sz="1600" spc="-10">
                <a:latin typeface="Calibri"/>
                <a:cs typeface="Calibri"/>
              </a:rPr>
              <a:t>instances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1600">
                <a:latin typeface="Calibri"/>
                <a:cs typeface="Calibri"/>
              </a:rPr>
              <a:t>Provide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estimates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architectural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overheads</a:t>
            </a:r>
            <a:endParaRPr sz="1600">
              <a:latin typeface="Calibri"/>
              <a:cs typeface="Calibri"/>
            </a:endParaRPr>
          </a:p>
          <a:p>
            <a:pPr marL="355600" marR="29209" indent="-34353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1600">
                <a:latin typeface="Calibri"/>
                <a:cs typeface="Calibri"/>
              </a:rPr>
              <a:t>Provide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detailed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physical</a:t>
            </a:r>
            <a:r>
              <a:rPr dirty="0" sz="1600" spc="-7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resource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estimates </a:t>
            </a:r>
            <a:r>
              <a:rPr dirty="0" sz="1600">
                <a:latin typeface="Calibri"/>
                <a:cs typeface="Calibri"/>
              </a:rPr>
              <a:t>(runtime,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power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consumption,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etc.)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6735743" y="4420025"/>
            <a:ext cx="4978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solidFill>
                  <a:srgbClr val="F79546"/>
                </a:solidFill>
                <a:latin typeface="Tahoma"/>
                <a:cs typeface="Tahoma"/>
              </a:rPr>
              <a:t>~4x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9828930" y="2624143"/>
            <a:ext cx="7162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00AFEF"/>
                </a:solidFill>
                <a:latin typeface="Tahoma"/>
                <a:cs typeface="Tahoma"/>
              </a:rPr>
              <a:t>~2.3x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70" name="object 70" descr=""/>
          <p:cNvGrpSpPr/>
          <p:nvPr/>
        </p:nvGrpSpPr>
        <p:grpSpPr>
          <a:xfrm>
            <a:off x="6119114" y="1123441"/>
            <a:ext cx="4181475" cy="1508125"/>
            <a:chOff x="6119114" y="1123441"/>
            <a:chExt cx="4181475" cy="1508125"/>
          </a:xfrm>
        </p:grpSpPr>
        <p:sp>
          <p:nvSpPr>
            <p:cNvPr id="71" name="object 71" descr=""/>
            <p:cNvSpPr/>
            <p:nvPr/>
          </p:nvSpPr>
          <p:spPr>
            <a:xfrm>
              <a:off x="9934194" y="2560585"/>
              <a:ext cx="273050" cy="52069"/>
            </a:xfrm>
            <a:custGeom>
              <a:avLst/>
              <a:gdLst/>
              <a:ahLst/>
              <a:cxnLst/>
              <a:rect l="l" t="t" r="r" b="b"/>
              <a:pathLst>
                <a:path w="273050" h="52069">
                  <a:moveTo>
                    <a:pt x="0" y="51854"/>
                  </a:moveTo>
                  <a:lnTo>
                    <a:pt x="272808" y="0"/>
                  </a:lnTo>
                </a:path>
              </a:pathLst>
            </a:custGeom>
            <a:ln w="381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10177616" y="2507994"/>
              <a:ext cx="123189" cy="112395"/>
            </a:xfrm>
            <a:custGeom>
              <a:avLst/>
              <a:gdLst/>
              <a:ahLst/>
              <a:cxnLst/>
              <a:rect l="l" t="t" r="r" b="b"/>
              <a:pathLst>
                <a:path w="123190" h="112394">
                  <a:moveTo>
                    <a:pt x="0" y="0"/>
                  </a:moveTo>
                  <a:lnTo>
                    <a:pt x="21348" y="112293"/>
                  </a:lnTo>
                  <a:lnTo>
                    <a:pt x="122961" y="34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6131814" y="1136141"/>
              <a:ext cx="3119755" cy="711835"/>
            </a:xfrm>
            <a:custGeom>
              <a:avLst/>
              <a:gdLst/>
              <a:ahLst/>
              <a:cxnLst/>
              <a:rect l="l" t="t" r="r" b="b"/>
              <a:pathLst>
                <a:path w="3119754" h="711835">
                  <a:moveTo>
                    <a:pt x="3119628" y="0"/>
                  </a:moveTo>
                  <a:lnTo>
                    <a:pt x="0" y="0"/>
                  </a:lnTo>
                  <a:lnTo>
                    <a:pt x="0" y="711708"/>
                  </a:lnTo>
                  <a:lnTo>
                    <a:pt x="3119628" y="711708"/>
                  </a:lnTo>
                  <a:lnTo>
                    <a:pt x="31196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6131814" y="1136141"/>
              <a:ext cx="3119755" cy="711835"/>
            </a:xfrm>
            <a:custGeom>
              <a:avLst/>
              <a:gdLst/>
              <a:ahLst/>
              <a:cxnLst/>
              <a:rect l="l" t="t" r="r" b="b"/>
              <a:pathLst>
                <a:path w="3119754" h="711835">
                  <a:moveTo>
                    <a:pt x="0" y="0"/>
                  </a:moveTo>
                  <a:lnTo>
                    <a:pt x="3119628" y="0"/>
                  </a:lnTo>
                  <a:lnTo>
                    <a:pt x="3119628" y="711708"/>
                  </a:lnTo>
                  <a:lnTo>
                    <a:pt x="0" y="711708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5" name="object 75" descr=""/>
          <p:cNvGrpSpPr/>
          <p:nvPr/>
        </p:nvGrpSpPr>
        <p:grpSpPr>
          <a:xfrm>
            <a:off x="4939538" y="5629903"/>
            <a:ext cx="6677659" cy="900430"/>
            <a:chOff x="4939538" y="5629903"/>
            <a:chExt cx="6677659" cy="900430"/>
          </a:xfrm>
        </p:grpSpPr>
        <p:sp>
          <p:nvSpPr>
            <p:cNvPr id="76" name="object 76" descr=""/>
            <p:cNvSpPr/>
            <p:nvPr/>
          </p:nvSpPr>
          <p:spPr>
            <a:xfrm>
              <a:off x="4952238" y="5642603"/>
              <a:ext cx="6652259" cy="875030"/>
            </a:xfrm>
            <a:custGeom>
              <a:avLst/>
              <a:gdLst/>
              <a:ahLst/>
              <a:cxnLst/>
              <a:rect l="l" t="t" r="r" b="b"/>
              <a:pathLst>
                <a:path w="6652259" h="875029">
                  <a:moveTo>
                    <a:pt x="6403543" y="0"/>
                  </a:moveTo>
                  <a:lnTo>
                    <a:pt x="248704" y="0"/>
                  </a:lnTo>
                  <a:lnTo>
                    <a:pt x="204000" y="4007"/>
                  </a:lnTo>
                  <a:lnTo>
                    <a:pt x="161925" y="15560"/>
                  </a:lnTo>
                  <a:lnTo>
                    <a:pt x="123180" y="33956"/>
                  </a:lnTo>
                  <a:lnTo>
                    <a:pt x="88469" y="58494"/>
                  </a:lnTo>
                  <a:lnTo>
                    <a:pt x="58493" y="88471"/>
                  </a:lnTo>
                  <a:lnTo>
                    <a:pt x="33956" y="123184"/>
                  </a:lnTo>
                  <a:lnTo>
                    <a:pt x="15560" y="161931"/>
                  </a:lnTo>
                  <a:lnTo>
                    <a:pt x="4007" y="204009"/>
                  </a:lnTo>
                  <a:lnTo>
                    <a:pt x="0" y="248716"/>
                  </a:lnTo>
                  <a:lnTo>
                    <a:pt x="0" y="626071"/>
                  </a:lnTo>
                  <a:lnTo>
                    <a:pt x="4007" y="670778"/>
                  </a:lnTo>
                  <a:lnTo>
                    <a:pt x="15560" y="712855"/>
                  </a:lnTo>
                  <a:lnTo>
                    <a:pt x="33956" y="751601"/>
                  </a:lnTo>
                  <a:lnTo>
                    <a:pt x="58493" y="786311"/>
                  </a:lnTo>
                  <a:lnTo>
                    <a:pt x="88469" y="816286"/>
                  </a:lnTo>
                  <a:lnTo>
                    <a:pt x="123180" y="840822"/>
                  </a:lnTo>
                  <a:lnTo>
                    <a:pt x="161925" y="859217"/>
                  </a:lnTo>
                  <a:lnTo>
                    <a:pt x="204000" y="870769"/>
                  </a:lnTo>
                  <a:lnTo>
                    <a:pt x="248704" y="874776"/>
                  </a:lnTo>
                  <a:lnTo>
                    <a:pt x="6403543" y="874776"/>
                  </a:lnTo>
                  <a:lnTo>
                    <a:pt x="6448250" y="870769"/>
                  </a:lnTo>
                  <a:lnTo>
                    <a:pt x="6490328" y="859217"/>
                  </a:lnTo>
                  <a:lnTo>
                    <a:pt x="6529075" y="840822"/>
                  </a:lnTo>
                  <a:lnTo>
                    <a:pt x="6563788" y="816286"/>
                  </a:lnTo>
                  <a:lnTo>
                    <a:pt x="6593765" y="786311"/>
                  </a:lnTo>
                  <a:lnTo>
                    <a:pt x="6618303" y="751601"/>
                  </a:lnTo>
                  <a:lnTo>
                    <a:pt x="6636699" y="712855"/>
                  </a:lnTo>
                  <a:lnTo>
                    <a:pt x="6648252" y="670778"/>
                  </a:lnTo>
                  <a:lnTo>
                    <a:pt x="6652259" y="626071"/>
                  </a:lnTo>
                  <a:lnTo>
                    <a:pt x="6652259" y="248716"/>
                  </a:lnTo>
                  <a:lnTo>
                    <a:pt x="6648252" y="204009"/>
                  </a:lnTo>
                  <a:lnTo>
                    <a:pt x="6636699" y="161931"/>
                  </a:lnTo>
                  <a:lnTo>
                    <a:pt x="6618303" y="123184"/>
                  </a:lnTo>
                  <a:lnTo>
                    <a:pt x="6593765" y="88471"/>
                  </a:lnTo>
                  <a:lnTo>
                    <a:pt x="6563788" y="58494"/>
                  </a:lnTo>
                  <a:lnTo>
                    <a:pt x="6529075" y="33956"/>
                  </a:lnTo>
                  <a:lnTo>
                    <a:pt x="6490328" y="15560"/>
                  </a:lnTo>
                  <a:lnTo>
                    <a:pt x="6448250" y="4007"/>
                  </a:lnTo>
                  <a:lnTo>
                    <a:pt x="6403543" y="0"/>
                  </a:lnTo>
                  <a:close/>
                </a:path>
              </a:pathLst>
            </a:custGeom>
            <a:solidFill>
              <a:srgbClr val="E0E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4952238" y="5642603"/>
              <a:ext cx="6652259" cy="875030"/>
            </a:xfrm>
            <a:custGeom>
              <a:avLst/>
              <a:gdLst/>
              <a:ahLst/>
              <a:cxnLst/>
              <a:rect l="l" t="t" r="r" b="b"/>
              <a:pathLst>
                <a:path w="6652259" h="875029">
                  <a:moveTo>
                    <a:pt x="0" y="248716"/>
                  </a:moveTo>
                  <a:lnTo>
                    <a:pt x="4007" y="204009"/>
                  </a:lnTo>
                  <a:lnTo>
                    <a:pt x="15560" y="161931"/>
                  </a:lnTo>
                  <a:lnTo>
                    <a:pt x="33956" y="123184"/>
                  </a:lnTo>
                  <a:lnTo>
                    <a:pt x="58493" y="88471"/>
                  </a:lnTo>
                  <a:lnTo>
                    <a:pt x="88469" y="58494"/>
                  </a:lnTo>
                  <a:lnTo>
                    <a:pt x="123180" y="33956"/>
                  </a:lnTo>
                  <a:lnTo>
                    <a:pt x="161925" y="15560"/>
                  </a:lnTo>
                  <a:lnTo>
                    <a:pt x="204000" y="4007"/>
                  </a:lnTo>
                  <a:lnTo>
                    <a:pt x="248704" y="0"/>
                  </a:lnTo>
                  <a:lnTo>
                    <a:pt x="6403543" y="0"/>
                  </a:lnTo>
                  <a:lnTo>
                    <a:pt x="6448250" y="4007"/>
                  </a:lnTo>
                  <a:lnTo>
                    <a:pt x="6490328" y="15560"/>
                  </a:lnTo>
                  <a:lnTo>
                    <a:pt x="6529075" y="33956"/>
                  </a:lnTo>
                  <a:lnTo>
                    <a:pt x="6563788" y="58494"/>
                  </a:lnTo>
                  <a:lnTo>
                    <a:pt x="6593765" y="88471"/>
                  </a:lnTo>
                  <a:lnTo>
                    <a:pt x="6618303" y="123184"/>
                  </a:lnTo>
                  <a:lnTo>
                    <a:pt x="6636699" y="161931"/>
                  </a:lnTo>
                  <a:lnTo>
                    <a:pt x="6648252" y="204009"/>
                  </a:lnTo>
                  <a:lnTo>
                    <a:pt x="6652259" y="248716"/>
                  </a:lnTo>
                  <a:lnTo>
                    <a:pt x="6652259" y="626071"/>
                  </a:lnTo>
                  <a:lnTo>
                    <a:pt x="6648252" y="670778"/>
                  </a:lnTo>
                  <a:lnTo>
                    <a:pt x="6636699" y="712855"/>
                  </a:lnTo>
                  <a:lnTo>
                    <a:pt x="6618303" y="751601"/>
                  </a:lnTo>
                  <a:lnTo>
                    <a:pt x="6593765" y="786311"/>
                  </a:lnTo>
                  <a:lnTo>
                    <a:pt x="6563788" y="816286"/>
                  </a:lnTo>
                  <a:lnTo>
                    <a:pt x="6529075" y="840822"/>
                  </a:lnTo>
                  <a:lnTo>
                    <a:pt x="6490328" y="859217"/>
                  </a:lnTo>
                  <a:lnTo>
                    <a:pt x="6448250" y="870769"/>
                  </a:lnTo>
                  <a:lnTo>
                    <a:pt x="6403543" y="874776"/>
                  </a:lnTo>
                  <a:lnTo>
                    <a:pt x="248704" y="874776"/>
                  </a:lnTo>
                  <a:lnTo>
                    <a:pt x="204000" y="870769"/>
                  </a:lnTo>
                  <a:lnTo>
                    <a:pt x="161925" y="859217"/>
                  </a:lnTo>
                  <a:lnTo>
                    <a:pt x="123180" y="840822"/>
                  </a:lnTo>
                  <a:lnTo>
                    <a:pt x="88469" y="816286"/>
                  </a:lnTo>
                  <a:lnTo>
                    <a:pt x="58493" y="786311"/>
                  </a:lnTo>
                  <a:lnTo>
                    <a:pt x="33956" y="751601"/>
                  </a:lnTo>
                  <a:lnTo>
                    <a:pt x="15560" y="712855"/>
                  </a:lnTo>
                  <a:lnTo>
                    <a:pt x="4007" y="670778"/>
                  </a:lnTo>
                  <a:lnTo>
                    <a:pt x="0" y="626071"/>
                  </a:lnTo>
                  <a:lnTo>
                    <a:pt x="0" y="24871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8" name="object 78" descr=""/>
          <p:cNvSpPr txBox="1"/>
          <p:nvPr/>
        </p:nvSpPr>
        <p:spPr>
          <a:xfrm>
            <a:off x="5305797" y="5882132"/>
            <a:ext cx="594169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45">
                <a:latin typeface="Calibri"/>
                <a:cs typeface="Calibri"/>
              </a:rPr>
              <a:t>TA2</a:t>
            </a:r>
            <a:r>
              <a:rPr dirty="0" sz="2200" spc="-8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compilers</a:t>
            </a:r>
            <a:r>
              <a:rPr dirty="0" sz="2200" spc="-1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automate</a:t>
            </a:r>
            <a:r>
              <a:rPr dirty="0" sz="2200" spc="-9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physical</a:t>
            </a:r>
            <a:r>
              <a:rPr dirty="0" sz="2200" spc="-114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resource</a:t>
            </a:r>
            <a:r>
              <a:rPr dirty="0" sz="2200" spc="-1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estimates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8566288" y="3894483"/>
            <a:ext cx="66738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Tahoma"/>
                <a:cs typeface="Tahoma"/>
              </a:rPr>
              <a:t>Compiled resource estimates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6776807" y="3044397"/>
            <a:ext cx="66738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Tahoma"/>
                <a:cs typeface="Tahoma"/>
              </a:rPr>
              <a:t>Abstract resource estimates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1" name="object 81" descr=""/>
          <p:cNvSpPr txBox="1"/>
          <p:nvPr/>
        </p:nvSpPr>
        <p:spPr>
          <a:xfrm>
            <a:off x="9228487" y="1232236"/>
            <a:ext cx="1748789" cy="666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00AFEF"/>
                </a:solidFill>
                <a:latin typeface="Calibri"/>
                <a:cs typeface="Calibri"/>
              </a:rPr>
              <a:t>Gidney-</a:t>
            </a:r>
            <a:r>
              <a:rPr dirty="0" sz="1400" spc="-20" b="1">
                <a:solidFill>
                  <a:srgbClr val="00AFEF"/>
                </a:solidFill>
                <a:latin typeface="Calibri"/>
                <a:cs typeface="Calibri"/>
              </a:rPr>
              <a:t>Ekera</a:t>
            </a:r>
            <a:r>
              <a:rPr dirty="0" sz="1400" spc="5" b="1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00AFEF"/>
                </a:solidFill>
                <a:latin typeface="Calibri"/>
                <a:cs typeface="Calibri"/>
              </a:rPr>
              <a:t>Summary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Runtime: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20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hours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Code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Distance: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27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2" name="object 82" descr=""/>
          <p:cNvSpPr txBox="1"/>
          <p:nvPr/>
        </p:nvSpPr>
        <p:spPr>
          <a:xfrm>
            <a:off x="9228665" y="1872540"/>
            <a:ext cx="146685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Calibri"/>
                <a:cs typeface="Calibri"/>
              </a:rPr>
              <a:t>Architecture: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Planar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3" name="object 83" descr=""/>
          <p:cNvSpPr txBox="1"/>
          <p:nvPr/>
        </p:nvSpPr>
        <p:spPr>
          <a:xfrm>
            <a:off x="6341323" y="1230453"/>
            <a:ext cx="2157095" cy="666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F79546"/>
                </a:solidFill>
                <a:latin typeface="Calibri"/>
                <a:cs typeface="Calibri"/>
              </a:rPr>
              <a:t>Fermi</a:t>
            </a:r>
            <a:r>
              <a:rPr dirty="0" sz="1400" spc="-55" b="1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79546"/>
                </a:solidFill>
                <a:latin typeface="Calibri"/>
                <a:cs typeface="Calibri"/>
              </a:rPr>
              <a:t>Hubbard</a:t>
            </a:r>
            <a:r>
              <a:rPr dirty="0" sz="1400" spc="-60" b="1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79546"/>
                </a:solidFill>
                <a:latin typeface="Calibri"/>
                <a:cs typeface="Calibri"/>
              </a:rPr>
              <a:t>Summary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Runtime: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7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minutes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–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10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days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Code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Distance: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17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–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21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4" name="object 84" descr=""/>
          <p:cNvSpPr txBox="1"/>
          <p:nvPr/>
        </p:nvSpPr>
        <p:spPr>
          <a:xfrm>
            <a:off x="6341323" y="1870757"/>
            <a:ext cx="223266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Calibri"/>
                <a:cs typeface="Calibri"/>
              </a:rPr>
              <a:t>Architecture: 2-</a:t>
            </a:r>
            <a:r>
              <a:rPr dirty="0" sz="1400">
                <a:latin typeface="Calibri"/>
                <a:cs typeface="Calibri"/>
              </a:rPr>
              <a:t>fridge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with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bus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5" name="object 85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675131" y="3407664"/>
            <a:ext cx="3797795" cy="1667255"/>
          </a:xfrm>
          <a:prstGeom prst="rect">
            <a:avLst/>
          </a:prstGeom>
        </p:spPr>
      </p:pic>
      <p:sp>
        <p:nvSpPr>
          <p:cNvPr id="86" name="object 8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Distribution</a:t>
            </a:r>
            <a:r>
              <a:rPr dirty="0" spc="-50"/>
              <a:t> </a:t>
            </a:r>
            <a:r>
              <a:rPr dirty="0"/>
              <a:t>Statement</a:t>
            </a:r>
            <a:r>
              <a:rPr dirty="0" spc="-60"/>
              <a:t> </a:t>
            </a:r>
            <a:r>
              <a:rPr dirty="0"/>
              <a:t>‘A’</a:t>
            </a:r>
            <a:r>
              <a:rPr dirty="0" spc="-15"/>
              <a:t> </a:t>
            </a:r>
            <a:r>
              <a:rPr dirty="0"/>
              <a:t>(Approved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Public</a:t>
            </a:r>
            <a:r>
              <a:rPr dirty="0" spc="-20"/>
              <a:t> </a:t>
            </a:r>
            <a:r>
              <a:rPr dirty="0"/>
              <a:t>Release,</a:t>
            </a:r>
            <a:r>
              <a:rPr dirty="0" spc="-45"/>
              <a:t> </a:t>
            </a:r>
            <a:r>
              <a:rPr dirty="0"/>
              <a:t>Distribution</a:t>
            </a:r>
            <a:r>
              <a:rPr dirty="0" spc="-45"/>
              <a:t> </a:t>
            </a:r>
            <a:r>
              <a:rPr dirty="0" spc="-10"/>
              <a:t>Unlimited)</a:t>
            </a:r>
          </a:p>
        </p:txBody>
      </p:sp>
      <p:sp>
        <p:nvSpPr>
          <p:cNvPr id="87" name="object 8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17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Future</a:t>
            </a:r>
            <a:r>
              <a:rPr dirty="0" spc="-40"/>
              <a:t> </a:t>
            </a:r>
            <a:r>
              <a:rPr dirty="0"/>
              <a:t>work</a:t>
            </a:r>
            <a:r>
              <a:rPr dirty="0" spc="-35"/>
              <a:t> </a:t>
            </a:r>
            <a:r>
              <a:rPr dirty="0"/>
              <a:t>in</a:t>
            </a:r>
            <a:r>
              <a:rPr dirty="0" spc="-55"/>
              <a:t> </a:t>
            </a:r>
            <a:r>
              <a:rPr dirty="0"/>
              <a:t>Phase</a:t>
            </a:r>
            <a:r>
              <a:rPr dirty="0" spc="-35"/>
              <a:t> </a:t>
            </a:r>
            <a:r>
              <a:rPr dirty="0"/>
              <a:t>2</a:t>
            </a:r>
            <a:r>
              <a:rPr dirty="0" spc="-60"/>
              <a:t> </a:t>
            </a:r>
            <a:r>
              <a:rPr dirty="0"/>
              <a:t>and</a:t>
            </a:r>
            <a:r>
              <a:rPr dirty="0" spc="-50"/>
              <a:t> </a:t>
            </a:r>
            <a:r>
              <a:rPr dirty="0" spc="-10"/>
              <a:t>beyond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07847" y="1947481"/>
            <a:ext cx="2639695" cy="3976370"/>
            <a:chOff x="307847" y="1947481"/>
            <a:chExt cx="2639695" cy="3976370"/>
          </a:xfrm>
        </p:grpSpPr>
        <p:sp>
          <p:nvSpPr>
            <p:cNvPr id="4" name="object 4" descr=""/>
            <p:cNvSpPr/>
            <p:nvPr/>
          </p:nvSpPr>
          <p:spPr>
            <a:xfrm>
              <a:off x="425195" y="1952244"/>
              <a:ext cx="2468880" cy="3843654"/>
            </a:xfrm>
            <a:custGeom>
              <a:avLst/>
              <a:gdLst/>
              <a:ahLst/>
              <a:cxnLst/>
              <a:rect l="l" t="t" r="r" b="b"/>
              <a:pathLst>
                <a:path w="2468880" h="3843654">
                  <a:moveTo>
                    <a:pt x="197510" y="0"/>
                  </a:moveTo>
                  <a:lnTo>
                    <a:pt x="2271369" y="0"/>
                  </a:lnTo>
                  <a:lnTo>
                    <a:pt x="2316656" y="5216"/>
                  </a:lnTo>
                  <a:lnTo>
                    <a:pt x="2358228" y="20075"/>
                  </a:lnTo>
                  <a:lnTo>
                    <a:pt x="2394901" y="43391"/>
                  </a:lnTo>
                  <a:lnTo>
                    <a:pt x="2425488" y="73978"/>
                  </a:lnTo>
                  <a:lnTo>
                    <a:pt x="2448804" y="110651"/>
                  </a:lnTo>
                  <a:lnTo>
                    <a:pt x="2463663" y="152223"/>
                  </a:lnTo>
                  <a:lnTo>
                    <a:pt x="2468880" y="197510"/>
                  </a:lnTo>
                  <a:lnTo>
                    <a:pt x="2468880" y="3843528"/>
                  </a:lnTo>
                  <a:lnTo>
                    <a:pt x="0" y="3843528"/>
                  </a:lnTo>
                  <a:lnTo>
                    <a:pt x="0" y="197510"/>
                  </a:lnTo>
                  <a:lnTo>
                    <a:pt x="5216" y="152223"/>
                  </a:lnTo>
                  <a:lnTo>
                    <a:pt x="20075" y="110651"/>
                  </a:lnTo>
                  <a:lnTo>
                    <a:pt x="43391" y="73978"/>
                  </a:lnTo>
                  <a:lnTo>
                    <a:pt x="73978" y="43391"/>
                  </a:lnTo>
                  <a:lnTo>
                    <a:pt x="110651" y="20075"/>
                  </a:lnTo>
                  <a:lnTo>
                    <a:pt x="152223" y="5216"/>
                  </a:lnTo>
                  <a:lnTo>
                    <a:pt x="197510" y="0"/>
                  </a:lnTo>
                  <a:close/>
                </a:path>
              </a:pathLst>
            </a:custGeom>
            <a:ln w="9525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4047" y="5006339"/>
              <a:ext cx="2563367" cy="85343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7847" y="4991100"/>
              <a:ext cx="1732787" cy="93268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1292" y="5030723"/>
              <a:ext cx="2468880" cy="758951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31292" y="5030723"/>
              <a:ext cx="2468880" cy="759460"/>
            </a:xfrm>
            <a:custGeom>
              <a:avLst/>
              <a:gdLst/>
              <a:ahLst/>
              <a:cxnLst/>
              <a:rect l="l" t="t" r="r" b="b"/>
              <a:pathLst>
                <a:path w="2468880" h="759460">
                  <a:moveTo>
                    <a:pt x="0" y="0"/>
                  </a:moveTo>
                  <a:lnTo>
                    <a:pt x="2468880" y="0"/>
                  </a:lnTo>
                  <a:lnTo>
                    <a:pt x="2468880" y="758951"/>
                  </a:lnTo>
                  <a:lnTo>
                    <a:pt x="0" y="75895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498355" y="5060962"/>
            <a:ext cx="1353820" cy="633730"/>
          </a:xfrm>
          <a:prstGeom prst="rect">
            <a:avLst/>
          </a:prstGeom>
        </p:spPr>
        <p:txBody>
          <a:bodyPr wrap="square" lIns="0" tIns="48894" rIns="0" bIns="0" rtlCol="0" vert="horz">
            <a:spAutoFit/>
          </a:bodyPr>
          <a:lstStyle/>
          <a:p>
            <a:pPr marL="12700" marR="5080">
              <a:lnSpc>
                <a:spcPts val="2270"/>
              </a:lnSpc>
              <a:spcBef>
                <a:spcPts val="384"/>
              </a:spcBef>
            </a:pPr>
            <a:r>
              <a:rPr dirty="0" sz="2100" spc="-10">
                <a:solidFill>
                  <a:srgbClr val="FFFFFF"/>
                </a:solidFill>
                <a:latin typeface="Calibri"/>
                <a:cs typeface="Calibri"/>
              </a:rPr>
              <a:t>Finalize Benchmarks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2217229" y="1947481"/>
            <a:ext cx="3469004" cy="4097020"/>
            <a:chOff x="2217229" y="1947481"/>
            <a:chExt cx="3469004" cy="409702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21992" y="5212079"/>
              <a:ext cx="827532" cy="827531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2221992" y="5212079"/>
              <a:ext cx="828040" cy="828040"/>
            </a:xfrm>
            <a:custGeom>
              <a:avLst/>
              <a:gdLst/>
              <a:ahLst/>
              <a:cxnLst/>
              <a:rect l="l" t="t" r="r" b="b"/>
              <a:pathLst>
                <a:path w="828039" h="828039">
                  <a:moveTo>
                    <a:pt x="0" y="413766"/>
                  </a:moveTo>
                  <a:lnTo>
                    <a:pt x="2783" y="365513"/>
                  </a:lnTo>
                  <a:lnTo>
                    <a:pt x="10928" y="318895"/>
                  </a:lnTo>
                  <a:lnTo>
                    <a:pt x="24122" y="274221"/>
                  </a:lnTo>
                  <a:lnTo>
                    <a:pt x="42056" y="231804"/>
                  </a:lnTo>
                  <a:lnTo>
                    <a:pt x="64419" y="191953"/>
                  </a:lnTo>
                  <a:lnTo>
                    <a:pt x="90901" y="154978"/>
                  </a:lnTo>
                  <a:lnTo>
                    <a:pt x="121191" y="121191"/>
                  </a:lnTo>
                  <a:lnTo>
                    <a:pt x="154978" y="90901"/>
                  </a:lnTo>
                  <a:lnTo>
                    <a:pt x="191953" y="64419"/>
                  </a:lnTo>
                  <a:lnTo>
                    <a:pt x="231804" y="42056"/>
                  </a:lnTo>
                  <a:lnTo>
                    <a:pt x="274221" y="24122"/>
                  </a:lnTo>
                  <a:lnTo>
                    <a:pt x="318895" y="10928"/>
                  </a:lnTo>
                  <a:lnTo>
                    <a:pt x="365513" y="2783"/>
                  </a:lnTo>
                  <a:lnTo>
                    <a:pt x="413766" y="0"/>
                  </a:lnTo>
                  <a:lnTo>
                    <a:pt x="462018" y="2783"/>
                  </a:lnTo>
                  <a:lnTo>
                    <a:pt x="508636" y="10928"/>
                  </a:lnTo>
                  <a:lnTo>
                    <a:pt x="553310" y="24122"/>
                  </a:lnTo>
                  <a:lnTo>
                    <a:pt x="595727" y="42056"/>
                  </a:lnTo>
                  <a:lnTo>
                    <a:pt x="635578" y="64419"/>
                  </a:lnTo>
                  <a:lnTo>
                    <a:pt x="672553" y="90901"/>
                  </a:lnTo>
                  <a:lnTo>
                    <a:pt x="706340" y="121191"/>
                  </a:lnTo>
                  <a:lnTo>
                    <a:pt x="736630" y="154978"/>
                  </a:lnTo>
                  <a:lnTo>
                    <a:pt x="763112" y="191953"/>
                  </a:lnTo>
                  <a:lnTo>
                    <a:pt x="785475" y="231804"/>
                  </a:lnTo>
                  <a:lnTo>
                    <a:pt x="803409" y="274221"/>
                  </a:lnTo>
                  <a:lnTo>
                    <a:pt x="816603" y="318895"/>
                  </a:lnTo>
                  <a:lnTo>
                    <a:pt x="824748" y="365513"/>
                  </a:lnTo>
                  <a:lnTo>
                    <a:pt x="827532" y="413766"/>
                  </a:lnTo>
                  <a:lnTo>
                    <a:pt x="824748" y="462018"/>
                  </a:lnTo>
                  <a:lnTo>
                    <a:pt x="816603" y="508636"/>
                  </a:lnTo>
                  <a:lnTo>
                    <a:pt x="803409" y="553310"/>
                  </a:lnTo>
                  <a:lnTo>
                    <a:pt x="785475" y="595727"/>
                  </a:lnTo>
                  <a:lnTo>
                    <a:pt x="763112" y="635578"/>
                  </a:lnTo>
                  <a:lnTo>
                    <a:pt x="736630" y="672553"/>
                  </a:lnTo>
                  <a:lnTo>
                    <a:pt x="706340" y="706340"/>
                  </a:lnTo>
                  <a:lnTo>
                    <a:pt x="672553" y="736630"/>
                  </a:lnTo>
                  <a:lnTo>
                    <a:pt x="635578" y="763112"/>
                  </a:lnTo>
                  <a:lnTo>
                    <a:pt x="595727" y="785475"/>
                  </a:lnTo>
                  <a:lnTo>
                    <a:pt x="553310" y="803409"/>
                  </a:lnTo>
                  <a:lnTo>
                    <a:pt x="508636" y="816603"/>
                  </a:lnTo>
                  <a:lnTo>
                    <a:pt x="462018" y="824748"/>
                  </a:lnTo>
                  <a:lnTo>
                    <a:pt x="413766" y="827532"/>
                  </a:lnTo>
                  <a:lnTo>
                    <a:pt x="365513" y="824748"/>
                  </a:lnTo>
                  <a:lnTo>
                    <a:pt x="318895" y="816603"/>
                  </a:lnTo>
                  <a:lnTo>
                    <a:pt x="274221" y="803409"/>
                  </a:lnTo>
                  <a:lnTo>
                    <a:pt x="231804" y="785475"/>
                  </a:lnTo>
                  <a:lnTo>
                    <a:pt x="191953" y="763112"/>
                  </a:lnTo>
                  <a:lnTo>
                    <a:pt x="154978" y="736630"/>
                  </a:lnTo>
                  <a:lnTo>
                    <a:pt x="121191" y="706340"/>
                  </a:lnTo>
                  <a:lnTo>
                    <a:pt x="90901" y="672553"/>
                  </a:lnTo>
                  <a:lnTo>
                    <a:pt x="64419" y="635578"/>
                  </a:lnTo>
                  <a:lnTo>
                    <a:pt x="42056" y="595727"/>
                  </a:lnTo>
                  <a:lnTo>
                    <a:pt x="24122" y="553310"/>
                  </a:lnTo>
                  <a:lnTo>
                    <a:pt x="10928" y="508636"/>
                  </a:lnTo>
                  <a:lnTo>
                    <a:pt x="2783" y="462018"/>
                  </a:lnTo>
                  <a:lnTo>
                    <a:pt x="0" y="413766"/>
                  </a:lnTo>
                  <a:close/>
                </a:path>
              </a:pathLst>
            </a:custGeom>
            <a:ln w="9525">
              <a:solidFill>
                <a:srgbClr val="CAD2E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172966" y="1952244"/>
              <a:ext cx="2468880" cy="3840479"/>
            </a:xfrm>
            <a:custGeom>
              <a:avLst/>
              <a:gdLst/>
              <a:ahLst/>
              <a:cxnLst/>
              <a:rect l="l" t="t" r="r" b="b"/>
              <a:pathLst>
                <a:path w="2468879" h="3840479">
                  <a:moveTo>
                    <a:pt x="197510" y="0"/>
                  </a:moveTo>
                  <a:lnTo>
                    <a:pt x="2271369" y="0"/>
                  </a:lnTo>
                  <a:lnTo>
                    <a:pt x="2316656" y="5216"/>
                  </a:lnTo>
                  <a:lnTo>
                    <a:pt x="2358228" y="20075"/>
                  </a:lnTo>
                  <a:lnTo>
                    <a:pt x="2394901" y="43391"/>
                  </a:lnTo>
                  <a:lnTo>
                    <a:pt x="2425488" y="73978"/>
                  </a:lnTo>
                  <a:lnTo>
                    <a:pt x="2448804" y="110651"/>
                  </a:lnTo>
                  <a:lnTo>
                    <a:pt x="2463663" y="152223"/>
                  </a:lnTo>
                  <a:lnTo>
                    <a:pt x="2468880" y="197510"/>
                  </a:lnTo>
                  <a:lnTo>
                    <a:pt x="2468880" y="3840479"/>
                  </a:lnTo>
                  <a:lnTo>
                    <a:pt x="0" y="3840479"/>
                  </a:lnTo>
                  <a:lnTo>
                    <a:pt x="0" y="197510"/>
                  </a:lnTo>
                  <a:lnTo>
                    <a:pt x="5216" y="152223"/>
                  </a:lnTo>
                  <a:lnTo>
                    <a:pt x="20075" y="110651"/>
                  </a:lnTo>
                  <a:lnTo>
                    <a:pt x="43391" y="73978"/>
                  </a:lnTo>
                  <a:lnTo>
                    <a:pt x="73978" y="43391"/>
                  </a:lnTo>
                  <a:lnTo>
                    <a:pt x="110651" y="20075"/>
                  </a:lnTo>
                  <a:lnTo>
                    <a:pt x="152223" y="5216"/>
                  </a:lnTo>
                  <a:lnTo>
                    <a:pt x="197510" y="0"/>
                  </a:lnTo>
                  <a:close/>
                </a:path>
              </a:pathLst>
            </a:custGeom>
            <a:ln w="9525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22676" y="5006339"/>
              <a:ext cx="2563367" cy="85343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6476" y="4991100"/>
              <a:ext cx="1932431" cy="93268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69920" y="5030723"/>
              <a:ext cx="2468880" cy="758951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3169920" y="5030723"/>
              <a:ext cx="2468880" cy="759460"/>
            </a:xfrm>
            <a:custGeom>
              <a:avLst/>
              <a:gdLst/>
              <a:ahLst/>
              <a:cxnLst/>
              <a:rect l="l" t="t" r="r" b="b"/>
              <a:pathLst>
                <a:path w="2468879" h="759460">
                  <a:moveTo>
                    <a:pt x="0" y="0"/>
                  </a:moveTo>
                  <a:lnTo>
                    <a:pt x="2468880" y="0"/>
                  </a:lnTo>
                  <a:lnTo>
                    <a:pt x="2468880" y="758951"/>
                  </a:lnTo>
                  <a:lnTo>
                    <a:pt x="0" y="75895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509785" y="2128762"/>
            <a:ext cx="2272665" cy="1823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AA2F0"/>
                </a:solidFill>
                <a:latin typeface="Calibri"/>
                <a:cs typeface="Calibri"/>
              </a:rPr>
              <a:t>Connect</a:t>
            </a:r>
            <a:r>
              <a:rPr dirty="0" sz="1800" spc="-40" b="1">
                <a:solidFill>
                  <a:srgbClr val="3AA2F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utility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computer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capabilities</a:t>
            </a:r>
            <a:endParaRPr sz="1800">
              <a:latin typeface="Calibri"/>
              <a:cs typeface="Calibri"/>
            </a:endParaRPr>
          </a:p>
          <a:p>
            <a:pPr marL="12700" marR="19685">
              <a:lnSpc>
                <a:spcPct val="100000"/>
              </a:lnSpc>
              <a:spcBef>
                <a:spcPts val="600"/>
              </a:spcBef>
            </a:pPr>
            <a:r>
              <a:rPr dirty="0" sz="1800" b="1">
                <a:solidFill>
                  <a:srgbClr val="3AA2F0"/>
                </a:solidFill>
                <a:latin typeface="Calibri"/>
                <a:cs typeface="Calibri"/>
              </a:rPr>
              <a:t>Predict</a:t>
            </a:r>
            <a:r>
              <a:rPr dirty="0" sz="1800" spc="-70" b="1">
                <a:solidFill>
                  <a:srgbClr val="3AA2F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future performance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systems</a:t>
            </a:r>
            <a:endParaRPr sz="1800">
              <a:latin typeface="Calibri"/>
              <a:cs typeface="Calibri"/>
            </a:endParaRPr>
          </a:p>
          <a:p>
            <a:pPr marL="12700" marR="614045">
              <a:lnSpc>
                <a:spcPct val="100000"/>
              </a:lnSpc>
              <a:spcBef>
                <a:spcPts val="595"/>
              </a:spcBef>
            </a:pPr>
            <a:r>
              <a:rPr dirty="0" sz="1800" b="1">
                <a:solidFill>
                  <a:srgbClr val="3AA2F0"/>
                </a:solidFill>
                <a:latin typeface="Calibri"/>
                <a:cs typeface="Calibri"/>
              </a:rPr>
              <a:t>Guide</a:t>
            </a:r>
            <a:r>
              <a:rPr dirty="0" sz="1800" spc="-20" b="1">
                <a:solidFill>
                  <a:srgbClr val="3AA2F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application development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236727" y="5060962"/>
            <a:ext cx="1490980" cy="633730"/>
          </a:xfrm>
          <a:prstGeom prst="rect">
            <a:avLst/>
          </a:prstGeom>
        </p:spPr>
        <p:txBody>
          <a:bodyPr wrap="square" lIns="0" tIns="48894" rIns="0" bIns="0" rtlCol="0" vert="horz">
            <a:spAutoFit/>
          </a:bodyPr>
          <a:lstStyle/>
          <a:p>
            <a:pPr marL="12700" marR="5080">
              <a:lnSpc>
                <a:spcPts val="2270"/>
              </a:lnSpc>
              <a:spcBef>
                <a:spcPts val="384"/>
              </a:spcBef>
            </a:pPr>
            <a:r>
              <a:rPr dirty="0" sz="2100">
                <a:solidFill>
                  <a:srgbClr val="FFFFFF"/>
                </a:solidFill>
                <a:latin typeface="Calibri"/>
                <a:cs typeface="Calibri"/>
              </a:rPr>
              <a:t>Robust</a:t>
            </a:r>
            <a:r>
              <a:rPr dirty="0" sz="2100" spc="-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Calibri"/>
                <a:cs typeface="Calibri"/>
              </a:rPr>
              <a:t>Utility Estimates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4990909" y="1947481"/>
            <a:ext cx="3475354" cy="4097020"/>
            <a:chOff x="4990909" y="1947481"/>
            <a:chExt cx="3475354" cy="4097020"/>
          </a:xfrm>
        </p:grpSpPr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95671" y="5212080"/>
              <a:ext cx="829055" cy="827531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4995671" y="5212079"/>
              <a:ext cx="829310" cy="828040"/>
            </a:xfrm>
            <a:custGeom>
              <a:avLst/>
              <a:gdLst/>
              <a:ahLst/>
              <a:cxnLst/>
              <a:rect l="l" t="t" r="r" b="b"/>
              <a:pathLst>
                <a:path w="829310" h="828039">
                  <a:moveTo>
                    <a:pt x="0" y="413766"/>
                  </a:moveTo>
                  <a:lnTo>
                    <a:pt x="2788" y="365513"/>
                  </a:lnTo>
                  <a:lnTo>
                    <a:pt x="10947" y="318895"/>
                  </a:lnTo>
                  <a:lnTo>
                    <a:pt x="24165" y="274221"/>
                  </a:lnTo>
                  <a:lnTo>
                    <a:pt x="42132" y="231804"/>
                  </a:lnTo>
                  <a:lnTo>
                    <a:pt x="64535" y="191953"/>
                  </a:lnTo>
                  <a:lnTo>
                    <a:pt x="91065" y="154978"/>
                  </a:lnTo>
                  <a:lnTo>
                    <a:pt x="121410" y="121191"/>
                  </a:lnTo>
                  <a:lnTo>
                    <a:pt x="155259" y="90901"/>
                  </a:lnTo>
                  <a:lnTo>
                    <a:pt x="192302" y="64419"/>
                  </a:lnTo>
                  <a:lnTo>
                    <a:pt x="232226" y="42056"/>
                  </a:lnTo>
                  <a:lnTo>
                    <a:pt x="274722" y="24122"/>
                  </a:lnTo>
                  <a:lnTo>
                    <a:pt x="319478" y="10928"/>
                  </a:lnTo>
                  <a:lnTo>
                    <a:pt x="366184" y="2783"/>
                  </a:lnTo>
                  <a:lnTo>
                    <a:pt x="414528" y="0"/>
                  </a:lnTo>
                  <a:lnTo>
                    <a:pt x="462871" y="2783"/>
                  </a:lnTo>
                  <a:lnTo>
                    <a:pt x="509577" y="10928"/>
                  </a:lnTo>
                  <a:lnTo>
                    <a:pt x="554333" y="24122"/>
                  </a:lnTo>
                  <a:lnTo>
                    <a:pt x="596829" y="42056"/>
                  </a:lnTo>
                  <a:lnTo>
                    <a:pt x="636753" y="64419"/>
                  </a:lnTo>
                  <a:lnTo>
                    <a:pt x="673796" y="90901"/>
                  </a:lnTo>
                  <a:lnTo>
                    <a:pt x="707645" y="121191"/>
                  </a:lnTo>
                  <a:lnTo>
                    <a:pt x="737990" y="154978"/>
                  </a:lnTo>
                  <a:lnTo>
                    <a:pt x="764520" y="191953"/>
                  </a:lnTo>
                  <a:lnTo>
                    <a:pt x="786923" y="231804"/>
                  </a:lnTo>
                  <a:lnTo>
                    <a:pt x="804890" y="274221"/>
                  </a:lnTo>
                  <a:lnTo>
                    <a:pt x="818108" y="318895"/>
                  </a:lnTo>
                  <a:lnTo>
                    <a:pt x="826267" y="365513"/>
                  </a:lnTo>
                  <a:lnTo>
                    <a:pt x="829056" y="413766"/>
                  </a:lnTo>
                  <a:lnTo>
                    <a:pt x="826267" y="462018"/>
                  </a:lnTo>
                  <a:lnTo>
                    <a:pt x="818108" y="508636"/>
                  </a:lnTo>
                  <a:lnTo>
                    <a:pt x="804890" y="553310"/>
                  </a:lnTo>
                  <a:lnTo>
                    <a:pt x="786923" y="595727"/>
                  </a:lnTo>
                  <a:lnTo>
                    <a:pt x="764520" y="635578"/>
                  </a:lnTo>
                  <a:lnTo>
                    <a:pt x="737990" y="672553"/>
                  </a:lnTo>
                  <a:lnTo>
                    <a:pt x="707645" y="706340"/>
                  </a:lnTo>
                  <a:lnTo>
                    <a:pt x="673796" y="736630"/>
                  </a:lnTo>
                  <a:lnTo>
                    <a:pt x="636753" y="763112"/>
                  </a:lnTo>
                  <a:lnTo>
                    <a:pt x="596829" y="785475"/>
                  </a:lnTo>
                  <a:lnTo>
                    <a:pt x="554333" y="803409"/>
                  </a:lnTo>
                  <a:lnTo>
                    <a:pt x="509577" y="816603"/>
                  </a:lnTo>
                  <a:lnTo>
                    <a:pt x="462871" y="824748"/>
                  </a:lnTo>
                  <a:lnTo>
                    <a:pt x="414528" y="827532"/>
                  </a:lnTo>
                  <a:lnTo>
                    <a:pt x="366184" y="824748"/>
                  </a:lnTo>
                  <a:lnTo>
                    <a:pt x="319478" y="816603"/>
                  </a:lnTo>
                  <a:lnTo>
                    <a:pt x="274722" y="803409"/>
                  </a:lnTo>
                  <a:lnTo>
                    <a:pt x="232226" y="785475"/>
                  </a:lnTo>
                  <a:lnTo>
                    <a:pt x="192302" y="763112"/>
                  </a:lnTo>
                  <a:lnTo>
                    <a:pt x="155259" y="736630"/>
                  </a:lnTo>
                  <a:lnTo>
                    <a:pt x="121410" y="706340"/>
                  </a:lnTo>
                  <a:lnTo>
                    <a:pt x="91065" y="672553"/>
                  </a:lnTo>
                  <a:lnTo>
                    <a:pt x="64535" y="635578"/>
                  </a:lnTo>
                  <a:lnTo>
                    <a:pt x="42132" y="595727"/>
                  </a:lnTo>
                  <a:lnTo>
                    <a:pt x="24165" y="553310"/>
                  </a:lnTo>
                  <a:lnTo>
                    <a:pt x="10947" y="508636"/>
                  </a:lnTo>
                  <a:lnTo>
                    <a:pt x="2788" y="462018"/>
                  </a:lnTo>
                  <a:lnTo>
                    <a:pt x="0" y="413766"/>
                  </a:lnTo>
                  <a:close/>
                </a:path>
              </a:pathLst>
            </a:custGeom>
            <a:ln w="9525">
              <a:solidFill>
                <a:srgbClr val="CAD2E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5943598" y="1952244"/>
              <a:ext cx="2468880" cy="3840479"/>
            </a:xfrm>
            <a:custGeom>
              <a:avLst/>
              <a:gdLst/>
              <a:ahLst/>
              <a:cxnLst/>
              <a:rect l="l" t="t" r="r" b="b"/>
              <a:pathLst>
                <a:path w="2468879" h="3840479">
                  <a:moveTo>
                    <a:pt x="197510" y="0"/>
                  </a:moveTo>
                  <a:lnTo>
                    <a:pt x="2271369" y="0"/>
                  </a:lnTo>
                  <a:lnTo>
                    <a:pt x="2316656" y="5216"/>
                  </a:lnTo>
                  <a:lnTo>
                    <a:pt x="2358228" y="20075"/>
                  </a:lnTo>
                  <a:lnTo>
                    <a:pt x="2394901" y="43391"/>
                  </a:lnTo>
                  <a:lnTo>
                    <a:pt x="2425488" y="73978"/>
                  </a:lnTo>
                  <a:lnTo>
                    <a:pt x="2448804" y="110651"/>
                  </a:lnTo>
                  <a:lnTo>
                    <a:pt x="2463663" y="152223"/>
                  </a:lnTo>
                  <a:lnTo>
                    <a:pt x="2468880" y="197510"/>
                  </a:lnTo>
                  <a:lnTo>
                    <a:pt x="2468880" y="3840479"/>
                  </a:lnTo>
                  <a:lnTo>
                    <a:pt x="0" y="3840479"/>
                  </a:lnTo>
                  <a:lnTo>
                    <a:pt x="0" y="197510"/>
                  </a:lnTo>
                  <a:lnTo>
                    <a:pt x="5216" y="152223"/>
                  </a:lnTo>
                  <a:lnTo>
                    <a:pt x="20075" y="110651"/>
                  </a:lnTo>
                  <a:lnTo>
                    <a:pt x="43391" y="73978"/>
                  </a:lnTo>
                  <a:lnTo>
                    <a:pt x="73978" y="43391"/>
                  </a:lnTo>
                  <a:lnTo>
                    <a:pt x="110651" y="20075"/>
                  </a:lnTo>
                  <a:lnTo>
                    <a:pt x="152223" y="5216"/>
                  </a:lnTo>
                  <a:lnTo>
                    <a:pt x="197510" y="0"/>
                  </a:lnTo>
                  <a:close/>
                </a:path>
              </a:pathLst>
            </a:custGeom>
            <a:ln w="9525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02451" y="5006339"/>
              <a:ext cx="2563367" cy="853439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26251" y="4991100"/>
              <a:ext cx="1584959" cy="932687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49695" y="5030723"/>
              <a:ext cx="2468879" cy="758951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5949695" y="5030723"/>
              <a:ext cx="2468880" cy="759460"/>
            </a:xfrm>
            <a:custGeom>
              <a:avLst/>
              <a:gdLst/>
              <a:ahLst/>
              <a:cxnLst/>
              <a:rect l="l" t="t" r="r" b="b"/>
              <a:pathLst>
                <a:path w="2468879" h="759460">
                  <a:moveTo>
                    <a:pt x="0" y="0"/>
                  </a:moveTo>
                  <a:lnTo>
                    <a:pt x="2468879" y="0"/>
                  </a:lnTo>
                  <a:lnTo>
                    <a:pt x="2468879" y="758951"/>
                  </a:lnTo>
                  <a:lnTo>
                    <a:pt x="0" y="75895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3284678" y="2128762"/>
            <a:ext cx="2003425" cy="1747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3AA2F0"/>
                </a:solidFill>
                <a:latin typeface="Calibri"/>
                <a:cs typeface="Calibri"/>
              </a:rPr>
              <a:t>$/T-</a:t>
            </a:r>
            <a:r>
              <a:rPr dirty="0" sz="1800" b="1">
                <a:solidFill>
                  <a:srgbClr val="3AA2F0"/>
                </a:solidFill>
                <a:latin typeface="Calibri"/>
                <a:cs typeface="Calibri"/>
              </a:rPr>
              <a:t>gate</a:t>
            </a:r>
            <a:r>
              <a:rPr dirty="0" sz="1800" spc="-65" b="1">
                <a:solidFill>
                  <a:srgbClr val="3AA2F0"/>
                </a:solidFill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each </a:t>
            </a:r>
            <a:r>
              <a:rPr dirty="0" sz="1800" spc="-10">
                <a:latin typeface="Calibri"/>
                <a:cs typeface="Calibri"/>
              </a:rPr>
              <a:t>application,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including </a:t>
            </a:r>
            <a:r>
              <a:rPr dirty="0" sz="1800">
                <a:latin typeface="Calibri"/>
                <a:cs typeface="Calibri"/>
              </a:rPr>
              <a:t>lower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upper </a:t>
            </a:r>
            <a:r>
              <a:rPr dirty="0" sz="1800" spc="-10">
                <a:latin typeface="Calibri"/>
                <a:cs typeface="Calibri"/>
              </a:rPr>
              <a:t>bounds</a:t>
            </a:r>
            <a:endParaRPr sz="1800">
              <a:latin typeface="Calibri"/>
              <a:cs typeface="Calibri"/>
            </a:endParaRPr>
          </a:p>
          <a:p>
            <a:pPr marL="12700" marR="372745">
              <a:lnSpc>
                <a:spcPct val="100000"/>
              </a:lnSpc>
              <a:spcBef>
                <a:spcPts val="600"/>
              </a:spcBef>
            </a:pPr>
            <a:r>
              <a:rPr dirty="0" sz="1800" b="1">
                <a:solidFill>
                  <a:srgbClr val="3AA2F0"/>
                </a:solidFill>
                <a:latin typeface="Calibri"/>
                <a:cs typeface="Calibri"/>
              </a:rPr>
              <a:t>Connect</a:t>
            </a:r>
            <a:r>
              <a:rPr dirty="0" sz="1800" spc="-50" b="1">
                <a:solidFill>
                  <a:srgbClr val="3AA2F0"/>
                </a:solidFill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utility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to </a:t>
            </a:r>
            <a:r>
              <a:rPr dirty="0" sz="1800">
                <a:latin typeface="Calibri"/>
                <a:cs typeface="Calibri"/>
              </a:rPr>
              <a:t>benchmark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score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016754" y="5060962"/>
            <a:ext cx="1206500" cy="633730"/>
          </a:xfrm>
          <a:prstGeom prst="rect">
            <a:avLst/>
          </a:prstGeom>
        </p:spPr>
        <p:txBody>
          <a:bodyPr wrap="square" lIns="0" tIns="48894" rIns="0" bIns="0" rtlCol="0" vert="horz">
            <a:spAutoFit/>
          </a:bodyPr>
          <a:lstStyle/>
          <a:p>
            <a:pPr marL="12700" marR="5080">
              <a:lnSpc>
                <a:spcPts val="2270"/>
              </a:lnSpc>
              <a:spcBef>
                <a:spcPts val="384"/>
              </a:spcBef>
            </a:pPr>
            <a:r>
              <a:rPr dirty="0" sz="2100" spc="-10">
                <a:solidFill>
                  <a:srgbClr val="FFFFFF"/>
                </a:solidFill>
                <a:latin typeface="Calibri"/>
                <a:cs typeface="Calibri"/>
              </a:rPr>
              <a:t>Optimized Algorithms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790497" y="5207317"/>
            <a:ext cx="837565" cy="837565"/>
            <a:chOff x="7790497" y="5207317"/>
            <a:chExt cx="837565" cy="837565"/>
          </a:xfrm>
        </p:grpSpPr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95259" y="5212079"/>
              <a:ext cx="827532" cy="827531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7795259" y="5212079"/>
              <a:ext cx="828040" cy="828040"/>
            </a:xfrm>
            <a:custGeom>
              <a:avLst/>
              <a:gdLst/>
              <a:ahLst/>
              <a:cxnLst/>
              <a:rect l="l" t="t" r="r" b="b"/>
              <a:pathLst>
                <a:path w="828040" h="828039">
                  <a:moveTo>
                    <a:pt x="0" y="413766"/>
                  </a:moveTo>
                  <a:lnTo>
                    <a:pt x="2783" y="365513"/>
                  </a:lnTo>
                  <a:lnTo>
                    <a:pt x="10928" y="318895"/>
                  </a:lnTo>
                  <a:lnTo>
                    <a:pt x="24122" y="274221"/>
                  </a:lnTo>
                  <a:lnTo>
                    <a:pt x="42056" y="231804"/>
                  </a:lnTo>
                  <a:lnTo>
                    <a:pt x="64419" y="191953"/>
                  </a:lnTo>
                  <a:lnTo>
                    <a:pt x="90901" y="154978"/>
                  </a:lnTo>
                  <a:lnTo>
                    <a:pt x="121191" y="121191"/>
                  </a:lnTo>
                  <a:lnTo>
                    <a:pt x="154978" y="90901"/>
                  </a:lnTo>
                  <a:lnTo>
                    <a:pt x="191953" y="64419"/>
                  </a:lnTo>
                  <a:lnTo>
                    <a:pt x="231804" y="42056"/>
                  </a:lnTo>
                  <a:lnTo>
                    <a:pt x="274221" y="24122"/>
                  </a:lnTo>
                  <a:lnTo>
                    <a:pt x="318895" y="10928"/>
                  </a:lnTo>
                  <a:lnTo>
                    <a:pt x="365513" y="2783"/>
                  </a:lnTo>
                  <a:lnTo>
                    <a:pt x="413766" y="0"/>
                  </a:lnTo>
                  <a:lnTo>
                    <a:pt x="462018" y="2783"/>
                  </a:lnTo>
                  <a:lnTo>
                    <a:pt x="508636" y="10928"/>
                  </a:lnTo>
                  <a:lnTo>
                    <a:pt x="553310" y="24122"/>
                  </a:lnTo>
                  <a:lnTo>
                    <a:pt x="595727" y="42056"/>
                  </a:lnTo>
                  <a:lnTo>
                    <a:pt x="635578" y="64419"/>
                  </a:lnTo>
                  <a:lnTo>
                    <a:pt x="672553" y="90901"/>
                  </a:lnTo>
                  <a:lnTo>
                    <a:pt x="706340" y="121191"/>
                  </a:lnTo>
                  <a:lnTo>
                    <a:pt x="736630" y="154978"/>
                  </a:lnTo>
                  <a:lnTo>
                    <a:pt x="763112" y="191953"/>
                  </a:lnTo>
                  <a:lnTo>
                    <a:pt x="785475" y="231804"/>
                  </a:lnTo>
                  <a:lnTo>
                    <a:pt x="803409" y="274221"/>
                  </a:lnTo>
                  <a:lnTo>
                    <a:pt x="816603" y="318895"/>
                  </a:lnTo>
                  <a:lnTo>
                    <a:pt x="824748" y="365513"/>
                  </a:lnTo>
                  <a:lnTo>
                    <a:pt x="827532" y="413766"/>
                  </a:lnTo>
                  <a:lnTo>
                    <a:pt x="824748" y="462018"/>
                  </a:lnTo>
                  <a:lnTo>
                    <a:pt x="816603" y="508636"/>
                  </a:lnTo>
                  <a:lnTo>
                    <a:pt x="803409" y="553310"/>
                  </a:lnTo>
                  <a:lnTo>
                    <a:pt x="785475" y="595727"/>
                  </a:lnTo>
                  <a:lnTo>
                    <a:pt x="763112" y="635578"/>
                  </a:lnTo>
                  <a:lnTo>
                    <a:pt x="736630" y="672553"/>
                  </a:lnTo>
                  <a:lnTo>
                    <a:pt x="706340" y="706340"/>
                  </a:lnTo>
                  <a:lnTo>
                    <a:pt x="672553" y="736630"/>
                  </a:lnTo>
                  <a:lnTo>
                    <a:pt x="635578" y="763112"/>
                  </a:lnTo>
                  <a:lnTo>
                    <a:pt x="595727" y="785475"/>
                  </a:lnTo>
                  <a:lnTo>
                    <a:pt x="553310" y="803409"/>
                  </a:lnTo>
                  <a:lnTo>
                    <a:pt x="508636" y="816603"/>
                  </a:lnTo>
                  <a:lnTo>
                    <a:pt x="462018" y="824748"/>
                  </a:lnTo>
                  <a:lnTo>
                    <a:pt x="413766" y="827532"/>
                  </a:lnTo>
                  <a:lnTo>
                    <a:pt x="365513" y="824748"/>
                  </a:lnTo>
                  <a:lnTo>
                    <a:pt x="318895" y="816603"/>
                  </a:lnTo>
                  <a:lnTo>
                    <a:pt x="274221" y="803409"/>
                  </a:lnTo>
                  <a:lnTo>
                    <a:pt x="231804" y="785475"/>
                  </a:lnTo>
                  <a:lnTo>
                    <a:pt x="191953" y="763112"/>
                  </a:lnTo>
                  <a:lnTo>
                    <a:pt x="154978" y="736630"/>
                  </a:lnTo>
                  <a:lnTo>
                    <a:pt x="121191" y="706340"/>
                  </a:lnTo>
                  <a:lnTo>
                    <a:pt x="90901" y="672553"/>
                  </a:lnTo>
                  <a:lnTo>
                    <a:pt x="64419" y="635578"/>
                  </a:lnTo>
                  <a:lnTo>
                    <a:pt x="42056" y="595727"/>
                  </a:lnTo>
                  <a:lnTo>
                    <a:pt x="24122" y="553310"/>
                  </a:lnTo>
                  <a:lnTo>
                    <a:pt x="10928" y="508636"/>
                  </a:lnTo>
                  <a:lnTo>
                    <a:pt x="2783" y="462018"/>
                  </a:lnTo>
                  <a:lnTo>
                    <a:pt x="0" y="413766"/>
                  </a:lnTo>
                  <a:close/>
                </a:path>
              </a:pathLst>
            </a:custGeom>
            <a:ln w="9525">
              <a:solidFill>
                <a:srgbClr val="CAD2E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6096764" y="2128762"/>
            <a:ext cx="2120900" cy="2021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AA2F0"/>
                </a:solidFill>
                <a:latin typeface="Calibri"/>
                <a:cs typeface="Calibri"/>
              </a:rPr>
              <a:t>Continue</a:t>
            </a:r>
            <a:r>
              <a:rPr dirty="0" sz="1800" spc="-35" b="1">
                <a:solidFill>
                  <a:srgbClr val="3AA2F0"/>
                </a:solidFill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develop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implement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known </a:t>
            </a:r>
            <a:r>
              <a:rPr dirty="0" sz="1800" spc="-10">
                <a:latin typeface="Calibri"/>
                <a:cs typeface="Calibri"/>
              </a:rPr>
              <a:t>algorithmic optimizations</a:t>
            </a:r>
            <a:endParaRPr sz="1800">
              <a:latin typeface="Calibri"/>
              <a:cs typeface="Calibri"/>
            </a:endParaRPr>
          </a:p>
          <a:p>
            <a:pPr marL="12700" marR="53975" indent="-635">
              <a:lnSpc>
                <a:spcPct val="100000"/>
              </a:lnSpc>
              <a:spcBef>
                <a:spcPts val="600"/>
              </a:spcBef>
            </a:pPr>
            <a:r>
              <a:rPr dirty="0" sz="1800" b="1">
                <a:solidFill>
                  <a:srgbClr val="3AA2F0"/>
                </a:solidFill>
                <a:latin typeface="Calibri"/>
                <a:cs typeface="Calibri"/>
              </a:rPr>
              <a:t>Improve</a:t>
            </a:r>
            <a:r>
              <a:rPr dirty="0" sz="1800" spc="-50" b="1">
                <a:solidFill>
                  <a:srgbClr val="3AA2F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performance </a:t>
            </a:r>
            <a:r>
              <a:rPr dirty="0" sz="1800">
                <a:latin typeface="Calibri"/>
                <a:cs typeface="Calibri"/>
              </a:rPr>
              <a:t>bounds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existing applications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9043416" y="1947481"/>
            <a:ext cx="2639695" cy="3976370"/>
            <a:chOff x="9043416" y="1947481"/>
            <a:chExt cx="2639695" cy="3976370"/>
          </a:xfrm>
        </p:grpSpPr>
        <p:sp>
          <p:nvSpPr>
            <p:cNvPr id="35" name="object 35" descr=""/>
            <p:cNvSpPr/>
            <p:nvPr/>
          </p:nvSpPr>
          <p:spPr>
            <a:xfrm>
              <a:off x="9163810" y="1952244"/>
              <a:ext cx="2468880" cy="3840479"/>
            </a:xfrm>
            <a:custGeom>
              <a:avLst/>
              <a:gdLst/>
              <a:ahLst/>
              <a:cxnLst/>
              <a:rect l="l" t="t" r="r" b="b"/>
              <a:pathLst>
                <a:path w="2468879" h="3840479">
                  <a:moveTo>
                    <a:pt x="197510" y="0"/>
                  </a:moveTo>
                  <a:lnTo>
                    <a:pt x="2271369" y="0"/>
                  </a:lnTo>
                  <a:lnTo>
                    <a:pt x="2316656" y="5216"/>
                  </a:lnTo>
                  <a:lnTo>
                    <a:pt x="2358228" y="20075"/>
                  </a:lnTo>
                  <a:lnTo>
                    <a:pt x="2394901" y="43391"/>
                  </a:lnTo>
                  <a:lnTo>
                    <a:pt x="2425488" y="73978"/>
                  </a:lnTo>
                  <a:lnTo>
                    <a:pt x="2448804" y="110651"/>
                  </a:lnTo>
                  <a:lnTo>
                    <a:pt x="2463663" y="152223"/>
                  </a:lnTo>
                  <a:lnTo>
                    <a:pt x="2468880" y="197510"/>
                  </a:lnTo>
                  <a:lnTo>
                    <a:pt x="2468880" y="3840479"/>
                  </a:lnTo>
                  <a:lnTo>
                    <a:pt x="0" y="3840479"/>
                  </a:lnTo>
                  <a:lnTo>
                    <a:pt x="0" y="197510"/>
                  </a:lnTo>
                  <a:lnTo>
                    <a:pt x="5216" y="152223"/>
                  </a:lnTo>
                  <a:lnTo>
                    <a:pt x="20075" y="110651"/>
                  </a:lnTo>
                  <a:lnTo>
                    <a:pt x="43391" y="73978"/>
                  </a:lnTo>
                  <a:lnTo>
                    <a:pt x="73978" y="43391"/>
                  </a:lnTo>
                  <a:lnTo>
                    <a:pt x="110651" y="20075"/>
                  </a:lnTo>
                  <a:lnTo>
                    <a:pt x="152223" y="5216"/>
                  </a:lnTo>
                  <a:lnTo>
                    <a:pt x="197510" y="0"/>
                  </a:lnTo>
                  <a:close/>
                </a:path>
              </a:pathLst>
            </a:custGeom>
            <a:ln w="9525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19616" y="5006339"/>
              <a:ext cx="2563367" cy="853439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43416" y="4991100"/>
              <a:ext cx="1914143" cy="932687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66860" y="5030723"/>
              <a:ext cx="2468879" cy="758951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9166860" y="5030723"/>
              <a:ext cx="2468880" cy="759460"/>
            </a:xfrm>
            <a:custGeom>
              <a:avLst/>
              <a:gdLst/>
              <a:ahLst/>
              <a:cxnLst/>
              <a:rect l="l" t="t" r="r" b="b"/>
              <a:pathLst>
                <a:path w="2468879" h="759460">
                  <a:moveTo>
                    <a:pt x="0" y="0"/>
                  </a:moveTo>
                  <a:lnTo>
                    <a:pt x="2468879" y="0"/>
                  </a:lnTo>
                  <a:lnTo>
                    <a:pt x="2468879" y="758951"/>
                  </a:lnTo>
                  <a:lnTo>
                    <a:pt x="0" y="75895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"/>
          <p:cNvSpPr txBox="1"/>
          <p:nvPr/>
        </p:nvSpPr>
        <p:spPr>
          <a:xfrm>
            <a:off x="9233636" y="5060962"/>
            <a:ext cx="1535430" cy="633730"/>
          </a:xfrm>
          <a:prstGeom prst="rect">
            <a:avLst/>
          </a:prstGeom>
        </p:spPr>
        <p:txBody>
          <a:bodyPr wrap="square" lIns="0" tIns="48894" rIns="0" bIns="0" rtlCol="0" vert="horz">
            <a:spAutoFit/>
          </a:bodyPr>
          <a:lstStyle/>
          <a:p>
            <a:pPr marL="12700" marR="5080">
              <a:lnSpc>
                <a:spcPts val="2270"/>
              </a:lnSpc>
              <a:spcBef>
                <a:spcPts val="384"/>
              </a:spcBef>
            </a:pPr>
            <a:r>
              <a:rPr dirty="0" sz="2100" spc="-30">
                <a:solidFill>
                  <a:srgbClr val="FFFFFF"/>
                </a:solidFill>
                <a:latin typeface="Calibri"/>
                <a:cs typeface="Calibri"/>
              </a:rPr>
              <a:t>Post-</a:t>
            </a:r>
            <a:r>
              <a:rPr dirty="0" sz="2100" spc="-25">
                <a:solidFill>
                  <a:srgbClr val="FFFFFF"/>
                </a:solidFill>
                <a:latin typeface="Calibri"/>
                <a:cs typeface="Calibri"/>
              </a:rPr>
              <a:t>QB </a:t>
            </a:r>
            <a:r>
              <a:rPr dirty="0" sz="2100" spc="-10">
                <a:solidFill>
                  <a:srgbClr val="FFFFFF"/>
                </a:solidFill>
                <a:latin typeface="Calibri"/>
                <a:cs typeface="Calibri"/>
              </a:rPr>
              <a:t>Opportunities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1038141" y="5207317"/>
            <a:ext cx="837565" cy="837565"/>
            <a:chOff x="11038141" y="5207317"/>
            <a:chExt cx="837565" cy="837565"/>
          </a:xfrm>
        </p:grpSpPr>
        <p:pic>
          <p:nvPicPr>
            <p:cNvPr id="42" name="object 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042904" y="5212079"/>
              <a:ext cx="827531" cy="827531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11042904" y="5212079"/>
              <a:ext cx="828040" cy="828040"/>
            </a:xfrm>
            <a:custGeom>
              <a:avLst/>
              <a:gdLst/>
              <a:ahLst/>
              <a:cxnLst/>
              <a:rect l="l" t="t" r="r" b="b"/>
              <a:pathLst>
                <a:path w="828040" h="828039">
                  <a:moveTo>
                    <a:pt x="0" y="413766"/>
                  </a:moveTo>
                  <a:lnTo>
                    <a:pt x="2783" y="365513"/>
                  </a:lnTo>
                  <a:lnTo>
                    <a:pt x="10928" y="318895"/>
                  </a:lnTo>
                  <a:lnTo>
                    <a:pt x="24122" y="274221"/>
                  </a:lnTo>
                  <a:lnTo>
                    <a:pt x="42056" y="231804"/>
                  </a:lnTo>
                  <a:lnTo>
                    <a:pt x="64419" y="191953"/>
                  </a:lnTo>
                  <a:lnTo>
                    <a:pt x="90901" y="154978"/>
                  </a:lnTo>
                  <a:lnTo>
                    <a:pt x="121191" y="121191"/>
                  </a:lnTo>
                  <a:lnTo>
                    <a:pt x="154978" y="90901"/>
                  </a:lnTo>
                  <a:lnTo>
                    <a:pt x="191953" y="64419"/>
                  </a:lnTo>
                  <a:lnTo>
                    <a:pt x="231804" y="42056"/>
                  </a:lnTo>
                  <a:lnTo>
                    <a:pt x="274221" y="24122"/>
                  </a:lnTo>
                  <a:lnTo>
                    <a:pt x="318895" y="10928"/>
                  </a:lnTo>
                  <a:lnTo>
                    <a:pt x="365513" y="2783"/>
                  </a:lnTo>
                  <a:lnTo>
                    <a:pt x="413766" y="0"/>
                  </a:lnTo>
                  <a:lnTo>
                    <a:pt x="462018" y="2783"/>
                  </a:lnTo>
                  <a:lnTo>
                    <a:pt x="508636" y="10928"/>
                  </a:lnTo>
                  <a:lnTo>
                    <a:pt x="553310" y="24122"/>
                  </a:lnTo>
                  <a:lnTo>
                    <a:pt x="595727" y="42056"/>
                  </a:lnTo>
                  <a:lnTo>
                    <a:pt x="635578" y="64419"/>
                  </a:lnTo>
                  <a:lnTo>
                    <a:pt x="672553" y="90901"/>
                  </a:lnTo>
                  <a:lnTo>
                    <a:pt x="706340" y="121191"/>
                  </a:lnTo>
                  <a:lnTo>
                    <a:pt x="736630" y="154978"/>
                  </a:lnTo>
                  <a:lnTo>
                    <a:pt x="763112" y="191953"/>
                  </a:lnTo>
                  <a:lnTo>
                    <a:pt x="785475" y="231804"/>
                  </a:lnTo>
                  <a:lnTo>
                    <a:pt x="803409" y="274221"/>
                  </a:lnTo>
                  <a:lnTo>
                    <a:pt x="816603" y="318895"/>
                  </a:lnTo>
                  <a:lnTo>
                    <a:pt x="824748" y="365513"/>
                  </a:lnTo>
                  <a:lnTo>
                    <a:pt x="827532" y="413766"/>
                  </a:lnTo>
                  <a:lnTo>
                    <a:pt x="824748" y="462018"/>
                  </a:lnTo>
                  <a:lnTo>
                    <a:pt x="816603" y="508636"/>
                  </a:lnTo>
                  <a:lnTo>
                    <a:pt x="803409" y="553310"/>
                  </a:lnTo>
                  <a:lnTo>
                    <a:pt x="785475" y="595727"/>
                  </a:lnTo>
                  <a:lnTo>
                    <a:pt x="763112" y="635578"/>
                  </a:lnTo>
                  <a:lnTo>
                    <a:pt x="736630" y="672553"/>
                  </a:lnTo>
                  <a:lnTo>
                    <a:pt x="706340" y="706340"/>
                  </a:lnTo>
                  <a:lnTo>
                    <a:pt x="672553" y="736630"/>
                  </a:lnTo>
                  <a:lnTo>
                    <a:pt x="635578" y="763112"/>
                  </a:lnTo>
                  <a:lnTo>
                    <a:pt x="595727" y="785475"/>
                  </a:lnTo>
                  <a:lnTo>
                    <a:pt x="553310" y="803409"/>
                  </a:lnTo>
                  <a:lnTo>
                    <a:pt x="508636" y="816603"/>
                  </a:lnTo>
                  <a:lnTo>
                    <a:pt x="462018" y="824748"/>
                  </a:lnTo>
                  <a:lnTo>
                    <a:pt x="413766" y="827532"/>
                  </a:lnTo>
                  <a:lnTo>
                    <a:pt x="365513" y="824748"/>
                  </a:lnTo>
                  <a:lnTo>
                    <a:pt x="318895" y="816603"/>
                  </a:lnTo>
                  <a:lnTo>
                    <a:pt x="274221" y="803409"/>
                  </a:lnTo>
                  <a:lnTo>
                    <a:pt x="231804" y="785475"/>
                  </a:lnTo>
                  <a:lnTo>
                    <a:pt x="191953" y="763112"/>
                  </a:lnTo>
                  <a:lnTo>
                    <a:pt x="154978" y="736630"/>
                  </a:lnTo>
                  <a:lnTo>
                    <a:pt x="121191" y="706340"/>
                  </a:lnTo>
                  <a:lnTo>
                    <a:pt x="90901" y="672553"/>
                  </a:lnTo>
                  <a:lnTo>
                    <a:pt x="64419" y="635578"/>
                  </a:lnTo>
                  <a:lnTo>
                    <a:pt x="42056" y="595727"/>
                  </a:lnTo>
                  <a:lnTo>
                    <a:pt x="24122" y="553310"/>
                  </a:lnTo>
                  <a:lnTo>
                    <a:pt x="10928" y="508636"/>
                  </a:lnTo>
                  <a:lnTo>
                    <a:pt x="2783" y="462018"/>
                  </a:lnTo>
                  <a:lnTo>
                    <a:pt x="0" y="413766"/>
                  </a:lnTo>
                  <a:close/>
                </a:path>
              </a:pathLst>
            </a:custGeom>
            <a:ln w="9525">
              <a:solidFill>
                <a:srgbClr val="CAD2E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 descr=""/>
          <p:cNvSpPr txBox="1"/>
          <p:nvPr/>
        </p:nvSpPr>
        <p:spPr>
          <a:xfrm>
            <a:off x="9309483" y="2128762"/>
            <a:ext cx="2126615" cy="2722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2796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6F2F9F"/>
                </a:solidFill>
                <a:latin typeface="Calibri"/>
                <a:cs typeface="Calibri"/>
              </a:rPr>
              <a:t>Quantum</a:t>
            </a:r>
            <a:r>
              <a:rPr dirty="0" sz="1800" spc="-4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6F2F9F"/>
                </a:solidFill>
                <a:latin typeface="Calibri"/>
                <a:cs typeface="Calibri"/>
              </a:rPr>
              <a:t>algorithm </a:t>
            </a:r>
            <a:r>
              <a:rPr dirty="0" sz="1800" spc="-10">
                <a:latin typeface="Calibri"/>
                <a:cs typeface="Calibri"/>
              </a:rPr>
              <a:t>development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and </a:t>
            </a:r>
            <a:r>
              <a:rPr dirty="0" sz="1800" spc="-10">
                <a:latin typeface="Calibri"/>
                <a:cs typeface="Calibri"/>
              </a:rPr>
              <a:t>optimization</a:t>
            </a:r>
            <a:endParaRPr sz="1800">
              <a:latin typeface="Calibri"/>
              <a:cs typeface="Calibri"/>
            </a:endParaRPr>
          </a:p>
          <a:p>
            <a:pPr marL="12700" marR="175260">
              <a:lnSpc>
                <a:spcPct val="100000"/>
              </a:lnSpc>
              <a:spcBef>
                <a:spcPts val="600"/>
              </a:spcBef>
            </a:pPr>
            <a:r>
              <a:rPr dirty="0" sz="1800" b="1">
                <a:solidFill>
                  <a:srgbClr val="6F2F9F"/>
                </a:solidFill>
                <a:latin typeface="Calibri"/>
                <a:cs typeface="Calibri"/>
              </a:rPr>
              <a:t>Automated</a:t>
            </a:r>
            <a:r>
              <a:rPr dirty="0" sz="1800" spc="-7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6F2F9F"/>
                </a:solidFill>
                <a:latin typeface="Calibri"/>
                <a:cs typeface="Calibri"/>
              </a:rPr>
              <a:t>tools</a:t>
            </a:r>
            <a:r>
              <a:rPr dirty="0" sz="1800" spc="-7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to </a:t>
            </a:r>
            <a:r>
              <a:rPr dirty="0" sz="1800">
                <a:latin typeface="Calibri"/>
                <a:cs typeface="Calibri"/>
              </a:rPr>
              <a:t>speed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up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application development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dirty="0" sz="1800" b="1">
                <a:solidFill>
                  <a:srgbClr val="6F2F9F"/>
                </a:solidFill>
                <a:latin typeface="Calibri"/>
                <a:cs typeface="Calibri"/>
              </a:rPr>
              <a:t>Quantum</a:t>
            </a:r>
            <a:r>
              <a:rPr dirty="0" sz="1800" spc="-4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6F2F9F"/>
                </a:solidFill>
                <a:latin typeface="Calibri"/>
                <a:cs typeface="Calibri"/>
              </a:rPr>
              <a:t>architecture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20">
                <a:latin typeface="Calibri"/>
                <a:cs typeface="Calibri"/>
              </a:rPr>
              <a:t>co-</a:t>
            </a:r>
            <a:r>
              <a:rPr dirty="0" sz="1800" spc="-10">
                <a:latin typeface="Calibri"/>
                <a:cs typeface="Calibri"/>
              </a:rPr>
              <a:t>design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800" b="1">
                <a:solidFill>
                  <a:srgbClr val="6F2F9F"/>
                </a:solidFill>
                <a:latin typeface="Calibri"/>
                <a:cs typeface="Calibri"/>
              </a:rPr>
              <a:t>New</a:t>
            </a:r>
            <a:r>
              <a:rPr dirty="0" sz="1800" spc="-3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applications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3676432" y="1149257"/>
            <a:ext cx="14497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7E7E7E"/>
                </a:solidFill>
                <a:latin typeface="Calibri"/>
                <a:cs typeface="Calibri"/>
              </a:rPr>
              <a:t>QB</a:t>
            </a:r>
            <a:r>
              <a:rPr dirty="0" sz="2400" spc="-3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7E7E7E"/>
                </a:solidFill>
                <a:latin typeface="Calibri"/>
                <a:cs typeface="Calibri"/>
              </a:rPr>
              <a:t>Phase</a:t>
            </a:r>
            <a:r>
              <a:rPr dirty="0" sz="2400" spc="-3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400" spc="-50" b="1">
                <a:solidFill>
                  <a:srgbClr val="7E7E7E"/>
                </a:solidFill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9500246" y="1149257"/>
            <a:ext cx="17970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0" b="1">
                <a:solidFill>
                  <a:srgbClr val="7E7E7E"/>
                </a:solidFill>
                <a:latin typeface="Calibri"/>
                <a:cs typeface="Calibri"/>
              </a:rPr>
              <a:t>Post-</a:t>
            </a:r>
            <a:r>
              <a:rPr dirty="0" sz="2400" b="1">
                <a:solidFill>
                  <a:srgbClr val="7E7E7E"/>
                </a:solidFill>
                <a:latin typeface="Calibri"/>
                <a:cs typeface="Calibri"/>
              </a:rPr>
              <a:t>QB</a:t>
            </a:r>
            <a:r>
              <a:rPr dirty="0" sz="2400" spc="1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7E7E7E"/>
                </a:solidFill>
                <a:latin typeface="Calibri"/>
                <a:cs typeface="Calibri"/>
              </a:rPr>
              <a:t>Work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7" name="object 47" descr=""/>
          <p:cNvSpPr/>
          <p:nvPr/>
        </p:nvSpPr>
        <p:spPr>
          <a:xfrm>
            <a:off x="515113" y="1562100"/>
            <a:ext cx="7771130" cy="265430"/>
          </a:xfrm>
          <a:custGeom>
            <a:avLst/>
            <a:gdLst/>
            <a:ahLst/>
            <a:cxnLst/>
            <a:rect l="l" t="t" r="r" b="b"/>
            <a:pathLst>
              <a:path w="7771130" h="265430">
                <a:moveTo>
                  <a:pt x="0" y="265175"/>
                </a:moveTo>
                <a:lnTo>
                  <a:pt x="28898" y="206866"/>
                </a:lnTo>
                <a:lnTo>
                  <a:pt x="62461" y="182248"/>
                </a:lnTo>
                <a:lnTo>
                  <a:pt x="106492" y="161715"/>
                </a:lnTo>
                <a:lnTo>
                  <a:pt x="159285" y="146064"/>
                </a:lnTo>
                <a:lnTo>
                  <a:pt x="219132" y="136089"/>
                </a:lnTo>
                <a:lnTo>
                  <a:pt x="284327" y="132587"/>
                </a:lnTo>
                <a:lnTo>
                  <a:pt x="3601110" y="132587"/>
                </a:lnTo>
                <a:lnTo>
                  <a:pt x="3666301" y="129086"/>
                </a:lnTo>
                <a:lnTo>
                  <a:pt x="3726147" y="119111"/>
                </a:lnTo>
                <a:lnTo>
                  <a:pt x="3778939" y="103460"/>
                </a:lnTo>
                <a:lnTo>
                  <a:pt x="3822972" y="82927"/>
                </a:lnTo>
                <a:lnTo>
                  <a:pt x="3856537" y="58309"/>
                </a:lnTo>
                <a:lnTo>
                  <a:pt x="3885438" y="0"/>
                </a:lnTo>
                <a:lnTo>
                  <a:pt x="3892946" y="30401"/>
                </a:lnTo>
                <a:lnTo>
                  <a:pt x="3947899" y="82927"/>
                </a:lnTo>
                <a:lnTo>
                  <a:pt x="3991930" y="103460"/>
                </a:lnTo>
                <a:lnTo>
                  <a:pt x="4044723" y="119111"/>
                </a:lnTo>
                <a:lnTo>
                  <a:pt x="4104570" y="129086"/>
                </a:lnTo>
                <a:lnTo>
                  <a:pt x="4169765" y="132587"/>
                </a:lnTo>
                <a:lnTo>
                  <a:pt x="7486548" y="132587"/>
                </a:lnTo>
                <a:lnTo>
                  <a:pt x="7551739" y="136090"/>
                </a:lnTo>
                <a:lnTo>
                  <a:pt x="7611585" y="146066"/>
                </a:lnTo>
                <a:lnTo>
                  <a:pt x="7664377" y="161720"/>
                </a:lnTo>
                <a:lnTo>
                  <a:pt x="7708410" y="182255"/>
                </a:lnTo>
                <a:lnTo>
                  <a:pt x="7741975" y="206876"/>
                </a:lnTo>
                <a:lnTo>
                  <a:pt x="7763366" y="234786"/>
                </a:lnTo>
                <a:lnTo>
                  <a:pt x="7770876" y="265188"/>
                </a:lnTo>
              </a:path>
            </a:pathLst>
          </a:custGeom>
          <a:ln w="12700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Distribution</a:t>
            </a:r>
            <a:r>
              <a:rPr dirty="0" spc="-50"/>
              <a:t> </a:t>
            </a:r>
            <a:r>
              <a:rPr dirty="0"/>
              <a:t>Statement</a:t>
            </a:r>
            <a:r>
              <a:rPr dirty="0" spc="-60"/>
              <a:t> </a:t>
            </a:r>
            <a:r>
              <a:rPr dirty="0"/>
              <a:t>‘A’</a:t>
            </a:r>
            <a:r>
              <a:rPr dirty="0" spc="-15"/>
              <a:t> </a:t>
            </a:r>
            <a:r>
              <a:rPr dirty="0"/>
              <a:t>(Approved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Public</a:t>
            </a:r>
            <a:r>
              <a:rPr dirty="0" spc="-20"/>
              <a:t> </a:t>
            </a:r>
            <a:r>
              <a:rPr dirty="0"/>
              <a:t>Release,</a:t>
            </a:r>
            <a:r>
              <a:rPr dirty="0" spc="-45"/>
              <a:t> </a:t>
            </a:r>
            <a:r>
              <a:rPr dirty="0"/>
              <a:t>Distribution</a:t>
            </a:r>
            <a:r>
              <a:rPr dirty="0" spc="-45"/>
              <a:t> </a:t>
            </a:r>
            <a:r>
              <a:rPr dirty="0" spc="-10"/>
              <a:t>Unlimited)</a:t>
            </a:r>
          </a:p>
        </p:txBody>
      </p:sp>
      <p:sp>
        <p:nvSpPr>
          <p:cNvPr id="49" name="object 4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17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9426" y="2774695"/>
            <a:ext cx="8153400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latin typeface="Calibri"/>
                <a:cs typeface="Calibri"/>
              </a:rPr>
              <a:t>Underexplored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Systems</a:t>
            </a:r>
            <a:r>
              <a:rPr dirty="0" sz="2200" spc="-8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for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Utility-</a:t>
            </a:r>
            <a:r>
              <a:rPr dirty="0" sz="2200">
                <a:latin typeface="Calibri"/>
                <a:cs typeface="Calibri"/>
              </a:rPr>
              <a:t>Scale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Quantum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Computing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(US2QC)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Distribution</a:t>
            </a:r>
            <a:r>
              <a:rPr dirty="0" spc="-50"/>
              <a:t> </a:t>
            </a:r>
            <a:r>
              <a:rPr dirty="0"/>
              <a:t>Statement</a:t>
            </a:r>
            <a:r>
              <a:rPr dirty="0" spc="-60"/>
              <a:t> </a:t>
            </a:r>
            <a:r>
              <a:rPr dirty="0"/>
              <a:t>‘A’</a:t>
            </a:r>
            <a:r>
              <a:rPr dirty="0" spc="-15"/>
              <a:t> </a:t>
            </a:r>
            <a:r>
              <a:rPr dirty="0"/>
              <a:t>(Approved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Public</a:t>
            </a:r>
            <a:r>
              <a:rPr dirty="0" spc="-20"/>
              <a:t> </a:t>
            </a:r>
            <a:r>
              <a:rPr dirty="0"/>
              <a:t>Release,</a:t>
            </a:r>
            <a:r>
              <a:rPr dirty="0" spc="-45"/>
              <a:t> </a:t>
            </a:r>
            <a:r>
              <a:rPr dirty="0"/>
              <a:t>Distribution</a:t>
            </a:r>
            <a:r>
              <a:rPr dirty="0" spc="-45"/>
              <a:t> </a:t>
            </a:r>
            <a:r>
              <a:rPr dirty="0" spc="-10"/>
              <a:t>Unlimited)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17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051545" y="1332235"/>
            <a:ext cx="3620770" cy="1617980"/>
            <a:chOff x="8051545" y="1332235"/>
            <a:chExt cx="3620770" cy="1617980"/>
          </a:xfrm>
        </p:grpSpPr>
        <p:sp>
          <p:nvSpPr>
            <p:cNvPr id="3" name="object 3" descr=""/>
            <p:cNvSpPr/>
            <p:nvPr/>
          </p:nvSpPr>
          <p:spPr>
            <a:xfrm>
              <a:off x="8064245" y="1344935"/>
              <a:ext cx="3595370" cy="1592580"/>
            </a:xfrm>
            <a:custGeom>
              <a:avLst/>
              <a:gdLst/>
              <a:ahLst/>
              <a:cxnLst/>
              <a:rect l="l" t="t" r="r" b="b"/>
              <a:pathLst>
                <a:path w="3595370" h="1592580">
                  <a:moveTo>
                    <a:pt x="3329686" y="0"/>
                  </a:moveTo>
                  <a:lnTo>
                    <a:pt x="265430" y="0"/>
                  </a:lnTo>
                  <a:lnTo>
                    <a:pt x="217717" y="4276"/>
                  </a:lnTo>
                  <a:lnTo>
                    <a:pt x="172811" y="16605"/>
                  </a:lnTo>
                  <a:lnTo>
                    <a:pt x="131460" y="36238"/>
                  </a:lnTo>
                  <a:lnTo>
                    <a:pt x="94415" y="62424"/>
                  </a:lnTo>
                  <a:lnTo>
                    <a:pt x="62424" y="94415"/>
                  </a:lnTo>
                  <a:lnTo>
                    <a:pt x="36238" y="131460"/>
                  </a:lnTo>
                  <a:lnTo>
                    <a:pt x="16605" y="172811"/>
                  </a:lnTo>
                  <a:lnTo>
                    <a:pt x="4276" y="217717"/>
                  </a:lnTo>
                  <a:lnTo>
                    <a:pt x="0" y="265429"/>
                  </a:lnTo>
                  <a:lnTo>
                    <a:pt x="0" y="1327137"/>
                  </a:lnTo>
                  <a:lnTo>
                    <a:pt x="4276" y="1374849"/>
                  </a:lnTo>
                  <a:lnTo>
                    <a:pt x="16605" y="1419757"/>
                  </a:lnTo>
                  <a:lnTo>
                    <a:pt x="36238" y="1461109"/>
                  </a:lnTo>
                  <a:lnTo>
                    <a:pt x="62424" y="1498157"/>
                  </a:lnTo>
                  <a:lnTo>
                    <a:pt x="94415" y="1530149"/>
                  </a:lnTo>
                  <a:lnTo>
                    <a:pt x="131460" y="1556338"/>
                  </a:lnTo>
                  <a:lnTo>
                    <a:pt x="172811" y="1575972"/>
                  </a:lnTo>
                  <a:lnTo>
                    <a:pt x="217717" y="1588303"/>
                  </a:lnTo>
                  <a:lnTo>
                    <a:pt x="265430" y="1592579"/>
                  </a:lnTo>
                  <a:lnTo>
                    <a:pt x="3329686" y="1592579"/>
                  </a:lnTo>
                  <a:lnTo>
                    <a:pt x="3377398" y="1588303"/>
                  </a:lnTo>
                  <a:lnTo>
                    <a:pt x="3422304" y="1575972"/>
                  </a:lnTo>
                  <a:lnTo>
                    <a:pt x="3463655" y="1556338"/>
                  </a:lnTo>
                  <a:lnTo>
                    <a:pt x="3500700" y="1530149"/>
                  </a:lnTo>
                  <a:lnTo>
                    <a:pt x="3532691" y="1498157"/>
                  </a:lnTo>
                  <a:lnTo>
                    <a:pt x="3558877" y="1461109"/>
                  </a:lnTo>
                  <a:lnTo>
                    <a:pt x="3578510" y="1419757"/>
                  </a:lnTo>
                  <a:lnTo>
                    <a:pt x="3590839" y="1374849"/>
                  </a:lnTo>
                  <a:lnTo>
                    <a:pt x="3595116" y="1327137"/>
                  </a:lnTo>
                  <a:lnTo>
                    <a:pt x="3595116" y="265429"/>
                  </a:lnTo>
                  <a:lnTo>
                    <a:pt x="3590839" y="217717"/>
                  </a:lnTo>
                  <a:lnTo>
                    <a:pt x="3578510" y="172811"/>
                  </a:lnTo>
                  <a:lnTo>
                    <a:pt x="3558877" y="131460"/>
                  </a:lnTo>
                  <a:lnTo>
                    <a:pt x="3532691" y="94415"/>
                  </a:lnTo>
                  <a:lnTo>
                    <a:pt x="3500700" y="62424"/>
                  </a:lnTo>
                  <a:lnTo>
                    <a:pt x="3463655" y="36238"/>
                  </a:lnTo>
                  <a:lnTo>
                    <a:pt x="3422304" y="16605"/>
                  </a:lnTo>
                  <a:lnTo>
                    <a:pt x="3377398" y="4276"/>
                  </a:lnTo>
                  <a:lnTo>
                    <a:pt x="3329686" y="0"/>
                  </a:lnTo>
                  <a:close/>
                </a:path>
              </a:pathLst>
            </a:custGeom>
            <a:solidFill>
              <a:srgbClr val="DCE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064245" y="1344935"/>
              <a:ext cx="3595370" cy="1592580"/>
            </a:xfrm>
            <a:custGeom>
              <a:avLst/>
              <a:gdLst/>
              <a:ahLst/>
              <a:cxnLst/>
              <a:rect l="l" t="t" r="r" b="b"/>
              <a:pathLst>
                <a:path w="3595370" h="1592580">
                  <a:moveTo>
                    <a:pt x="0" y="265429"/>
                  </a:moveTo>
                  <a:lnTo>
                    <a:pt x="4276" y="217717"/>
                  </a:lnTo>
                  <a:lnTo>
                    <a:pt x="16605" y="172811"/>
                  </a:lnTo>
                  <a:lnTo>
                    <a:pt x="36238" y="131460"/>
                  </a:lnTo>
                  <a:lnTo>
                    <a:pt x="62424" y="94415"/>
                  </a:lnTo>
                  <a:lnTo>
                    <a:pt x="94415" y="62424"/>
                  </a:lnTo>
                  <a:lnTo>
                    <a:pt x="131460" y="36238"/>
                  </a:lnTo>
                  <a:lnTo>
                    <a:pt x="172811" y="16605"/>
                  </a:lnTo>
                  <a:lnTo>
                    <a:pt x="217717" y="4276"/>
                  </a:lnTo>
                  <a:lnTo>
                    <a:pt x="265430" y="0"/>
                  </a:lnTo>
                  <a:lnTo>
                    <a:pt x="3329686" y="0"/>
                  </a:lnTo>
                  <a:lnTo>
                    <a:pt x="3377398" y="4276"/>
                  </a:lnTo>
                  <a:lnTo>
                    <a:pt x="3422304" y="16605"/>
                  </a:lnTo>
                  <a:lnTo>
                    <a:pt x="3463655" y="36238"/>
                  </a:lnTo>
                  <a:lnTo>
                    <a:pt x="3500700" y="62424"/>
                  </a:lnTo>
                  <a:lnTo>
                    <a:pt x="3532691" y="94415"/>
                  </a:lnTo>
                  <a:lnTo>
                    <a:pt x="3558877" y="131460"/>
                  </a:lnTo>
                  <a:lnTo>
                    <a:pt x="3578510" y="172811"/>
                  </a:lnTo>
                  <a:lnTo>
                    <a:pt x="3590839" y="217717"/>
                  </a:lnTo>
                  <a:lnTo>
                    <a:pt x="3595116" y="265429"/>
                  </a:lnTo>
                  <a:lnTo>
                    <a:pt x="3595116" y="1327137"/>
                  </a:lnTo>
                  <a:lnTo>
                    <a:pt x="3590839" y="1374849"/>
                  </a:lnTo>
                  <a:lnTo>
                    <a:pt x="3578510" y="1419757"/>
                  </a:lnTo>
                  <a:lnTo>
                    <a:pt x="3558877" y="1461109"/>
                  </a:lnTo>
                  <a:lnTo>
                    <a:pt x="3532691" y="1498157"/>
                  </a:lnTo>
                  <a:lnTo>
                    <a:pt x="3500700" y="1530149"/>
                  </a:lnTo>
                  <a:lnTo>
                    <a:pt x="3463655" y="1556338"/>
                  </a:lnTo>
                  <a:lnTo>
                    <a:pt x="3422304" y="1575972"/>
                  </a:lnTo>
                  <a:lnTo>
                    <a:pt x="3377398" y="1588303"/>
                  </a:lnTo>
                  <a:lnTo>
                    <a:pt x="3329686" y="1592579"/>
                  </a:lnTo>
                  <a:lnTo>
                    <a:pt x="265430" y="1592579"/>
                  </a:lnTo>
                  <a:lnTo>
                    <a:pt x="217717" y="1588303"/>
                  </a:lnTo>
                  <a:lnTo>
                    <a:pt x="172811" y="1575972"/>
                  </a:lnTo>
                  <a:lnTo>
                    <a:pt x="131460" y="1556338"/>
                  </a:lnTo>
                  <a:lnTo>
                    <a:pt x="94415" y="1530149"/>
                  </a:lnTo>
                  <a:lnTo>
                    <a:pt x="62424" y="1498157"/>
                  </a:lnTo>
                  <a:lnTo>
                    <a:pt x="36238" y="1461109"/>
                  </a:lnTo>
                  <a:lnTo>
                    <a:pt x="16605" y="1419757"/>
                  </a:lnTo>
                  <a:lnTo>
                    <a:pt x="4276" y="1374849"/>
                  </a:lnTo>
                  <a:lnTo>
                    <a:pt x="0" y="1327137"/>
                  </a:lnTo>
                  <a:lnTo>
                    <a:pt x="0" y="265429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00059" y="1540764"/>
              <a:ext cx="1261871" cy="121767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06739" y="1647443"/>
              <a:ext cx="1030224" cy="986027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8200391" y="1641093"/>
              <a:ext cx="1043305" cy="998855"/>
            </a:xfrm>
            <a:custGeom>
              <a:avLst/>
              <a:gdLst/>
              <a:ahLst/>
              <a:cxnLst/>
              <a:rect l="l" t="t" r="r" b="b"/>
              <a:pathLst>
                <a:path w="1043304" h="998855">
                  <a:moveTo>
                    <a:pt x="170370" y="0"/>
                  </a:moveTo>
                  <a:lnTo>
                    <a:pt x="872553" y="0"/>
                  </a:lnTo>
                  <a:lnTo>
                    <a:pt x="906627" y="3429"/>
                  </a:lnTo>
                  <a:lnTo>
                    <a:pt x="967689" y="29133"/>
                  </a:lnTo>
                  <a:lnTo>
                    <a:pt x="1013790" y="75234"/>
                  </a:lnTo>
                  <a:lnTo>
                    <a:pt x="1039482" y="136296"/>
                  </a:lnTo>
                  <a:lnTo>
                    <a:pt x="1042923" y="170370"/>
                  </a:lnTo>
                  <a:lnTo>
                    <a:pt x="1042923" y="828357"/>
                  </a:lnTo>
                  <a:lnTo>
                    <a:pt x="1029538" y="894486"/>
                  </a:lnTo>
                  <a:lnTo>
                    <a:pt x="992949" y="948753"/>
                  </a:lnTo>
                  <a:lnTo>
                    <a:pt x="938682" y="985342"/>
                  </a:lnTo>
                  <a:lnTo>
                    <a:pt x="872553" y="998728"/>
                  </a:lnTo>
                  <a:lnTo>
                    <a:pt x="170370" y="998728"/>
                  </a:lnTo>
                  <a:lnTo>
                    <a:pt x="104241" y="985342"/>
                  </a:lnTo>
                  <a:lnTo>
                    <a:pt x="49974" y="948753"/>
                  </a:lnTo>
                  <a:lnTo>
                    <a:pt x="13385" y="894486"/>
                  </a:lnTo>
                  <a:lnTo>
                    <a:pt x="0" y="828357"/>
                  </a:lnTo>
                  <a:lnTo>
                    <a:pt x="0" y="170370"/>
                  </a:lnTo>
                  <a:lnTo>
                    <a:pt x="13385" y="104241"/>
                  </a:lnTo>
                  <a:lnTo>
                    <a:pt x="49974" y="49974"/>
                  </a:lnTo>
                  <a:lnTo>
                    <a:pt x="104241" y="13385"/>
                  </a:lnTo>
                  <a:lnTo>
                    <a:pt x="170370" y="0"/>
                  </a:lnTo>
                  <a:close/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dirty="0" spc="-45"/>
              <a:t> </a:t>
            </a:r>
            <a:r>
              <a:rPr dirty="0"/>
              <a:t>US2QC</a:t>
            </a:r>
            <a:r>
              <a:rPr dirty="0" spc="-45"/>
              <a:t> </a:t>
            </a:r>
            <a:r>
              <a:rPr dirty="0"/>
              <a:t>program</a:t>
            </a:r>
            <a:r>
              <a:rPr dirty="0" spc="-50"/>
              <a:t> </a:t>
            </a:r>
            <a:r>
              <a:rPr dirty="0"/>
              <a:t>in</a:t>
            </a:r>
            <a:r>
              <a:rPr dirty="0" spc="-45"/>
              <a:t> </a:t>
            </a:r>
            <a:r>
              <a:rPr dirty="0"/>
              <a:t>one</a:t>
            </a:r>
            <a:r>
              <a:rPr dirty="0" spc="-40"/>
              <a:t> </a:t>
            </a:r>
            <a:r>
              <a:rPr dirty="0" spc="-10"/>
              <a:t>slide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372092" y="891287"/>
            <a:ext cx="224472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b="1">
                <a:solidFill>
                  <a:srgbClr val="A6A6A6"/>
                </a:solidFill>
                <a:latin typeface="Calibri"/>
                <a:cs typeface="Calibri"/>
              </a:rPr>
              <a:t>US2QC</a:t>
            </a:r>
            <a:r>
              <a:rPr dirty="0" sz="2200" spc="-40" b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A6A6A6"/>
                </a:solidFill>
                <a:latin typeface="Calibri"/>
                <a:cs typeface="Calibri"/>
              </a:rPr>
              <a:t>Motivation: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72092" y="3162025"/>
            <a:ext cx="10775315" cy="141795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2200" b="1">
                <a:solidFill>
                  <a:srgbClr val="A6A6A6"/>
                </a:solidFill>
                <a:latin typeface="Calibri"/>
                <a:cs typeface="Calibri"/>
              </a:rPr>
              <a:t>US2QC</a:t>
            </a:r>
            <a:r>
              <a:rPr dirty="0" sz="2200" spc="-40" b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A6A6A6"/>
                </a:solidFill>
                <a:latin typeface="Calibri"/>
                <a:cs typeface="Calibri"/>
              </a:rPr>
              <a:t>Goal:</a:t>
            </a:r>
            <a:endParaRPr sz="2200">
              <a:latin typeface="Calibri"/>
              <a:cs typeface="Calibri"/>
            </a:endParaRPr>
          </a:p>
          <a:p>
            <a:pPr marL="442595">
              <a:lnSpc>
                <a:spcPct val="100000"/>
              </a:lnSpc>
              <a:spcBef>
                <a:spcPts val="170"/>
              </a:spcBef>
            </a:pPr>
            <a:r>
              <a:rPr dirty="0" sz="2200" b="1">
                <a:latin typeface="Calibri"/>
                <a:cs typeface="Calibri"/>
              </a:rPr>
              <a:t>Reduce</a:t>
            </a:r>
            <a:r>
              <a:rPr dirty="0" sz="2200" spc="-6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the</a:t>
            </a:r>
            <a:r>
              <a:rPr dirty="0" sz="2200" spc="-6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danger</a:t>
            </a:r>
            <a:r>
              <a:rPr dirty="0" sz="2200" spc="-5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of</a:t>
            </a:r>
            <a:r>
              <a:rPr dirty="0" sz="2200" spc="-6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strategic</a:t>
            </a:r>
            <a:r>
              <a:rPr dirty="0" sz="2200" spc="-4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surprise</a:t>
            </a:r>
            <a:r>
              <a:rPr dirty="0" sz="2200" spc="-6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from</a:t>
            </a:r>
            <a:r>
              <a:rPr dirty="0" sz="2200" spc="-4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underexplored</a:t>
            </a:r>
            <a:r>
              <a:rPr dirty="0" sz="2200" spc="-3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quantum</a:t>
            </a:r>
            <a:r>
              <a:rPr dirty="0" sz="2200" spc="-5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computing</a:t>
            </a:r>
            <a:r>
              <a:rPr dirty="0" sz="2200" spc="-6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systems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200" b="1">
                <a:solidFill>
                  <a:srgbClr val="A6A6A6"/>
                </a:solidFill>
                <a:latin typeface="Calibri"/>
                <a:cs typeface="Calibri"/>
              </a:rPr>
              <a:t>US2QC</a:t>
            </a:r>
            <a:r>
              <a:rPr dirty="0" sz="2200" spc="-40" b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A6A6A6"/>
                </a:solidFill>
                <a:latin typeface="Calibri"/>
                <a:cs typeface="Calibri"/>
              </a:rPr>
              <a:t>Approach: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373634" y="1332223"/>
            <a:ext cx="3619500" cy="1617980"/>
            <a:chOff x="373634" y="1332223"/>
            <a:chExt cx="3619500" cy="1617980"/>
          </a:xfrm>
        </p:grpSpPr>
        <p:sp>
          <p:nvSpPr>
            <p:cNvPr id="12" name="object 12" descr=""/>
            <p:cNvSpPr/>
            <p:nvPr/>
          </p:nvSpPr>
          <p:spPr>
            <a:xfrm>
              <a:off x="386334" y="1344923"/>
              <a:ext cx="3594100" cy="1592580"/>
            </a:xfrm>
            <a:custGeom>
              <a:avLst/>
              <a:gdLst/>
              <a:ahLst/>
              <a:cxnLst/>
              <a:rect l="l" t="t" r="r" b="b"/>
              <a:pathLst>
                <a:path w="3594100" h="1592580">
                  <a:moveTo>
                    <a:pt x="3328162" y="0"/>
                  </a:moveTo>
                  <a:lnTo>
                    <a:pt x="265430" y="0"/>
                  </a:lnTo>
                  <a:lnTo>
                    <a:pt x="217717" y="4276"/>
                  </a:lnTo>
                  <a:lnTo>
                    <a:pt x="172811" y="16607"/>
                  </a:lnTo>
                  <a:lnTo>
                    <a:pt x="131460" y="36241"/>
                  </a:lnTo>
                  <a:lnTo>
                    <a:pt x="94415" y="62430"/>
                  </a:lnTo>
                  <a:lnTo>
                    <a:pt x="62424" y="94422"/>
                  </a:lnTo>
                  <a:lnTo>
                    <a:pt x="36238" y="131470"/>
                  </a:lnTo>
                  <a:lnTo>
                    <a:pt x="16605" y="172822"/>
                  </a:lnTo>
                  <a:lnTo>
                    <a:pt x="4276" y="217730"/>
                  </a:lnTo>
                  <a:lnTo>
                    <a:pt x="0" y="265442"/>
                  </a:lnTo>
                  <a:lnTo>
                    <a:pt x="0" y="1327150"/>
                  </a:lnTo>
                  <a:lnTo>
                    <a:pt x="4276" y="1374862"/>
                  </a:lnTo>
                  <a:lnTo>
                    <a:pt x="16605" y="1419768"/>
                  </a:lnTo>
                  <a:lnTo>
                    <a:pt x="36238" y="1461119"/>
                  </a:lnTo>
                  <a:lnTo>
                    <a:pt x="62424" y="1498164"/>
                  </a:lnTo>
                  <a:lnTo>
                    <a:pt x="94415" y="1530155"/>
                  </a:lnTo>
                  <a:lnTo>
                    <a:pt x="131460" y="1556341"/>
                  </a:lnTo>
                  <a:lnTo>
                    <a:pt x="172811" y="1575974"/>
                  </a:lnTo>
                  <a:lnTo>
                    <a:pt x="217717" y="1588303"/>
                  </a:lnTo>
                  <a:lnTo>
                    <a:pt x="265430" y="1592580"/>
                  </a:lnTo>
                  <a:lnTo>
                    <a:pt x="3328162" y="1592580"/>
                  </a:lnTo>
                  <a:lnTo>
                    <a:pt x="3375874" y="1588303"/>
                  </a:lnTo>
                  <a:lnTo>
                    <a:pt x="3420780" y="1575974"/>
                  </a:lnTo>
                  <a:lnTo>
                    <a:pt x="3462131" y="1556341"/>
                  </a:lnTo>
                  <a:lnTo>
                    <a:pt x="3499176" y="1530155"/>
                  </a:lnTo>
                  <a:lnTo>
                    <a:pt x="3531167" y="1498164"/>
                  </a:lnTo>
                  <a:lnTo>
                    <a:pt x="3557353" y="1461119"/>
                  </a:lnTo>
                  <a:lnTo>
                    <a:pt x="3576986" y="1419768"/>
                  </a:lnTo>
                  <a:lnTo>
                    <a:pt x="3589315" y="1374862"/>
                  </a:lnTo>
                  <a:lnTo>
                    <a:pt x="3593591" y="1327150"/>
                  </a:lnTo>
                  <a:lnTo>
                    <a:pt x="3593591" y="265442"/>
                  </a:lnTo>
                  <a:lnTo>
                    <a:pt x="3589315" y="217730"/>
                  </a:lnTo>
                  <a:lnTo>
                    <a:pt x="3576986" y="172822"/>
                  </a:lnTo>
                  <a:lnTo>
                    <a:pt x="3557353" y="131470"/>
                  </a:lnTo>
                  <a:lnTo>
                    <a:pt x="3531167" y="94422"/>
                  </a:lnTo>
                  <a:lnTo>
                    <a:pt x="3499176" y="62430"/>
                  </a:lnTo>
                  <a:lnTo>
                    <a:pt x="3462131" y="36241"/>
                  </a:lnTo>
                  <a:lnTo>
                    <a:pt x="3420780" y="16607"/>
                  </a:lnTo>
                  <a:lnTo>
                    <a:pt x="3375874" y="4276"/>
                  </a:lnTo>
                  <a:lnTo>
                    <a:pt x="3328162" y="0"/>
                  </a:lnTo>
                  <a:close/>
                </a:path>
              </a:pathLst>
            </a:custGeom>
            <a:solidFill>
              <a:srgbClr val="DCE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86334" y="1344923"/>
              <a:ext cx="3594100" cy="1592580"/>
            </a:xfrm>
            <a:custGeom>
              <a:avLst/>
              <a:gdLst/>
              <a:ahLst/>
              <a:cxnLst/>
              <a:rect l="l" t="t" r="r" b="b"/>
              <a:pathLst>
                <a:path w="3594100" h="1592580">
                  <a:moveTo>
                    <a:pt x="0" y="265442"/>
                  </a:moveTo>
                  <a:lnTo>
                    <a:pt x="4276" y="217730"/>
                  </a:lnTo>
                  <a:lnTo>
                    <a:pt x="16605" y="172822"/>
                  </a:lnTo>
                  <a:lnTo>
                    <a:pt x="36238" y="131470"/>
                  </a:lnTo>
                  <a:lnTo>
                    <a:pt x="62424" y="94422"/>
                  </a:lnTo>
                  <a:lnTo>
                    <a:pt x="94415" y="62430"/>
                  </a:lnTo>
                  <a:lnTo>
                    <a:pt x="131460" y="36241"/>
                  </a:lnTo>
                  <a:lnTo>
                    <a:pt x="172811" y="16607"/>
                  </a:lnTo>
                  <a:lnTo>
                    <a:pt x="217717" y="4276"/>
                  </a:lnTo>
                  <a:lnTo>
                    <a:pt x="265430" y="0"/>
                  </a:lnTo>
                  <a:lnTo>
                    <a:pt x="3328162" y="0"/>
                  </a:lnTo>
                  <a:lnTo>
                    <a:pt x="3375874" y="4276"/>
                  </a:lnTo>
                  <a:lnTo>
                    <a:pt x="3420780" y="16607"/>
                  </a:lnTo>
                  <a:lnTo>
                    <a:pt x="3462131" y="36241"/>
                  </a:lnTo>
                  <a:lnTo>
                    <a:pt x="3499176" y="62430"/>
                  </a:lnTo>
                  <a:lnTo>
                    <a:pt x="3531167" y="94422"/>
                  </a:lnTo>
                  <a:lnTo>
                    <a:pt x="3557353" y="131470"/>
                  </a:lnTo>
                  <a:lnTo>
                    <a:pt x="3576986" y="172822"/>
                  </a:lnTo>
                  <a:lnTo>
                    <a:pt x="3589315" y="217730"/>
                  </a:lnTo>
                  <a:lnTo>
                    <a:pt x="3593591" y="265442"/>
                  </a:lnTo>
                  <a:lnTo>
                    <a:pt x="3593591" y="1327150"/>
                  </a:lnTo>
                  <a:lnTo>
                    <a:pt x="3589315" y="1374862"/>
                  </a:lnTo>
                  <a:lnTo>
                    <a:pt x="3576986" y="1419768"/>
                  </a:lnTo>
                  <a:lnTo>
                    <a:pt x="3557353" y="1461119"/>
                  </a:lnTo>
                  <a:lnTo>
                    <a:pt x="3531167" y="1498164"/>
                  </a:lnTo>
                  <a:lnTo>
                    <a:pt x="3499176" y="1530155"/>
                  </a:lnTo>
                  <a:lnTo>
                    <a:pt x="3462131" y="1556341"/>
                  </a:lnTo>
                  <a:lnTo>
                    <a:pt x="3420780" y="1575974"/>
                  </a:lnTo>
                  <a:lnTo>
                    <a:pt x="3375874" y="1588303"/>
                  </a:lnTo>
                  <a:lnTo>
                    <a:pt x="3328162" y="1592580"/>
                  </a:lnTo>
                  <a:lnTo>
                    <a:pt x="265430" y="1592580"/>
                  </a:lnTo>
                  <a:lnTo>
                    <a:pt x="217717" y="1588303"/>
                  </a:lnTo>
                  <a:lnTo>
                    <a:pt x="172811" y="1575974"/>
                  </a:lnTo>
                  <a:lnTo>
                    <a:pt x="131460" y="1556341"/>
                  </a:lnTo>
                  <a:lnTo>
                    <a:pt x="94415" y="1530155"/>
                  </a:lnTo>
                  <a:lnTo>
                    <a:pt x="62424" y="1498164"/>
                  </a:lnTo>
                  <a:lnTo>
                    <a:pt x="36238" y="1461119"/>
                  </a:lnTo>
                  <a:lnTo>
                    <a:pt x="16605" y="1419768"/>
                  </a:lnTo>
                  <a:lnTo>
                    <a:pt x="4276" y="1374862"/>
                  </a:lnTo>
                  <a:lnTo>
                    <a:pt x="0" y="1327150"/>
                  </a:lnTo>
                  <a:lnTo>
                    <a:pt x="0" y="26544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5008" y="1540764"/>
              <a:ext cx="1217676" cy="121767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1688" y="1647443"/>
              <a:ext cx="986027" cy="986027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545325" y="1641086"/>
              <a:ext cx="998855" cy="998855"/>
            </a:xfrm>
            <a:custGeom>
              <a:avLst/>
              <a:gdLst/>
              <a:ahLst/>
              <a:cxnLst/>
              <a:rect l="l" t="t" r="r" b="b"/>
              <a:pathLst>
                <a:path w="998855" h="998855">
                  <a:moveTo>
                    <a:pt x="499376" y="0"/>
                  </a:moveTo>
                  <a:lnTo>
                    <a:pt x="550430" y="2578"/>
                  </a:lnTo>
                  <a:lnTo>
                    <a:pt x="600011" y="10147"/>
                  </a:lnTo>
                  <a:lnTo>
                    <a:pt x="647865" y="22453"/>
                  </a:lnTo>
                  <a:lnTo>
                    <a:pt x="693750" y="39243"/>
                  </a:lnTo>
                  <a:lnTo>
                    <a:pt x="737412" y="60274"/>
                  </a:lnTo>
                  <a:lnTo>
                    <a:pt x="778586" y="85293"/>
                  </a:lnTo>
                  <a:lnTo>
                    <a:pt x="817029" y="114033"/>
                  </a:lnTo>
                  <a:lnTo>
                    <a:pt x="852487" y="146265"/>
                  </a:lnTo>
                  <a:lnTo>
                    <a:pt x="884720" y="181724"/>
                  </a:lnTo>
                  <a:lnTo>
                    <a:pt x="913460" y="220167"/>
                  </a:lnTo>
                  <a:lnTo>
                    <a:pt x="938479" y="261340"/>
                  </a:lnTo>
                  <a:lnTo>
                    <a:pt x="959497" y="304990"/>
                  </a:lnTo>
                  <a:lnTo>
                    <a:pt x="976299" y="350875"/>
                  </a:lnTo>
                  <a:lnTo>
                    <a:pt x="988606" y="398741"/>
                  </a:lnTo>
                  <a:lnTo>
                    <a:pt x="996175" y="448322"/>
                  </a:lnTo>
                  <a:lnTo>
                    <a:pt x="998753" y="499376"/>
                  </a:lnTo>
                  <a:lnTo>
                    <a:pt x="996175" y="550418"/>
                  </a:lnTo>
                  <a:lnTo>
                    <a:pt x="988606" y="599998"/>
                  </a:lnTo>
                  <a:lnTo>
                    <a:pt x="976299" y="647865"/>
                  </a:lnTo>
                  <a:lnTo>
                    <a:pt x="959497" y="693750"/>
                  </a:lnTo>
                  <a:lnTo>
                    <a:pt x="938479" y="737400"/>
                  </a:lnTo>
                  <a:lnTo>
                    <a:pt x="913460" y="778573"/>
                  </a:lnTo>
                  <a:lnTo>
                    <a:pt x="884720" y="817016"/>
                  </a:lnTo>
                  <a:lnTo>
                    <a:pt x="852487" y="852474"/>
                  </a:lnTo>
                  <a:lnTo>
                    <a:pt x="817029" y="884707"/>
                  </a:lnTo>
                  <a:lnTo>
                    <a:pt x="778586" y="913460"/>
                  </a:lnTo>
                  <a:lnTo>
                    <a:pt x="737412" y="938466"/>
                  </a:lnTo>
                  <a:lnTo>
                    <a:pt x="693750" y="959497"/>
                  </a:lnTo>
                  <a:lnTo>
                    <a:pt x="647865" y="976287"/>
                  </a:lnTo>
                  <a:lnTo>
                    <a:pt x="600011" y="988593"/>
                  </a:lnTo>
                  <a:lnTo>
                    <a:pt x="550430" y="996162"/>
                  </a:lnTo>
                  <a:lnTo>
                    <a:pt x="499376" y="998740"/>
                  </a:lnTo>
                  <a:lnTo>
                    <a:pt x="448322" y="996162"/>
                  </a:lnTo>
                  <a:lnTo>
                    <a:pt x="398741" y="988593"/>
                  </a:lnTo>
                  <a:lnTo>
                    <a:pt x="350888" y="976287"/>
                  </a:lnTo>
                  <a:lnTo>
                    <a:pt x="305003" y="959497"/>
                  </a:lnTo>
                  <a:lnTo>
                    <a:pt x="261340" y="938466"/>
                  </a:lnTo>
                  <a:lnTo>
                    <a:pt x="220167" y="913460"/>
                  </a:lnTo>
                  <a:lnTo>
                    <a:pt x="181724" y="884707"/>
                  </a:lnTo>
                  <a:lnTo>
                    <a:pt x="146265" y="852474"/>
                  </a:lnTo>
                  <a:lnTo>
                    <a:pt x="114045" y="817016"/>
                  </a:lnTo>
                  <a:lnTo>
                    <a:pt x="85293" y="778573"/>
                  </a:lnTo>
                  <a:lnTo>
                    <a:pt x="60274" y="737400"/>
                  </a:lnTo>
                  <a:lnTo>
                    <a:pt x="39255" y="693750"/>
                  </a:lnTo>
                  <a:lnTo>
                    <a:pt x="22453" y="647865"/>
                  </a:lnTo>
                  <a:lnTo>
                    <a:pt x="10147" y="599998"/>
                  </a:lnTo>
                  <a:lnTo>
                    <a:pt x="2578" y="550418"/>
                  </a:lnTo>
                  <a:lnTo>
                    <a:pt x="0" y="499376"/>
                  </a:lnTo>
                  <a:lnTo>
                    <a:pt x="2578" y="448322"/>
                  </a:lnTo>
                  <a:lnTo>
                    <a:pt x="10147" y="398741"/>
                  </a:lnTo>
                  <a:lnTo>
                    <a:pt x="22453" y="350875"/>
                  </a:lnTo>
                  <a:lnTo>
                    <a:pt x="39255" y="304990"/>
                  </a:lnTo>
                  <a:lnTo>
                    <a:pt x="60274" y="261340"/>
                  </a:lnTo>
                  <a:lnTo>
                    <a:pt x="85293" y="220167"/>
                  </a:lnTo>
                  <a:lnTo>
                    <a:pt x="114045" y="181724"/>
                  </a:lnTo>
                  <a:lnTo>
                    <a:pt x="146265" y="146265"/>
                  </a:lnTo>
                  <a:lnTo>
                    <a:pt x="181724" y="114033"/>
                  </a:lnTo>
                  <a:lnTo>
                    <a:pt x="220167" y="85293"/>
                  </a:lnTo>
                  <a:lnTo>
                    <a:pt x="261340" y="60274"/>
                  </a:lnTo>
                  <a:lnTo>
                    <a:pt x="305003" y="39243"/>
                  </a:lnTo>
                  <a:lnTo>
                    <a:pt x="350888" y="22453"/>
                  </a:lnTo>
                  <a:lnTo>
                    <a:pt x="398741" y="10147"/>
                  </a:lnTo>
                  <a:lnTo>
                    <a:pt x="448322" y="2578"/>
                  </a:lnTo>
                  <a:lnTo>
                    <a:pt x="499376" y="0"/>
                  </a:lnTo>
                  <a:close/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 descr=""/>
          <p:cNvGrpSpPr/>
          <p:nvPr/>
        </p:nvGrpSpPr>
        <p:grpSpPr>
          <a:xfrm>
            <a:off x="4212590" y="1332223"/>
            <a:ext cx="3619500" cy="1617980"/>
            <a:chOff x="4212590" y="1332223"/>
            <a:chExt cx="3619500" cy="1617980"/>
          </a:xfrm>
        </p:grpSpPr>
        <p:sp>
          <p:nvSpPr>
            <p:cNvPr id="18" name="object 18" descr=""/>
            <p:cNvSpPr/>
            <p:nvPr/>
          </p:nvSpPr>
          <p:spPr>
            <a:xfrm>
              <a:off x="4225290" y="1344923"/>
              <a:ext cx="3594100" cy="1592580"/>
            </a:xfrm>
            <a:custGeom>
              <a:avLst/>
              <a:gdLst/>
              <a:ahLst/>
              <a:cxnLst/>
              <a:rect l="l" t="t" r="r" b="b"/>
              <a:pathLst>
                <a:path w="3594100" h="1592580">
                  <a:moveTo>
                    <a:pt x="3328162" y="0"/>
                  </a:moveTo>
                  <a:lnTo>
                    <a:pt x="265430" y="0"/>
                  </a:lnTo>
                  <a:lnTo>
                    <a:pt x="217717" y="4276"/>
                  </a:lnTo>
                  <a:lnTo>
                    <a:pt x="172811" y="16607"/>
                  </a:lnTo>
                  <a:lnTo>
                    <a:pt x="131460" y="36241"/>
                  </a:lnTo>
                  <a:lnTo>
                    <a:pt x="94415" y="62430"/>
                  </a:lnTo>
                  <a:lnTo>
                    <a:pt x="62424" y="94422"/>
                  </a:lnTo>
                  <a:lnTo>
                    <a:pt x="36238" y="131470"/>
                  </a:lnTo>
                  <a:lnTo>
                    <a:pt x="16605" y="172822"/>
                  </a:lnTo>
                  <a:lnTo>
                    <a:pt x="4276" y="217730"/>
                  </a:lnTo>
                  <a:lnTo>
                    <a:pt x="0" y="265442"/>
                  </a:lnTo>
                  <a:lnTo>
                    <a:pt x="0" y="1327150"/>
                  </a:lnTo>
                  <a:lnTo>
                    <a:pt x="4276" y="1374862"/>
                  </a:lnTo>
                  <a:lnTo>
                    <a:pt x="16605" y="1419768"/>
                  </a:lnTo>
                  <a:lnTo>
                    <a:pt x="36238" y="1461119"/>
                  </a:lnTo>
                  <a:lnTo>
                    <a:pt x="62424" y="1498164"/>
                  </a:lnTo>
                  <a:lnTo>
                    <a:pt x="94415" y="1530155"/>
                  </a:lnTo>
                  <a:lnTo>
                    <a:pt x="131460" y="1556341"/>
                  </a:lnTo>
                  <a:lnTo>
                    <a:pt x="172811" y="1575974"/>
                  </a:lnTo>
                  <a:lnTo>
                    <a:pt x="217717" y="1588303"/>
                  </a:lnTo>
                  <a:lnTo>
                    <a:pt x="265430" y="1592580"/>
                  </a:lnTo>
                  <a:lnTo>
                    <a:pt x="3328162" y="1592580"/>
                  </a:lnTo>
                  <a:lnTo>
                    <a:pt x="3375874" y="1588303"/>
                  </a:lnTo>
                  <a:lnTo>
                    <a:pt x="3420780" y="1575974"/>
                  </a:lnTo>
                  <a:lnTo>
                    <a:pt x="3462131" y="1556341"/>
                  </a:lnTo>
                  <a:lnTo>
                    <a:pt x="3499176" y="1530155"/>
                  </a:lnTo>
                  <a:lnTo>
                    <a:pt x="3531167" y="1498164"/>
                  </a:lnTo>
                  <a:lnTo>
                    <a:pt x="3557353" y="1461119"/>
                  </a:lnTo>
                  <a:lnTo>
                    <a:pt x="3576986" y="1419768"/>
                  </a:lnTo>
                  <a:lnTo>
                    <a:pt x="3589315" y="1374862"/>
                  </a:lnTo>
                  <a:lnTo>
                    <a:pt x="3593591" y="1327150"/>
                  </a:lnTo>
                  <a:lnTo>
                    <a:pt x="3593591" y="265442"/>
                  </a:lnTo>
                  <a:lnTo>
                    <a:pt x="3589315" y="217730"/>
                  </a:lnTo>
                  <a:lnTo>
                    <a:pt x="3576986" y="172822"/>
                  </a:lnTo>
                  <a:lnTo>
                    <a:pt x="3557353" y="131470"/>
                  </a:lnTo>
                  <a:lnTo>
                    <a:pt x="3531167" y="94422"/>
                  </a:lnTo>
                  <a:lnTo>
                    <a:pt x="3499176" y="62430"/>
                  </a:lnTo>
                  <a:lnTo>
                    <a:pt x="3462131" y="36241"/>
                  </a:lnTo>
                  <a:lnTo>
                    <a:pt x="3420780" y="16607"/>
                  </a:lnTo>
                  <a:lnTo>
                    <a:pt x="3375874" y="4276"/>
                  </a:lnTo>
                  <a:lnTo>
                    <a:pt x="3328162" y="0"/>
                  </a:lnTo>
                  <a:close/>
                </a:path>
              </a:pathLst>
            </a:custGeom>
            <a:solidFill>
              <a:srgbClr val="DCE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225290" y="1344923"/>
              <a:ext cx="3594100" cy="1592580"/>
            </a:xfrm>
            <a:custGeom>
              <a:avLst/>
              <a:gdLst/>
              <a:ahLst/>
              <a:cxnLst/>
              <a:rect l="l" t="t" r="r" b="b"/>
              <a:pathLst>
                <a:path w="3594100" h="1592580">
                  <a:moveTo>
                    <a:pt x="0" y="265442"/>
                  </a:moveTo>
                  <a:lnTo>
                    <a:pt x="4276" y="217730"/>
                  </a:lnTo>
                  <a:lnTo>
                    <a:pt x="16605" y="172822"/>
                  </a:lnTo>
                  <a:lnTo>
                    <a:pt x="36238" y="131470"/>
                  </a:lnTo>
                  <a:lnTo>
                    <a:pt x="62424" y="94422"/>
                  </a:lnTo>
                  <a:lnTo>
                    <a:pt x="94415" y="62430"/>
                  </a:lnTo>
                  <a:lnTo>
                    <a:pt x="131460" y="36241"/>
                  </a:lnTo>
                  <a:lnTo>
                    <a:pt x="172811" y="16607"/>
                  </a:lnTo>
                  <a:lnTo>
                    <a:pt x="217717" y="4276"/>
                  </a:lnTo>
                  <a:lnTo>
                    <a:pt x="265430" y="0"/>
                  </a:lnTo>
                  <a:lnTo>
                    <a:pt x="3328162" y="0"/>
                  </a:lnTo>
                  <a:lnTo>
                    <a:pt x="3375874" y="4276"/>
                  </a:lnTo>
                  <a:lnTo>
                    <a:pt x="3420780" y="16607"/>
                  </a:lnTo>
                  <a:lnTo>
                    <a:pt x="3462131" y="36241"/>
                  </a:lnTo>
                  <a:lnTo>
                    <a:pt x="3499176" y="62430"/>
                  </a:lnTo>
                  <a:lnTo>
                    <a:pt x="3531167" y="94422"/>
                  </a:lnTo>
                  <a:lnTo>
                    <a:pt x="3557353" y="131470"/>
                  </a:lnTo>
                  <a:lnTo>
                    <a:pt x="3576986" y="172822"/>
                  </a:lnTo>
                  <a:lnTo>
                    <a:pt x="3589315" y="217730"/>
                  </a:lnTo>
                  <a:lnTo>
                    <a:pt x="3593591" y="265442"/>
                  </a:lnTo>
                  <a:lnTo>
                    <a:pt x="3593591" y="1327150"/>
                  </a:lnTo>
                  <a:lnTo>
                    <a:pt x="3589315" y="1374862"/>
                  </a:lnTo>
                  <a:lnTo>
                    <a:pt x="3576986" y="1419768"/>
                  </a:lnTo>
                  <a:lnTo>
                    <a:pt x="3557353" y="1461119"/>
                  </a:lnTo>
                  <a:lnTo>
                    <a:pt x="3531167" y="1498164"/>
                  </a:lnTo>
                  <a:lnTo>
                    <a:pt x="3499176" y="1530155"/>
                  </a:lnTo>
                  <a:lnTo>
                    <a:pt x="3462131" y="1556341"/>
                  </a:lnTo>
                  <a:lnTo>
                    <a:pt x="3420780" y="1575974"/>
                  </a:lnTo>
                  <a:lnTo>
                    <a:pt x="3375874" y="1588303"/>
                  </a:lnTo>
                  <a:lnTo>
                    <a:pt x="3328162" y="1592580"/>
                  </a:lnTo>
                  <a:lnTo>
                    <a:pt x="265430" y="1592580"/>
                  </a:lnTo>
                  <a:lnTo>
                    <a:pt x="217717" y="1588303"/>
                  </a:lnTo>
                  <a:lnTo>
                    <a:pt x="172811" y="1575974"/>
                  </a:lnTo>
                  <a:lnTo>
                    <a:pt x="131460" y="1556341"/>
                  </a:lnTo>
                  <a:lnTo>
                    <a:pt x="94415" y="1530155"/>
                  </a:lnTo>
                  <a:lnTo>
                    <a:pt x="62424" y="1498164"/>
                  </a:lnTo>
                  <a:lnTo>
                    <a:pt x="36238" y="1461119"/>
                  </a:lnTo>
                  <a:lnTo>
                    <a:pt x="16605" y="1419768"/>
                  </a:lnTo>
                  <a:lnTo>
                    <a:pt x="4276" y="1374862"/>
                  </a:lnTo>
                  <a:lnTo>
                    <a:pt x="0" y="1327150"/>
                  </a:lnTo>
                  <a:lnTo>
                    <a:pt x="0" y="26544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93108" y="1540764"/>
              <a:ext cx="1243583" cy="121767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99788" y="1647443"/>
              <a:ext cx="1011935" cy="986027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4393439" y="1641093"/>
              <a:ext cx="1024890" cy="998855"/>
            </a:xfrm>
            <a:custGeom>
              <a:avLst/>
              <a:gdLst/>
              <a:ahLst/>
              <a:cxnLst/>
              <a:rect l="l" t="t" r="r" b="b"/>
              <a:pathLst>
                <a:path w="1024889" h="998855">
                  <a:moveTo>
                    <a:pt x="170370" y="0"/>
                  </a:moveTo>
                  <a:lnTo>
                    <a:pt x="854265" y="0"/>
                  </a:lnTo>
                  <a:lnTo>
                    <a:pt x="888339" y="3429"/>
                  </a:lnTo>
                  <a:lnTo>
                    <a:pt x="949401" y="29133"/>
                  </a:lnTo>
                  <a:lnTo>
                    <a:pt x="995502" y="75234"/>
                  </a:lnTo>
                  <a:lnTo>
                    <a:pt x="1021194" y="136296"/>
                  </a:lnTo>
                  <a:lnTo>
                    <a:pt x="1024636" y="170370"/>
                  </a:lnTo>
                  <a:lnTo>
                    <a:pt x="1024636" y="828357"/>
                  </a:lnTo>
                  <a:lnTo>
                    <a:pt x="1011250" y="894486"/>
                  </a:lnTo>
                  <a:lnTo>
                    <a:pt x="974661" y="948753"/>
                  </a:lnTo>
                  <a:lnTo>
                    <a:pt x="920394" y="985342"/>
                  </a:lnTo>
                  <a:lnTo>
                    <a:pt x="854265" y="998728"/>
                  </a:lnTo>
                  <a:lnTo>
                    <a:pt x="170370" y="998728"/>
                  </a:lnTo>
                  <a:lnTo>
                    <a:pt x="104241" y="985342"/>
                  </a:lnTo>
                  <a:lnTo>
                    <a:pt x="49974" y="948753"/>
                  </a:lnTo>
                  <a:lnTo>
                    <a:pt x="13385" y="894486"/>
                  </a:lnTo>
                  <a:lnTo>
                    <a:pt x="0" y="828357"/>
                  </a:lnTo>
                  <a:lnTo>
                    <a:pt x="0" y="170370"/>
                  </a:lnTo>
                  <a:lnTo>
                    <a:pt x="13385" y="104241"/>
                  </a:lnTo>
                  <a:lnTo>
                    <a:pt x="49974" y="49974"/>
                  </a:lnTo>
                  <a:lnTo>
                    <a:pt x="104241" y="13385"/>
                  </a:lnTo>
                  <a:lnTo>
                    <a:pt x="170370" y="0"/>
                  </a:lnTo>
                  <a:close/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 descr=""/>
          <p:cNvGrpSpPr/>
          <p:nvPr/>
        </p:nvGrpSpPr>
        <p:grpSpPr>
          <a:xfrm>
            <a:off x="373634" y="4662175"/>
            <a:ext cx="3619500" cy="1616710"/>
            <a:chOff x="373634" y="4662175"/>
            <a:chExt cx="3619500" cy="1616710"/>
          </a:xfrm>
        </p:grpSpPr>
        <p:sp>
          <p:nvSpPr>
            <p:cNvPr id="24" name="object 24" descr=""/>
            <p:cNvSpPr/>
            <p:nvPr/>
          </p:nvSpPr>
          <p:spPr>
            <a:xfrm>
              <a:off x="386334" y="4674875"/>
              <a:ext cx="3594100" cy="1591310"/>
            </a:xfrm>
            <a:custGeom>
              <a:avLst/>
              <a:gdLst/>
              <a:ahLst/>
              <a:cxnLst/>
              <a:rect l="l" t="t" r="r" b="b"/>
              <a:pathLst>
                <a:path w="3594100" h="1591310">
                  <a:moveTo>
                    <a:pt x="3328416" y="0"/>
                  </a:moveTo>
                  <a:lnTo>
                    <a:pt x="265176" y="0"/>
                  </a:lnTo>
                  <a:lnTo>
                    <a:pt x="217509" y="4272"/>
                  </a:lnTo>
                  <a:lnTo>
                    <a:pt x="172645" y="16589"/>
                  </a:lnTo>
                  <a:lnTo>
                    <a:pt x="131334" y="36203"/>
                  </a:lnTo>
                  <a:lnTo>
                    <a:pt x="94324" y="62364"/>
                  </a:lnTo>
                  <a:lnTo>
                    <a:pt x="62364" y="94324"/>
                  </a:lnTo>
                  <a:lnTo>
                    <a:pt x="36203" y="131334"/>
                  </a:lnTo>
                  <a:lnTo>
                    <a:pt x="16589" y="172645"/>
                  </a:lnTo>
                  <a:lnTo>
                    <a:pt x="4272" y="217509"/>
                  </a:lnTo>
                  <a:lnTo>
                    <a:pt x="0" y="265175"/>
                  </a:lnTo>
                  <a:lnTo>
                    <a:pt x="0" y="1325867"/>
                  </a:lnTo>
                  <a:lnTo>
                    <a:pt x="4272" y="1373534"/>
                  </a:lnTo>
                  <a:lnTo>
                    <a:pt x="16589" y="1418398"/>
                  </a:lnTo>
                  <a:lnTo>
                    <a:pt x="36203" y="1459711"/>
                  </a:lnTo>
                  <a:lnTo>
                    <a:pt x="62364" y="1496723"/>
                  </a:lnTo>
                  <a:lnTo>
                    <a:pt x="94324" y="1528685"/>
                  </a:lnTo>
                  <a:lnTo>
                    <a:pt x="131334" y="1554849"/>
                  </a:lnTo>
                  <a:lnTo>
                    <a:pt x="172645" y="1574464"/>
                  </a:lnTo>
                  <a:lnTo>
                    <a:pt x="217509" y="1586783"/>
                  </a:lnTo>
                  <a:lnTo>
                    <a:pt x="265176" y="1591055"/>
                  </a:lnTo>
                  <a:lnTo>
                    <a:pt x="3328416" y="1591055"/>
                  </a:lnTo>
                  <a:lnTo>
                    <a:pt x="3376082" y="1586783"/>
                  </a:lnTo>
                  <a:lnTo>
                    <a:pt x="3420946" y="1574464"/>
                  </a:lnTo>
                  <a:lnTo>
                    <a:pt x="3462257" y="1554849"/>
                  </a:lnTo>
                  <a:lnTo>
                    <a:pt x="3499267" y="1528685"/>
                  </a:lnTo>
                  <a:lnTo>
                    <a:pt x="3531227" y="1496723"/>
                  </a:lnTo>
                  <a:lnTo>
                    <a:pt x="3557388" y="1459711"/>
                  </a:lnTo>
                  <a:lnTo>
                    <a:pt x="3577002" y="1418398"/>
                  </a:lnTo>
                  <a:lnTo>
                    <a:pt x="3589319" y="1373534"/>
                  </a:lnTo>
                  <a:lnTo>
                    <a:pt x="3593591" y="1325867"/>
                  </a:lnTo>
                  <a:lnTo>
                    <a:pt x="3593591" y="265175"/>
                  </a:lnTo>
                  <a:lnTo>
                    <a:pt x="3589319" y="217509"/>
                  </a:lnTo>
                  <a:lnTo>
                    <a:pt x="3577002" y="172645"/>
                  </a:lnTo>
                  <a:lnTo>
                    <a:pt x="3557388" y="131334"/>
                  </a:lnTo>
                  <a:lnTo>
                    <a:pt x="3531227" y="94324"/>
                  </a:lnTo>
                  <a:lnTo>
                    <a:pt x="3499267" y="62364"/>
                  </a:lnTo>
                  <a:lnTo>
                    <a:pt x="3462257" y="36203"/>
                  </a:lnTo>
                  <a:lnTo>
                    <a:pt x="3420946" y="16589"/>
                  </a:lnTo>
                  <a:lnTo>
                    <a:pt x="3376082" y="4272"/>
                  </a:lnTo>
                  <a:lnTo>
                    <a:pt x="3328416" y="0"/>
                  </a:lnTo>
                  <a:close/>
                </a:path>
              </a:pathLst>
            </a:custGeom>
            <a:solidFill>
              <a:srgbClr val="DCE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386334" y="4674875"/>
              <a:ext cx="3594100" cy="1591310"/>
            </a:xfrm>
            <a:custGeom>
              <a:avLst/>
              <a:gdLst/>
              <a:ahLst/>
              <a:cxnLst/>
              <a:rect l="l" t="t" r="r" b="b"/>
              <a:pathLst>
                <a:path w="3594100" h="1591310">
                  <a:moveTo>
                    <a:pt x="0" y="265175"/>
                  </a:moveTo>
                  <a:lnTo>
                    <a:pt x="4272" y="217509"/>
                  </a:lnTo>
                  <a:lnTo>
                    <a:pt x="16589" y="172645"/>
                  </a:lnTo>
                  <a:lnTo>
                    <a:pt x="36203" y="131334"/>
                  </a:lnTo>
                  <a:lnTo>
                    <a:pt x="62364" y="94324"/>
                  </a:lnTo>
                  <a:lnTo>
                    <a:pt x="94324" y="62364"/>
                  </a:lnTo>
                  <a:lnTo>
                    <a:pt x="131334" y="36203"/>
                  </a:lnTo>
                  <a:lnTo>
                    <a:pt x="172645" y="16589"/>
                  </a:lnTo>
                  <a:lnTo>
                    <a:pt x="217509" y="4272"/>
                  </a:lnTo>
                  <a:lnTo>
                    <a:pt x="265176" y="0"/>
                  </a:lnTo>
                  <a:lnTo>
                    <a:pt x="3328416" y="0"/>
                  </a:lnTo>
                  <a:lnTo>
                    <a:pt x="3376082" y="4272"/>
                  </a:lnTo>
                  <a:lnTo>
                    <a:pt x="3420946" y="16589"/>
                  </a:lnTo>
                  <a:lnTo>
                    <a:pt x="3462257" y="36203"/>
                  </a:lnTo>
                  <a:lnTo>
                    <a:pt x="3499267" y="62364"/>
                  </a:lnTo>
                  <a:lnTo>
                    <a:pt x="3531227" y="94324"/>
                  </a:lnTo>
                  <a:lnTo>
                    <a:pt x="3557388" y="131334"/>
                  </a:lnTo>
                  <a:lnTo>
                    <a:pt x="3577002" y="172645"/>
                  </a:lnTo>
                  <a:lnTo>
                    <a:pt x="3589319" y="217509"/>
                  </a:lnTo>
                  <a:lnTo>
                    <a:pt x="3593591" y="265175"/>
                  </a:lnTo>
                  <a:lnTo>
                    <a:pt x="3593591" y="1325867"/>
                  </a:lnTo>
                  <a:lnTo>
                    <a:pt x="3589319" y="1373534"/>
                  </a:lnTo>
                  <a:lnTo>
                    <a:pt x="3577002" y="1418398"/>
                  </a:lnTo>
                  <a:lnTo>
                    <a:pt x="3557388" y="1459711"/>
                  </a:lnTo>
                  <a:lnTo>
                    <a:pt x="3531227" y="1496723"/>
                  </a:lnTo>
                  <a:lnTo>
                    <a:pt x="3499267" y="1528685"/>
                  </a:lnTo>
                  <a:lnTo>
                    <a:pt x="3462257" y="1554849"/>
                  </a:lnTo>
                  <a:lnTo>
                    <a:pt x="3420946" y="1574464"/>
                  </a:lnTo>
                  <a:lnTo>
                    <a:pt x="3376082" y="1586783"/>
                  </a:lnTo>
                  <a:lnTo>
                    <a:pt x="3328416" y="1591055"/>
                  </a:lnTo>
                  <a:lnTo>
                    <a:pt x="265176" y="1591055"/>
                  </a:lnTo>
                  <a:lnTo>
                    <a:pt x="217509" y="1586783"/>
                  </a:lnTo>
                  <a:lnTo>
                    <a:pt x="172645" y="1574464"/>
                  </a:lnTo>
                  <a:lnTo>
                    <a:pt x="131334" y="1554849"/>
                  </a:lnTo>
                  <a:lnTo>
                    <a:pt x="94324" y="1528685"/>
                  </a:lnTo>
                  <a:lnTo>
                    <a:pt x="62364" y="1496723"/>
                  </a:lnTo>
                  <a:lnTo>
                    <a:pt x="36203" y="1459711"/>
                  </a:lnTo>
                  <a:lnTo>
                    <a:pt x="16589" y="1418398"/>
                  </a:lnTo>
                  <a:lnTo>
                    <a:pt x="4272" y="1373534"/>
                  </a:lnTo>
                  <a:lnTo>
                    <a:pt x="0" y="1325867"/>
                  </a:lnTo>
                  <a:lnTo>
                    <a:pt x="0" y="26517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" name="object 26" descr=""/>
          <p:cNvGrpSpPr/>
          <p:nvPr/>
        </p:nvGrpSpPr>
        <p:grpSpPr>
          <a:xfrm>
            <a:off x="4212590" y="4662175"/>
            <a:ext cx="3619500" cy="1616710"/>
            <a:chOff x="4212590" y="4662175"/>
            <a:chExt cx="3619500" cy="1616710"/>
          </a:xfrm>
        </p:grpSpPr>
        <p:sp>
          <p:nvSpPr>
            <p:cNvPr id="27" name="object 27" descr=""/>
            <p:cNvSpPr/>
            <p:nvPr/>
          </p:nvSpPr>
          <p:spPr>
            <a:xfrm>
              <a:off x="4225290" y="4674875"/>
              <a:ext cx="3594100" cy="1591310"/>
            </a:xfrm>
            <a:custGeom>
              <a:avLst/>
              <a:gdLst/>
              <a:ahLst/>
              <a:cxnLst/>
              <a:rect l="l" t="t" r="r" b="b"/>
              <a:pathLst>
                <a:path w="3594100" h="1591310">
                  <a:moveTo>
                    <a:pt x="3328416" y="0"/>
                  </a:moveTo>
                  <a:lnTo>
                    <a:pt x="265176" y="0"/>
                  </a:lnTo>
                  <a:lnTo>
                    <a:pt x="217509" y="4272"/>
                  </a:lnTo>
                  <a:lnTo>
                    <a:pt x="172645" y="16589"/>
                  </a:lnTo>
                  <a:lnTo>
                    <a:pt x="131334" y="36203"/>
                  </a:lnTo>
                  <a:lnTo>
                    <a:pt x="94324" y="62364"/>
                  </a:lnTo>
                  <a:lnTo>
                    <a:pt x="62364" y="94324"/>
                  </a:lnTo>
                  <a:lnTo>
                    <a:pt x="36203" y="131334"/>
                  </a:lnTo>
                  <a:lnTo>
                    <a:pt x="16589" y="172645"/>
                  </a:lnTo>
                  <a:lnTo>
                    <a:pt x="4272" y="217509"/>
                  </a:lnTo>
                  <a:lnTo>
                    <a:pt x="0" y="265175"/>
                  </a:lnTo>
                  <a:lnTo>
                    <a:pt x="0" y="1325867"/>
                  </a:lnTo>
                  <a:lnTo>
                    <a:pt x="4272" y="1373534"/>
                  </a:lnTo>
                  <a:lnTo>
                    <a:pt x="16589" y="1418398"/>
                  </a:lnTo>
                  <a:lnTo>
                    <a:pt x="36203" y="1459711"/>
                  </a:lnTo>
                  <a:lnTo>
                    <a:pt x="62364" y="1496723"/>
                  </a:lnTo>
                  <a:lnTo>
                    <a:pt x="94324" y="1528685"/>
                  </a:lnTo>
                  <a:lnTo>
                    <a:pt x="131334" y="1554849"/>
                  </a:lnTo>
                  <a:lnTo>
                    <a:pt x="172645" y="1574464"/>
                  </a:lnTo>
                  <a:lnTo>
                    <a:pt x="217509" y="1586783"/>
                  </a:lnTo>
                  <a:lnTo>
                    <a:pt x="265176" y="1591055"/>
                  </a:lnTo>
                  <a:lnTo>
                    <a:pt x="3328416" y="1591055"/>
                  </a:lnTo>
                  <a:lnTo>
                    <a:pt x="3376082" y="1586783"/>
                  </a:lnTo>
                  <a:lnTo>
                    <a:pt x="3420946" y="1574464"/>
                  </a:lnTo>
                  <a:lnTo>
                    <a:pt x="3462257" y="1554849"/>
                  </a:lnTo>
                  <a:lnTo>
                    <a:pt x="3499267" y="1528685"/>
                  </a:lnTo>
                  <a:lnTo>
                    <a:pt x="3531227" y="1496723"/>
                  </a:lnTo>
                  <a:lnTo>
                    <a:pt x="3557388" y="1459711"/>
                  </a:lnTo>
                  <a:lnTo>
                    <a:pt x="3577002" y="1418398"/>
                  </a:lnTo>
                  <a:lnTo>
                    <a:pt x="3589319" y="1373534"/>
                  </a:lnTo>
                  <a:lnTo>
                    <a:pt x="3593591" y="1325867"/>
                  </a:lnTo>
                  <a:lnTo>
                    <a:pt x="3593591" y="265175"/>
                  </a:lnTo>
                  <a:lnTo>
                    <a:pt x="3589319" y="217509"/>
                  </a:lnTo>
                  <a:lnTo>
                    <a:pt x="3577002" y="172645"/>
                  </a:lnTo>
                  <a:lnTo>
                    <a:pt x="3557388" y="131334"/>
                  </a:lnTo>
                  <a:lnTo>
                    <a:pt x="3531227" y="94324"/>
                  </a:lnTo>
                  <a:lnTo>
                    <a:pt x="3499267" y="62364"/>
                  </a:lnTo>
                  <a:lnTo>
                    <a:pt x="3462257" y="36203"/>
                  </a:lnTo>
                  <a:lnTo>
                    <a:pt x="3420946" y="16589"/>
                  </a:lnTo>
                  <a:lnTo>
                    <a:pt x="3376082" y="4272"/>
                  </a:lnTo>
                  <a:lnTo>
                    <a:pt x="3328416" y="0"/>
                  </a:lnTo>
                  <a:close/>
                </a:path>
              </a:pathLst>
            </a:custGeom>
            <a:solidFill>
              <a:srgbClr val="DCE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4225290" y="4674875"/>
              <a:ext cx="3594100" cy="1591310"/>
            </a:xfrm>
            <a:custGeom>
              <a:avLst/>
              <a:gdLst/>
              <a:ahLst/>
              <a:cxnLst/>
              <a:rect l="l" t="t" r="r" b="b"/>
              <a:pathLst>
                <a:path w="3594100" h="1591310">
                  <a:moveTo>
                    <a:pt x="0" y="265175"/>
                  </a:moveTo>
                  <a:lnTo>
                    <a:pt x="4272" y="217509"/>
                  </a:lnTo>
                  <a:lnTo>
                    <a:pt x="16589" y="172645"/>
                  </a:lnTo>
                  <a:lnTo>
                    <a:pt x="36203" y="131334"/>
                  </a:lnTo>
                  <a:lnTo>
                    <a:pt x="62364" y="94324"/>
                  </a:lnTo>
                  <a:lnTo>
                    <a:pt x="94324" y="62364"/>
                  </a:lnTo>
                  <a:lnTo>
                    <a:pt x="131334" y="36203"/>
                  </a:lnTo>
                  <a:lnTo>
                    <a:pt x="172645" y="16589"/>
                  </a:lnTo>
                  <a:lnTo>
                    <a:pt x="217509" y="4272"/>
                  </a:lnTo>
                  <a:lnTo>
                    <a:pt x="265176" y="0"/>
                  </a:lnTo>
                  <a:lnTo>
                    <a:pt x="3328416" y="0"/>
                  </a:lnTo>
                  <a:lnTo>
                    <a:pt x="3376082" y="4272"/>
                  </a:lnTo>
                  <a:lnTo>
                    <a:pt x="3420946" y="16589"/>
                  </a:lnTo>
                  <a:lnTo>
                    <a:pt x="3462257" y="36203"/>
                  </a:lnTo>
                  <a:lnTo>
                    <a:pt x="3499267" y="62364"/>
                  </a:lnTo>
                  <a:lnTo>
                    <a:pt x="3531227" y="94324"/>
                  </a:lnTo>
                  <a:lnTo>
                    <a:pt x="3557388" y="131334"/>
                  </a:lnTo>
                  <a:lnTo>
                    <a:pt x="3577002" y="172645"/>
                  </a:lnTo>
                  <a:lnTo>
                    <a:pt x="3589319" y="217509"/>
                  </a:lnTo>
                  <a:lnTo>
                    <a:pt x="3593591" y="265175"/>
                  </a:lnTo>
                  <a:lnTo>
                    <a:pt x="3593591" y="1325867"/>
                  </a:lnTo>
                  <a:lnTo>
                    <a:pt x="3589319" y="1373534"/>
                  </a:lnTo>
                  <a:lnTo>
                    <a:pt x="3577002" y="1418398"/>
                  </a:lnTo>
                  <a:lnTo>
                    <a:pt x="3557388" y="1459711"/>
                  </a:lnTo>
                  <a:lnTo>
                    <a:pt x="3531227" y="1496723"/>
                  </a:lnTo>
                  <a:lnTo>
                    <a:pt x="3499267" y="1528685"/>
                  </a:lnTo>
                  <a:lnTo>
                    <a:pt x="3462257" y="1554849"/>
                  </a:lnTo>
                  <a:lnTo>
                    <a:pt x="3420946" y="1574464"/>
                  </a:lnTo>
                  <a:lnTo>
                    <a:pt x="3376082" y="1586783"/>
                  </a:lnTo>
                  <a:lnTo>
                    <a:pt x="3328416" y="1591055"/>
                  </a:lnTo>
                  <a:lnTo>
                    <a:pt x="265176" y="1591055"/>
                  </a:lnTo>
                  <a:lnTo>
                    <a:pt x="217509" y="1586783"/>
                  </a:lnTo>
                  <a:lnTo>
                    <a:pt x="172645" y="1574464"/>
                  </a:lnTo>
                  <a:lnTo>
                    <a:pt x="131334" y="1554849"/>
                  </a:lnTo>
                  <a:lnTo>
                    <a:pt x="94324" y="1528685"/>
                  </a:lnTo>
                  <a:lnTo>
                    <a:pt x="62364" y="1496723"/>
                  </a:lnTo>
                  <a:lnTo>
                    <a:pt x="36203" y="1459711"/>
                  </a:lnTo>
                  <a:lnTo>
                    <a:pt x="16589" y="1418398"/>
                  </a:lnTo>
                  <a:lnTo>
                    <a:pt x="4272" y="1373534"/>
                  </a:lnTo>
                  <a:lnTo>
                    <a:pt x="0" y="1325867"/>
                  </a:lnTo>
                  <a:lnTo>
                    <a:pt x="0" y="26517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93107" y="4872227"/>
              <a:ext cx="1243583" cy="121615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99788" y="4978908"/>
              <a:ext cx="1011935" cy="984503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4393440" y="4972558"/>
              <a:ext cx="1024890" cy="997585"/>
            </a:xfrm>
            <a:custGeom>
              <a:avLst/>
              <a:gdLst/>
              <a:ahLst/>
              <a:cxnLst/>
              <a:rect l="l" t="t" r="r" b="b"/>
              <a:pathLst>
                <a:path w="1024889" h="997585">
                  <a:moveTo>
                    <a:pt x="116725" y="0"/>
                  </a:moveTo>
                  <a:lnTo>
                    <a:pt x="907910" y="0"/>
                  </a:lnTo>
                  <a:lnTo>
                    <a:pt x="931163" y="2349"/>
                  </a:lnTo>
                  <a:lnTo>
                    <a:pt x="973048" y="19964"/>
                  </a:lnTo>
                  <a:lnTo>
                    <a:pt x="1004671" y="51587"/>
                  </a:lnTo>
                  <a:lnTo>
                    <a:pt x="1022286" y="93472"/>
                  </a:lnTo>
                  <a:lnTo>
                    <a:pt x="1024635" y="116725"/>
                  </a:lnTo>
                  <a:lnTo>
                    <a:pt x="1024635" y="880478"/>
                  </a:lnTo>
                  <a:lnTo>
                    <a:pt x="1015466" y="925728"/>
                  </a:lnTo>
                  <a:lnTo>
                    <a:pt x="990371" y="962939"/>
                  </a:lnTo>
                  <a:lnTo>
                    <a:pt x="953147" y="988034"/>
                  </a:lnTo>
                  <a:lnTo>
                    <a:pt x="907910" y="997204"/>
                  </a:lnTo>
                  <a:lnTo>
                    <a:pt x="116725" y="997204"/>
                  </a:lnTo>
                  <a:lnTo>
                    <a:pt x="71475" y="988034"/>
                  </a:lnTo>
                  <a:lnTo>
                    <a:pt x="34264" y="962939"/>
                  </a:lnTo>
                  <a:lnTo>
                    <a:pt x="9169" y="925728"/>
                  </a:lnTo>
                  <a:lnTo>
                    <a:pt x="0" y="880478"/>
                  </a:lnTo>
                  <a:lnTo>
                    <a:pt x="0" y="116725"/>
                  </a:lnTo>
                  <a:lnTo>
                    <a:pt x="9169" y="71475"/>
                  </a:lnTo>
                  <a:lnTo>
                    <a:pt x="34264" y="34264"/>
                  </a:lnTo>
                  <a:lnTo>
                    <a:pt x="71475" y="9169"/>
                  </a:lnTo>
                  <a:lnTo>
                    <a:pt x="116725" y="0"/>
                  </a:lnTo>
                  <a:close/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" name="object 32" descr=""/>
          <p:cNvGrpSpPr/>
          <p:nvPr/>
        </p:nvGrpSpPr>
        <p:grpSpPr>
          <a:xfrm>
            <a:off x="8051545" y="4662165"/>
            <a:ext cx="3620770" cy="1616710"/>
            <a:chOff x="8051545" y="4662165"/>
            <a:chExt cx="3620770" cy="1616710"/>
          </a:xfrm>
        </p:grpSpPr>
        <p:sp>
          <p:nvSpPr>
            <p:cNvPr id="33" name="object 33" descr=""/>
            <p:cNvSpPr/>
            <p:nvPr/>
          </p:nvSpPr>
          <p:spPr>
            <a:xfrm>
              <a:off x="8064245" y="4674865"/>
              <a:ext cx="3595370" cy="1591310"/>
            </a:xfrm>
            <a:custGeom>
              <a:avLst/>
              <a:gdLst/>
              <a:ahLst/>
              <a:cxnLst/>
              <a:rect l="l" t="t" r="r" b="b"/>
              <a:pathLst>
                <a:path w="3595370" h="1591310">
                  <a:moveTo>
                    <a:pt x="3329927" y="0"/>
                  </a:moveTo>
                  <a:lnTo>
                    <a:pt x="265188" y="0"/>
                  </a:lnTo>
                  <a:lnTo>
                    <a:pt x="217521" y="4272"/>
                  </a:lnTo>
                  <a:lnTo>
                    <a:pt x="172657" y="16591"/>
                  </a:lnTo>
                  <a:lnTo>
                    <a:pt x="131344" y="36206"/>
                  </a:lnTo>
                  <a:lnTo>
                    <a:pt x="94332" y="62370"/>
                  </a:lnTo>
                  <a:lnTo>
                    <a:pt x="62370" y="94332"/>
                  </a:lnTo>
                  <a:lnTo>
                    <a:pt x="36206" y="131344"/>
                  </a:lnTo>
                  <a:lnTo>
                    <a:pt x="16591" y="172657"/>
                  </a:lnTo>
                  <a:lnTo>
                    <a:pt x="4272" y="217521"/>
                  </a:lnTo>
                  <a:lnTo>
                    <a:pt x="0" y="265188"/>
                  </a:lnTo>
                  <a:lnTo>
                    <a:pt x="0" y="1325880"/>
                  </a:lnTo>
                  <a:lnTo>
                    <a:pt x="4272" y="1373546"/>
                  </a:lnTo>
                  <a:lnTo>
                    <a:pt x="16591" y="1418410"/>
                  </a:lnTo>
                  <a:lnTo>
                    <a:pt x="36206" y="1459721"/>
                  </a:lnTo>
                  <a:lnTo>
                    <a:pt x="62370" y="1496731"/>
                  </a:lnTo>
                  <a:lnTo>
                    <a:pt x="94332" y="1528691"/>
                  </a:lnTo>
                  <a:lnTo>
                    <a:pt x="131344" y="1554852"/>
                  </a:lnTo>
                  <a:lnTo>
                    <a:pt x="172657" y="1574466"/>
                  </a:lnTo>
                  <a:lnTo>
                    <a:pt x="217521" y="1586783"/>
                  </a:lnTo>
                  <a:lnTo>
                    <a:pt x="265188" y="1591056"/>
                  </a:lnTo>
                  <a:lnTo>
                    <a:pt x="3329927" y="1591056"/>
                  </a:lnTo>
                  <a:lnTo>
                    <a:pt x="3377594" y="1586783"/>
                  </a:lnTo>
                  <a:lnTo>
                    <a:pt x="3422458" y="1574466"/>
                  </a:lnTo>
                  <a:lnTo>
                    <a:pt x="3463771" y="1554852"/>
                  </a:lnTo>
                  <a:lnTo>
                    <a:pt x="3500783" y="1528691"/>
                  </a:lnTo>
                  <a:lnTo>
                    <a:pt x="3532745" y="1496731"/>
                  </a:lnTo>
                  <a:lnTo>
                    <a:pt x="3558909" y="1459721"/>
                  </a:lnTo>
                  <a:lnTo>
                    <a:pt x="3578524" y="1418410"/>
                  </a:lnTo>
                  <a:lnTo>
                    <a:pt x="3590843" y="1373546"/>
                  </a:lnTo>
                  <a:lnTo>
                    <a:pt x="3595116" y="1325880"/>
                  </a:lnTo>
                  <a:lnTo>
                    <a:pt x="3595116" y="265188"/>
                  </a:lnTo>
                  <a:lnTo>
                    <a:pt x="3590843" y="217521"/>
                  </a:lnTo>
                  <a:lnTo>
                    <a:pt x="3578524" y="172657"/>
                  </a:lnTo>
                  <a:lnTo>
                    <a:pt x="3558909" y="131344"/>
                  </a:lnTo>
                  <a:lnTo>
                    <a:pt x="3532745" y="94332"/>
                  </a:lnTo>
                  <a:lnTo>
                    <a:pt x="3500783" y="62370"/>
                  </a:lnTo>
                  <a:lnTo>
                    <a:pt x="3463771" y="36206"/>
                  </a:lnTo>
                  <a:lnTo>
                    <a:pt x="3422458" y="16591"/>
                  </a:lnTo>
                  <a:lnTo>
                    <a:pt x="3377594" y="4272"/>
                  </a:lnTo>
                  <a:lnTo>
                    <a:pt x="3329927" y="0"/>
                  </a:lnTo>
                  <a:close/>
                </a:path>
              </a:pathLst>
            </a:custGeom>
            <a:solidFill>
              <a:srgbClr val="DCE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8064245" y="4674865"/>
              <a:ext cx="3595370" cy="1591310"/>
            </a:xfrm>
            <a:custGeom>
              <a:avLst/>
              <a:gdLst/>
              <a:ahLst/>
              <a:cxnLst/>
              <a:rect l="l" t="t" r="r" b="b"/>
              <a:pathLst>
                <a:path w="3595370" h="1591310">
                  <a:moveTo>
                    <a:pt x="0" y="265188"/>
                  </a:moveTo>
                  <a:lnTo>
                    <a:pt x="4272" y="217521"/>
                  </a:lnTo>
                  <a:lnTo>
                    <a:pt x="16591" y="172657"/>
                  </a:lnTo>
                  <a:lnTo>
                    <a:pt x="36206" y="131344"/>
                  </a:lnTo>
                  <a:lnTo>
                    <a:pt x="62370" y="94332"/>
                  </a:lnTo>
                  <a:lnTo>
                    <a:pt x="94332" y="62370"/>
                  </a:lnTo>
                  <a:lnTo>
                    <a:pt x="131344" y="36206"/>
                  </a:lnTo>
                  <a:lnTo>
                    <a:pt x="172657" y="16591"/>
                  </a:lnTo>
                  <a:lnTo>
                    <a:pt x="217521" y="4272"/>
                  </a:lnTo>
                  <a:lnTo>
                    <a:pt x="265188" y="0"/>
                  </a:lnTo>
                  <a:lnTo>
                    <a:pt x="3329927" y="0"/>
                  </a:lnTo>
                  <a:lnTo>
                    <a:pt x="3377594" y="4272"/>
                  </a:lnTo>
                  <a:lnTo>
                    <a:pt x="3422458" y="16591"/>
                  </a:lnTo>
                  <a:lnTo>
                    <a:pt x="3463771" y="36206"/>
                  </a:lnTo>
                  <a:lnTo>
                    <a:pt x="3500783" y="62370"/>
                  </a:lnTo>
                  <a:lnTo>
                    <a:pt x="3532745" y="94332"/>
                  </a:lnTo>
                  <a:lnTo>
                    <a:pt x="3558909" y="131344"/>
                  </a:lnTo>
                  <a:lnTo>
                    <a:pt x="3578524" y="172657"/>
                  </a:lnTo>
                  <a:lnTo>
                    <a:pt x="3590843" y="217521"/>
                  </a:lnTo>
                  <a:lnTo>
                    <a:pt x="3595116" y="265188"/>
                  </a:lnTo>
                  <a:lnTo>
                    <a:pt x="3595116" y="1325880"/>
                  </a:lnTo>
                  <a:lnTo>
                    <a:pt x="3590843" y="1373546"/>
                  </a:lnTo>
                  <a:lnTo>
                    <a:pt x="3578524" y="1418410"/>
                  </a:lnTo>
                  <a:lnTo>
                    <a:pt x="3558909" y="1459721"/>
                  </a:lnTo>
                  <a:lnTo>
                    <a:pt x="3532745" y="1496731"/>
                  </a:lnTo>
                  <a:lnTo>
                    <a:pt x="3500783" y="1528691"/>
                  </a:lnTo>
                  <a:lnTo>
                    <a:pt x="3463771" y="1554852"/>
                  </a:lnTo>
                  <a:lnTo>
                    <a:pt x="3422458" y="1574466"/>
                  </a:lnTo>
                  <a:lnTo>
                    <a:pt x="3377594" y="1586783"/>
                  </a:lnTo>
                  <a:lnTo>
                    <a:pt x="3329927" y="1591056"/>
                  </a:lnTo>
                  <a:lnTo>
                    <a:pt x="265188" y="1591056"/>
                  </a:lnTo>
                  <a:lnTo>
                    <a:pt x="217521" y="1586783"/>
                  </a:lnTo>
                  <a:lnTo>
                    <a:pt x="172657" y="1574466"/>
                  </a:lnTo>
                  <a:lnTo>
                    <a:pt x="131344" y="1554852"/>
                  </a:lnTo>
                  <a:lnTo>
                    <a:pt x="94332" y="1528691"/>
                  </a:lnTo>
                  <a:lnTo>
                    <a:pt x="62370" y="1496731"/>
                  </a:lnTo>
                  <a:lnTo>
                    <a:pt x="36206" y="1459721"/>
                  </a:lnTo>
                  <a:lnTo>
                    <a:pt x="16591" y="1418410"/>
                  </a:lnTo>
                  <a:lnTo>
                    <a:pt x="4272" y="1373546"/>
                  </a:lnTo>
                  <a:lnTo>
                    <a:pt x="0" y="1325880"/>
                  </a:lnTo>
                  <a:lnTo>
                    <a:pt x="0" y="265188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1650817" y="1834870"/>
            <a:ext cx="219011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590" marR="5080" indent="-952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Quantum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computing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is </a:t>
            </a:r>
            <a:r>
              <a:rPr dirty="0" sz="1800" spc="-10" b="1">
                <a:latin typeface="Calibri"/>
                <a:cs typeface="Calibri"/>
              </a:rPr>
              <a:t>strategically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important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4434383" y="1696339"/>
            <a:ext cx="3208020" cy="11264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078865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Technical</a:t>
            </a:r>
            <a:r>
              <a:rPr dirty="0" sz="1800" spc="-9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assumptions </a:t>
            </a:r>
            <a:r>
              <a:rPr dirty="0" sz="1800" b="1">
                <a:latin typeface="Calibri"/>
                <a:cs typeface="Calibri"/>
              </a:rPr>
              <a:t>have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made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us </a:t>
            </a:r>
            <a:r>
              <a:rPr dirty="0" sz="1800" b="1">
                <a:latin typeface="Calibri"/>
                <a:cs typeface="Calibri"/>
              </a:rPr>
              <a:t>vulnerable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to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surprise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Source: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Niel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Beaudrap</a:t>
            </a:r>
            <a:endParaRPr sz="9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9516028" y="1834870"/>
            <a:ext cx="1805939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6667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Viable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paths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defy </a:t>
            </a:r>
            <a:r>
              <a:rPr dirty="0" sz="1800" b="1">
                <a:latin typeface="Calibri"/>
                <a:cs typeface="Calibri"/>
              </a:rPr>
              <a:t>those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assumptions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1725537" y="5025777"/>
            <a:ext cx="2040889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Evaluate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designs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for </a:t>
            </a:r>
            <a:r>
              <a:rPr dirty="0" sz="1800" spc="-10" b="1">
                <a:latin typeface="Calibri"/>
                <a:cs typeface="Calibri"/>
              </a:rPr>
              <a:t>utility-</a:t>
            </a:r>
            <a:r>
              <a:rPr dirty="0" sz="1800" b="1">
                <a:latin typeface="Calibri"/>
                <a:cs typeface="Calibri"/>
              </a:rPr>
              <a:t>scale </a:t>
            </a:r>
            <a:r>
              <a:rPr dirty="0" sz="1800" spc="-10" b="1">
                <a:latin typeface="Calibri"/>
                <a:cs typeface="Calibri"/>
              </a:rPr>
              <a:t>quantum computers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4383063" y="5025777"/>
            <a:ext cx="3253104" cy="11042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13665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Demonstrate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enabling </a:t>
            </a:r>
            <a:r>
              <a:rPr dirty="0" sz="1800" b="1">
                <a:latin typeface="Calibri"/>
                <a:cs typeface="Calibri"/>
              </a:rPr>
              <a:t>components</a:t>
            </a:r>
            <a:r>
              <a:rPr dirty="0" sz="1800" spc="-80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and </a:t>
            </a:r>
            <a:r>
              <a:rPr dirty="0" sz="1800" spc="-10" b="1">
                <a:latin typeface="Calibri"/>
                <a:cs typeface="Calibri"/>
              </a:rPr>
              <a:t>subsystems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Source: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Ali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Adibi,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Ga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Tech</a:t>
            </a:r>
            <a:endParaRPr sz="9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9365349" y="5025777"/>
            <a:ext cx="210502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Construct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prototype fault-tolerant </a:t>
            </a:r>
            <a:r>
              <a:rPr dirty="0" sz="1800" b="1">
                <a:latin typeface="Calibri"/>
                <a:cs typeface="Calibri"/>
              </a:rPr>
              <a:t>quantum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computer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1" name="object 41" descr=""/>
          <p:cNvGrpSpPr/>
          <p:nvPr/>
        </p:nvGrpSpPr>
        <p:grpSpPr>
          <a:xfrm>
            <a:off x="8103107" y="4864608"/>
            <a:ext cx="1257300" cy="1229995"/>
            <a:chOff x="8103107" y="4864608"/>
            <a:chExt cx="1257300" cy="1229995"/>
          </a:xfrm>
        </p:grpSpPr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03107" y="4864608"/>
              <a:ext cx="1257299" cy="122986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09787" y="4971288"/>
              <a:ext cx="1025548" cy="998219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8203442" y="4964938"/>
              <a:ext cx="1038860" cy="1010919"/>
            </a:xfrm>
            <a:custGeom>
              <a:avLst/>
              <a:gdLst/>
              <a:ahLst/>
              <a:cxnLst/>
              <a:rect l="l" t="t" r="r" b="b"/>
              <a:pathLst>
                <a:path w="1038859" h="1010920">
                  <a:moveTo>
                    <a:pt x="71259" y="0"/>
                  </a:moveTo>
                  <a:lnTo>
                    <a:pt x="967079" y="0"/>
                  </a:lnTo>
                  <a:lnTo>
                    <a:pt x="981176" y="1422"/>
                  </a:lnTo>
                  <a:lnTo>
                    <a:pt x="1017460" y="20878"/>
                  </a:lnTo>
                  <a:lnTo>
                    <a:pt x="1036929" y="57162"/>
                  </a:lnTo>
                  <a:lnTo>
                    <a:pt x="1038351" y="71259"/>
                  </a:lnTo>
                  <a:lnTo>
                    <a:pt x="1038351" y="939660"/>
                  </a:lnTo>
                  <a:lnTo>
                    <a:pt x="1017460" y="990041"/>
                  </a:lnTo>
                  <a:lnTo>
                    <a:pt x="981176" y="1009497"/>
                  </a:lnTo>
                  <a:lnTo>
                    <a:pt x="967079" y="1010919"/>
                  </a:lnTo>
                  <a:lnTo>
                    <a:pt x="71259" y="1010919"/>
                  </a:lnTo>
                  <a:lnTo>
                    <a:pt x="20878" y="990041"/>
                  </a:lnTo>
                  <a:lnTo>
                    <a:pt x="1422" y="953757"/>
                  </a:lnTo>
                  <a:lnTo>
                    <a:pt x="0" y="939660"/>
                  </a:lnTo>
                  <a:lnTo>
                    <a:pt x="0" y="71259"/>
                  </a:lnTo>
                  <a:lnTo>
                    <a:pt x="20878" y="20878"/>
                  </a:lnTo>
                  <a:lnTo>
                    <a:pt x="57162" y="1422"/>
                  </a:lnTo>
                  <a:lnTo>
                    <a:pt x="71259" y="0"/>
                  </a:lnTo>
                  <a:close/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 descr=""/>
          <p:cNvSpPr txBox="1"/>
          <p:nvPr/>
        </p:nvSpPr>
        <p:spPr>
          <a:xfrm>
            <a:off x="8222285" y="2660215"/>
            <a:ext cx="10833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Source: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PsiQuantum</a:t>
            </a:r>
            <a:endParaRPr sz="90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543954" y="5967257"/>
            <a:ext cx="7677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Source: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ORNL</a:t>
            </a:r>
            <a:endParaRPr sz="90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543954" y="2660215"/>
            <a:ext cx="13366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Source: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U.S.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Government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8222285" y="5967257"/>
            <a:ext cx="7905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Source: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Fujitsu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49" name="object 49" descr=""/>
          <p:cNvGrpSpPr/>
          <p:nvPr/>
        </p:nvGrpSpPr>
        <p:grpSpPr>
          <a:xfrm>
            <a:off x="543813" y="4971028"/>
            <a:ext cx="1000760" cy="1000760"/>
            <a:chOff x="543813" y="4971028"/>
            <a:chExt cx="1000760" cy="1000760"/>
          </a:xfrm>
        </p:grpSpPr>
        <p:pic>
          <p:nvPicPr>
            <p:cNvPr id="50" name="object 5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0163" y="4977383"/>
              <a:ext cx="987551" cy="987551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550163" y="4977378"/>
              <a:ext cx="988060" cy="988060"/>
            </a:xfrm>
            <a:custGeom>
              <a:avLst/>
              <a:gdLst/>
              <a:ahLst/>
              <a:cxnLst/>
              <a:rect l="l" t="t" r="r" b="b"/>
              <a:pathLst>
                <a:path w="988060" h="988060">
                  <a:moveTo>
                    <a:pt x="0" y="134124"/>
                  </a:moveTo>
                  <a:lnTo>
                    <a:pt x="6837" y="91734"/>
                  </a:lnTo>
                  <a:lnTo>
                    <a:pt x="25877" y="54916"/>
                  </a:lnTo>
                  <a:lnTo>
                    <a:pt x="54910" y="25880"/>
                  </a:lnTo>
                  <a:lnTo>
                    <a:pt x="91729" y="6838"/>
                  </a:lnTo>
                  <a:lnTo>
                    <a:pt x="134124" y="0"/>
                  </a:lnTo>
                  <a:lnTo>
                    <a:pt x="853427" y="0"/>
                  </a:lnTo>
                  <a:lnTo>
                    <a:pt x="895822" y="6838"/>
                  </a:lnTo>
                  <a:lnTo>
                    <a:pt x="932641" y="25880"/>
                  </a:lnTo>
                  <a:lnTo>
                    <a:pt x="961674" y="54916"/>
                  </a:lnTo>
                  <a:lnTo>
                    <a:pt x="980714" y="91734"/>
                  </a:lnTo>
                  <a:lnTo>
                    <a:pt x="987552" y="134124"/>
                  </a:lnTo>
                  <a:lnTo>
                    <a:pt x="987552" y="853440"/>
                  </a:lnTo>
                  <a:lnTo>
                    <a:pt x="980714" y="895829"/>
                  </a:lnTo>
                  <a:lnTo>
                    <a:pt x="961674" y="932644"/>
                  </a:lnTo>
                  <a:lnTo>
                    <a:pt x="932641" y="961675"/>
                  </a:lnTo>
                  <a:lnTo>
                    <a:pt x="895822" y="980714"/>
                  </a:lnTo>
                  <a:lnTo>
                    <a:pt x="853427" y="987552"/>
                  </a:lnTo>
                  <a:lnTo>
                    <a:pt x="134124" y="987552"/>
                  </a:lnTo>
                  <a:lnTo>
                    <a:pt x="91729" y="980714"/>
                  </a:lnTo>
                  <a:lnTo>
                    <a:pt x="54910" y="961675"/>
                  </a:lnTo>
                  <a:lnTo>
                    <a:pt x="25877" y="932644"/>
                  </a:lnTo>
                  <a:lnTo>
                    <a:pt x="6837" y="895829"/>
                  </a:lnTo>
                  <a:lnTo>
                    <a:pt x="0" y="853440"/>
                  </a:lnTo>
                  <a:lnTo>
                    <a:pt x="0" y="134124"/>
                  </a:lnTo>
                  <a:close/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Distribution</a:t>
            </a:r>
            <a:r>
              <a:rPr dirty="0" spc="-50"/>
              <a:t> </a:t>
            </a:r>
            <a:r>
              <a:rPr dirty="0"/>
              <a:t>Statement</a:t>
            </a:r>
            <a:r>
              <a:rPr dirty="0" spc="-60"/>
              <a:t> </a:t>
            </a:r>
            <a:r>
              <a:rPr dirty="0"/>
              <a:t>‘A’</a:t>
            </a:r>
            <a:r>
              <a:rPr dirty="0" spc="-15"/>
              <a:t> </a:t>
            </a:r>
            <a:r>
              <a:rPr dirty="0"/>
              <a:t>(Approved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Public</a:t>
            </a:r>
            <a:r>
              <a:rPr dirty="0" spc="-20"/>
              <a:t> </a:t>
            </a:r>
            <a:r>
              <a:rPr dirty="0"/>
              <a:t>Release,</a:t>
            </a:r>
            <a:r>
              <a:rPr dirty="0" spc="-45"/>
              <a:t> </a:t>
            </a:r>
            <a:r>
              <a:rPr dirty="0"/>
              <a:t>Distribution</a:t>
            </a:r>
            <a:r>
              <a:rPr dirty="0" spc="-45"/>
              <a:t> </a:t>
            </a:r>
            <a:r>
              <a:rPr dirty="0" spc="-10"/>
              <a:t>Unlimited)</a:t>
            </a:r>
          </a:p>
        </p:txBody>
      </p:sp>
      <p:sp>
        <p:nvSpPr>
          <p:cNvPr id="53" name="object 5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17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Technical</a:t>
            </a:r>
            <a:r>
              <a:rPr dirty="0" sz="2000" spc="-65"/>
              <a:t> </a:t>
            </a:r>
            <a:r>
              <a:rPr dirty="0" sz="2000"/>
              <a:t>assumptions</a:t>
            </a:r>
            <a:r>
              <a:rPr dirty="0" sz="2000" spc="-50"/>
              <a:t> </a:t>
            </a:r>
            <a:r>
              <a:rPr dirty="0" sz="2000"/>
              <a:t>have</a:t>
            </a:r>
            <a:r>
              <a:rPr dirty="0" sz="2000" spc="-40"/>
              <a:t> </a:t>
            </a:r>
            <a:r>
              <a:rPr dirty="0" sz="2000"/>
              <a:t>made</a:t>
            </a:r>
            <a:r>
              <a:rPr dirty="0" sz="2000" spc="-25"/>
              <a:t> </a:t>
            </a:r>
            <a:r>
              <a:rPr dirty="0" sz="2000"/>
              <a:t>us</a:t>
            </a:r>
            <a:r>
              <a:rPr dirty="0" sz="2000" spc="-30"/>
              <a:t> </a:t>
            </a:r>
            <a:r>
              <a:rPr dirty="0" sz="2000"/>
              <a:t>vulnerable</a:t>
            </a:r>
            <a:r>
              <a:rPr dirty="0" sz="2000" spc="-65"/>
              <a:t> </a:t>
            </a:r>
            <a:r>
              <a:rPr dirty="0" sz="2000"/>
              <a:t>to</a:t>
            </a:r>
            <a:r>
              <a:rPr dirty="0" sz="2000" spc="-25"/>
              <a:t> </a:t>
            </a:r>
            <a:r>
              <a:rPr dirty="0" sz="2000"/>
              <a:t>strategic</a:t>
            </a:r>
            <a:r>
              <a:rPr dirty="0" sz="2000" spc="-50"/>
              <a:t> </a:t>
            </a:r>
            <a:r>
              <a:rPr dirty="0" sz="2000" spc="-10"/>
              <a:t>surprise</a:t>
            </a:r>
            <a:endParaRPr sz="2000"/>
          </a:p>
        </p:txBody>
      </p:sp>
      <p:sp>
        <p:nvSpPr>
          <p:cNvPr id="3" name="object 3" descr=""/>
          <p:cNvSpPr txBox="1"/>
          <p:nvPr/>
        </p:nvSpPr>
        <p:spPr>
          <a:xfrm>
            <a:off x="4987211" y="1727897"/>
            <a:ext cx="54908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Assumption</a:t>
            </a:r>
            <a:r>
              <a:rPr dirty="0" sz="1800" spc="-6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6FC0"/>
                </a:solidFill>
                <a:latin typeface="Wingdings"/>
                <a:cs typeface="Wingdings"/>
              </a:rPr>
              <a:t></a:t>
            </a:r>
            <a:r>
              <a:rPr dirty="0" sz="1800" spc="-5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Logical</a:t>
            </a:r>
            <a:r>
              <a:rPr dirty="0" sz="1800" spc="-4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Qubits</a:t>
            </a:r>
            <a:r>
              <a:rPr dirty="0" sz="1800" spc="-4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are</a:t>
            </a:r>
            <a:r>
              <a:rPr dirty="0" sz="1800" spc="-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made</a:t>
            </a:r>
            <a:r>
              <a:rPr dirty="0" sz="1800" spc="-4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dirty="0" sz="1800" spc="-1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Physical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Qubits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154851" y="2104325"/>
            <a:ext cx="6007100" cy="11010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8285" marR="166370" indent="-2362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8285" algn="l"/>
              </a:tabLst>
            </a:pPr>
            <a:r>
              <a:rPr dirty="0" sz="1600" spc="-10">
                <a:latin typeface="Calibri"/>
                <a:cs typeface="Calibri"/>
              </a:rPr>
              <a:t>Conventional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wisdom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dictates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that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error-</a:t>
            </a:r>
            <a:r>
              <a:rPr dirty="0" sz="1600">
                <a:latin typeface="Calibri"/>
                <a:cs typeface="Calibri"/>
              </a:rPr>
              <a:t>correction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only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works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with </a:t>
            </a:r>
            <a:r>
              <a:rPr dirty="0" sz="1600">
                <a:latin typeface="Calibri"/>
                <a:cs typeface="Calibri"/>
              </a:rPr>
              <a:t>physical</a:t>
            </a:r>
            <a:r>
              <a:rPr dirty="0" sz="1600" spc="-9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qubits</a:t>
            </a:r>
            <a:endParaRPr sz="1600">
              <a:latin typeface="Calibri"/>
              <a:cs typeface="Calibri"/>
            </a:endParaRPr>
          </a:p>
          <a:p>
            <a:pPr marL="248285" marR="5080" indent="-236220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248285" algn="l"/>
              </a:tabLst>
            </a:pPr>
            <a:r>
              <a:rPr dirty="0" sz="1600" spc="-10">
                <a:latin typeface="Calibri"/>
                <a:cs typeface="Calibri"/>
              </a:rPr>
              <a:t>Superconducting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ion-</a:t>
            </a:r>
            <a:r>
              <a:rPr dirty="0" sz="1600">
                <a:latin typeface="Calibri"/>
                <a:cs typeface="Calibri"/>
              </a:rPr>
              <a:t>trap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companies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are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incrementally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improving </a:t>
            </a:r>
            <a:r>
              <a:rPr dirty="0" sz="1600">
                <a:latin typeface="Calibri"/>
                <a:cs typeface="Calibri"/>
              </a:rPr>
              <a:t>physical</a:t>
            </a:r>
            <a:r>
              <a:rPr dirty="0" sz="1600" spc="-9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qubits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4838953" y="5477511"/>
            <a:ext cx="6856095" cy="638175"/>
            <a:chOff x="4838953" y="5477511"/>
            <a:chExt cx="6856095" cy="638175"/>
          </a:xfrm>
        </p:grpSpPr>
        <p:sp>
          <p:nvSpPr>
            <p:cNvPr id="6" name="object 6" descr=""/>
            <p:cNvSpPr/>
            <p:nvPr/>
          </p:nvSpPr>
          <p:spPr>
            <a:xfrm>
              <a:off x="4851653" y="5490211"/>
              <a:ext cx="6830695" cy="612775"/>
            </a:xfrm>
            <a:custGeom>
              <a:avLst/>
              <a:gdLst/>
              <a:ahLst/>
              <a:cxnLst/>
              <a:rect l="l" t="t" r="r" b="b"/>
              <a:pathLst>
                <a:path w="6830695" h="612775">
                  <a:moveTo>
                    <a:pt x="6721805" y="0"/>
                  </a:moveTo>
                  <a:lnTo>
                    <a:pt x="108762" y="0"/>
                  </a:lnTo>
                  <a:lnTo>
                    <a:pt x="66426" y="8546"/>
                  </a:lnTo>
                  <a:lnTo>
                    <a:pt x="31854" y="31854"/>
                  </a:lnTo>
                  <a:lnTo>
                    <a:pt x="8546" y="66426"/>
                  </a:lnTo>
                  <a:lnTo>
                    <a:pt x="0" y="108762"/>
                  </a:lnTo>
                  <a:lnTo>
                    <a:pt x="0" y="503885"/>
                  </a:lnTo>
                  <a:lnTo>
                    <a:pt x="8546" y="546221"/>
                  </a:lnTo>
                  <a:lnTo>
                    <a:pt x="31854" y="580793"/>
                  </a:lnTo>
                  <a:lnTo>
                    <a:pt x="66426" y="604101"/>
                  </a:lnTo>
                  <a:lnTo>
                    <a:pt x="108762" y="612648"/>
                  </a:lnTo>
                  <a:lnTo>
                    <a:pt x="6721805" y="612648"/>
                  </a:lnTo>
                  <a:lnTo>
                    <a:pt x="6764141" y="604101"/>
                  </a:lnTo>
                  <a:lnTo>
                    <a:pt x="6798713" y="580793"/>
                  </a:lnTo>
                  <a:lnTo>
                    <a:pt x="6822021" y="546221"/>
                  </a:lnTo>
                  <a:lnTo>
                    <a:pt x="6830568" y="503885"/>
                  </a:lnTo>
                  <a:lnTo>
                    <a:pt x="6830568" y="108762"/>
                  </a:lnTo>
                  <a:lnTo>
                    <a:pt x="6822021" y="66426"/>
                  </a:lnTo>
                  <a:lnTo>
                    <a:pt x="6798713" y="31854"/>
                  </a:lnTo>
                  <a:lnTo>
                    <a:pt x="6764141" y="8546"/>
                  </a:lnTo>
                  <a:lnTo>
                    <a:pt x="6721805" y="0"/>
                  </a:lnTo>
                  <a:close/>
                </a:path>
              </a:pathLst>
            </a:custGeom>
            <a:solidFill>
              <a:srgbClr val="E0E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851653" y="5490211"/>
              <a:ext cx="6830695" cy="612775"/>
            </a:xfrm>
            <a:custGeom>
              <a:avLst/>
              <a:gdLst/>
              <a:ahLst/>
              <a:cxnLst/>
              <a:rect l="l" t="t" r="r" b="b"/>
              <a:pathLst>
                <a:path w="6830695" h="612775">
                  <a:moveTo>
                    <a:pt x="0" y="108762"/>
                  </a:moveTo>
                  <a:lnTo>
                    <a:pt x="8546" y="66426"/>
                  </a:lnTo>
                  <a:lnTo>
                    <a:pt x="31854" y="31854"/>
                  </a:lnTo>
                  <a:lnTo>
                    <a:pt x="66426" y="8546"/>
                  </a:lnTo>
                  <a:lnTo>
                    <a:pt x="108762" y="0"/>
                  </a:lnTo>
                  <a:lnTo>
                    <a:pt x="6721805" y="0"/>
                  </a:lnTo>
                  <a:lnTo>
                    <a:pt x="6764141" y="8546"/>
                  </a:lnTo>
                  <a:lnTo>
                    <a:pt x="6798713" y="31854"/>
                  </a:lnTo>
                  <a:lnTo>
                    <a:pt x="6822021" y="66426"/>
                  </a:lnTo>
                  <a:lnTo>
                    <a:pt x="6830568" y="108762"/>
                  </a:lnTo>
                  <a:lnTo>
                    <a:pt x="6830568" y="503885"/>
                  </a:lnTo>
                  <a:lnTo>
                    <a:pt x="6822021" y="546221"/>
                  </a:lnTo>
                  <a:lnTo>
                    <a:pt x="6798713" y="580793"/>
                  </a:lnTo>
                  <a:lnTo>
                    <a:pt x="6764141" y="604101"/>
                  </a:lnTo>
                  <a:lnTo>
                    <a:pt x="6721805" y="612648"/>
                  </a:lnTo>
                  <a:lnTo>
                    <a:pt x="108762" y="612648"/>
                  </a:lnTo>
                  <a:lnTo>
                    <a:pt x="66426" y="604101"/>
                  </a:lnTo>
                  <a:lnTo>
                    <a:pt x="31854" y="580793"/>
                  </a:lnTo>
                  <a:lnTo>
                    <a:pt x="8546" y="546221"/>
                  </a:lnTo>
                  <a:lnTo>
                    <a:pt x="0" y="503885"/>
                  </a:lnTo>
                  <a:lnTo>
                    <a:pt x="0" y="10876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5272330" y="5538576"/>
            <a:ext cx="598741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24840" marR="5080" indent="-612775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Tahoma"/>
                <a:cs typeface="Tahoma"/>
              </a:rPr>
              <a:t>These</a:t>
            </a:r>
            <a:r>
              <a:rPr dirty="0" sz="1600" spc="-5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assumptions</a:t>
            </a:r>
            <a:r>
              <a:rPr dirty="0" sz="1600" spc="-2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ignore</a:t>
            </a:r>
            <a:r>
              <a:rPr dirty="0" sz="1600" spc="-5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quantum</a:t>
            </a:r>
            <a:r>
              <a:rPr dirty="0" sz="1600" spc="-4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computing</a:t>
            </a:r>
            <a:r>
              <a:rPr dirty="0" sz="1600" spc="-2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paradigms</a:t>
            </a:r>
            <a:r>
              <a:rPr dirty="0" sz="1600" spc="-5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that</a:t>
            </a:r>
            <a:r>
              <a:rPr dirty="0" sz="1600" spc="-45">
                <a:latin typeface="Tahoma"/>
                <a:cs typeface="Tahoma"/>
              </a:rPr>
              <a:t> </a:t>
            </a:r>
            <a:r>
              <a:rPr dirty="0" sz="1600" spc="-25">
                <a:latin typeface="Tahoma"/>
                <a:cs typeface="Tahoma"/>
              </a:rPr>
              <a:t>are </a:t>
            </a:r>
            <a:r>
              <a:rPr dirty="0" sz="1600">
                <a:latin typeface="Tahoma"/>
                <a:cs typeface="Tahoma"/>
              </a:rPr>
              <a:t>invalid</a:t>
            </a:r>
            <a:r>
              <a:rPr dirty="0" sz="1600" spc="-2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in</a:t>
            </a:r>
            <a:r>
              <a:rPr dirty="0" sz="1600" spc="-3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the</a:t>
            </a:r>
            <a:r>
              <a:rPr dirty="0" sz="1600" spc="-3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noisy</a:t>
            </a:r>
            <a:r>
              <a:rPr dirty="0" sz="1600" spc="-15">
                <a:latin typeface="Tahoma"/>
                <a:cs typeface="Tahoma"/>
              </a:rPr>
              <a:t> </a:t>
            </a:r>
            <a:r>
              <a:rPr dirty="0" sz="1600" spc="-10">
                <a:latin typeface="Tahoma"/>
                <a:cs typeface="Tahoma"/>
              </a:rPr>
              <a:t>intermediate-</a:t>
            </a:r>
            <a:r>
              <a:rPr dirty="0" sz="1600">
                <a:latin typeface="Tahoma"/>
                <a:cs typeface="Tahoma"/>
              </a:rPr>
              <a:t>scale (NISQ)</a:t>
            </a:r>
            <a:r>
              <a:rPr dirty="0" sz="1600" spc="-35">
                <a:latin typeface="Tahoma"/>
                <a:cs typeface="Tahoma"/>
              </a:rPr>
              <a:t> </a:t>
            </a:r>
            <a:r>
              <a:rPr dirty="0" sz="1600" spc="-10">
                <a:latin typeface="Tahoma"/>
                <a:cs typeface="Tahoma"/>
              </a:rPr>
              <a:t>regime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955" y="1202436"/>
            <a:ext cx="4090403" cy="1776983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4988217" y="3428729"/>
            <a:ext cx="6310630" cy="1104900"/>
          </a:xfrm>
          <a:prstGeom prst="rect">
            <a:avLst/>
          </a:prstGeom>
        </p:spPr>
        <p:txBody>
          <a:bodyPr wrap="square" lIns="0" tIns="127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Assumption</a:t>
            </a:r>
            <a:r>
              <a:rPr dirty="0" sz="1800" spc="-6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6FC0"/>
                </a:solidFill>
                <a:latin typeface="Wingdings"/>
                <a:cs typeface="Wingdings"/>
              </a:rPr>
              <a:t></a:t>
            </a:r>
            <a:r>
              <a:rPr dirty="0" sz="1800" spc="-5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Qubit</a:t>
            </a:r>
            <a:r>
              <a:rPr dirty="0" sz="1800" spc="-4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006FC0"/>
                </a:solidFill>
                <a:latin typeface="Calibri"/>
                <a:cs typeface="Calibri"/>
              </a:rPr>
              <a:t>Number,</a:t>
            </a:r>
            <a:r>
              <a:rPr dirty="0" sz="1800" spc="-5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Fidelity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are</a:t>
            </a:r>
            <a:r>
              <a:rPr dirty="0" sz="1800" spc="-1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dirty="0" sz="1800" spc="-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Key</a:t>
            </a:r>
            <a:r>
              <a:rPr dirty="0" sz="1800" spc="-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Metrics</a:t>
            </a:r>
            <a:endParaRPr sz="1800">
              <a:latin typeface="Calibri"/>
              <a:cs typeface="Calibri"/>
            </a:endParaRPr>
          </a:p>
          <a:p>
            <a:pPr marL="415925" indent="-23558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415925" algn="l"/>
              </a:tabLst>
            </a:pPr>
            <a:r>
              <a:rPr dirty="0" sz="1600">
                <a:latin typeface="Calibri"/>
                <a:cs typeface="Calibri"/>
              </a:rPr>
              <a:t>This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model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supports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initial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goal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“quantum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supremacy”</a:t>
            </a:r>
            <a:endParaRPr sz="1600">
              <a:latin typeface="Calibri"/>
              <a:cs typeface="Calibri"/>
            </a:endParaRPr>
          </a:p>
          <a:p>
            <a:pPr marL="415925" indent="-235585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415925" algn="l"/>
              </a:tabLst>
            </a:pPr>
            <a:r>
              <a:rPr dirty="0" sz="1600">
                <a:latin typeface="Calibri"/>
                <a:cs typeface="Calibri"/>
              </a:rPr>
              <a:t>NISQ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progress</a:t>
            </a:r>
            <a:r>
              <a:rPr dirty="0" sz="1600">
                <a:latin typeface="Calibri"/>
                <a:cs typeface="Calibri"/>
              </a:rPr>
              <a:t> may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not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be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directly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relevant</a:t>
            </a:r>
            <a:r>
              <a:rPr dirty="0" sz="1600">
                <a:latin typeface="Calibri"/>
                <a:cs typeface="Calibri"/>
              </a:rPr>
              <a:t> to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Utility-</a:t>
            </a:r>
            <a:r>
              <a:rPr dirty="0" sz="1600">
                <a:latin typeface="Calibri"/>
                <a:cs typeface="Calibri"/>
              </a:rPr>
              <a:t>Scale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performance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92562" y="960443"/>
            <a:ext cx="36709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Google</a:t>
            </a:r>
            <a:r>
              <a:rPr dirty="0" sz="1200" spc="-2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Quantum</a:t>
            </a:r>
            <a:r>
              <a:rPr dirty="0" sz="1200" spc="-3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Computing</a:t>
            </a:r>
            <a:r>
              <a:rPr dirty="0" sz="1200" spc="-2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Planned</a:t>
            </a:r>
            <a:r>
              <a:rPr dirty="0" sz="1200" spc="-25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Research</a:t>
            </a:r>
            <a:r>
              <a:rPr dirty="0" sz="1200" spc="-50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Trajectory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409955" y="3197351"/>
            <a:ext cx="4282440" cy="3388360"/>
            <a:chOff x="409955" y="3197351"/>
            <a:chExt cx="4282440" cy="3388360"/>
          </a:xfrm>
        </p:grpSpPr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955" y="3212591"/>
              <a:ext cx="4282427" cy="3372599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662939" y="3197351"/>
              <a:ext cx="3776979" cy="273050"/>
            </a:xfrm>
            <a:custGeom>
              <a:avLst/>
              <a:gdLst/>
              <a:ahLst/>
              <a:cxnLst/>
              <a:rect l="l" t="t" r="r" b="b"/>
              <a:pathLst>
                <a:path w="3776979" h="273050">
                  <a:moveTo>
                    <a:pt x="3776472" y="0"/>
                  </a:moveTo>
                  <a:lnTo>
                    <a:pt x="0" y="0"/>
                  </a:lnTo>
                  <a:lnTo>
                    <a:pt x="0" y="272796"/>
                  </a:lnTo>
                  <a:lnTo>
                    <a:pt x="3776472" y="272796"/>
                  </a:lnTo>
                  <a:lnTo>
                    <a:pt x="37764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826109" y="3221930"/>
            <a:ext cx="34486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Commercial</a:t>
            </a:r>
            <a:r>
              <a:rPr dirty="0" sz="1200" spc="-5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Quantum</a:t>
            </a:r>
            <a:r>
              <a:rPr dirty="0" sz="1200" spc="-5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Computer</a:t>
            </a:r>
            <a:r>
              <a:rPr dirty="0" sz="1200" spc="-4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Roadmaps</a:t>
            </a:r>
            <a:r>
              <a:rPr dirty="0" sz="1200" spc="-4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over</a:t>
            </a:r>
            <a:r>
              <a:rPr dirty="0" sz="1200" spc="-50" b="1">
                <a:latin typeface="Calibri"/>
                <a:cs typeface="Calibri"/>
              </a:rPr>
              <a:t> </a:t>
            </a:r>
            <a:r>
              <a:rPr dirty="0" sz="1200" spc="-20" b="1">
                <a:latin typeface="Calibri"/>
                <a:cs typeface="Calibri"/>
              </a:rPr>
              <a:t>Time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Distribution</a:t>
            </a:r>
            <a:r>
              <a:rPr dirty="0" spc="-50"/>
              <a:t> </a:t>
            </a:r>
            <a:r>
              <a:rPr dirty="0"/>
              <a:t>Statement</a:t>
            </a:r>
            <a:r>
              <a:rPr dirty="0" spc="-60"/>
              <a:t> </a:t>
            </a:r>
            <a:r>
              <a:rPr dirty="0"/>
              <a:t>‘A’</a:t>
            </a:r>
            <a:r>
              <a:rPr dirty="0" spc="-15"/>
              <a:t> </a:t>
            </a:r>
            <a:r>
              <a:rPr dirty="0"/>
              <a:t>(Approved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Public</a:t>
            </a:r>
            <a:r>
              <a:rPr dirty="0" spc="-20"/>
              <a:t> </a:t>
            </a:r>
            <a:r>
              <a:rPr dirty="0"/>
              <a:t>Release,</a:t>
            </a:r>
            <a:r>
              <a:rPr dirty="0" spc="-45"/>
              <a:t> </a:t>
            </a:r>
            <a:r>
              <a:rPr dirty="0"/>
              <a:t>Distribution</a:t>
            </a:r>
            <a:r>
              <a:rPr dirty="0" spc="-45"/>
              <a:t> </a:t>
            </a:r>
            <a:r>
              <a:rPr dirty="0" spc="-10"/>
              <a:t>Unlimited)</a:t>
            </a:r>
          </a:p>
        </p:txBody>
      </p:sp>
      <p:sp>
        <p:nvSpPr>
          <p:cNvPr id="19" name="object 1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17</a:t>
            </a:fld>
          </a:p>
        </p:txBody>
      </p:sp>
      <p:sp>
        <p:nvSpPr>
          <p:cNvPr id="16" name="object 16" descr=""/>
          <p:cNvSpPr txBox="1"/>
          <p:nvPr/>
        </p:nvSpPr>
        <p:spPr>
          <a:xfrm>
            <a:off x="3713740" y="6395195"/>
            <a:ext cx="7937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7E7E7E"/>
                </a:solidFill>
                <a:latin typeface="Tahoma"/>
                <a:cs typeface="Tahoma"/>
              </a:rPr>
              <a:t>Source:</a:t>
            </a:r>
            <a:r>
              <a:rPr dirty="0" sz="900" spc="-35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900" spc="-10">
                <a:solidFill>
                  <a:srgbClr val="7E7E7E"/>
                </a:solidFill>
                <a:latin typeface="Tahoma"/>
                <a:cs typeface="Tahoma"/>
              </a:rPr>
              <a:t>DARPA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713740" y="2944821"/>
            <a:ext cx="7950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7E7E7E"/>
                </a:solidFill>
                <a:latin typeface="Tahoma"/>
                <a:cs typeface="Tahoma"/>
              </a:rPr>
              <a:t>Source:</a:t>
            </a:r>
            <a:r>
              <a:rPr dirty="0" sz="900" spc="-35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900" spc="-10">
                <a:solidFill>
                  <a:srgbClr val="7E7E7E"/>
                </a:solidFill>
                <a:latin typeface="Tahoma"/>
                <a:cs typeface="Tahoma"/>
              </a:rPr>
              <a:t>Google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93808" y="1039204"/>
            <a:ext cx="7665075" cy="47422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/>
              <a:t>Potential</a:t>
            </a:r>
            <a:r>
              <a:rPr dirty="0" sz="2200" spc="-75"/>
              <a:t> </a:t>
            </a:r>
            <a:r>
              <a:rPr dirty="0" sz="2200"/>
              <a:t>applications</a:t>
            </a:r>
            <a:r>
              <a:rPr dirty="0" sz="2200" spc="-55"/>
              <a:t> </a:t>
            </a:r>
            <a:r>
              <a:rPr dirty="0" sz="2200"/>
              <a:t>of</a:t>
            </a:r>
            <a:r>
              <a:rPr dirty="0" sz="2200" spc="-80"/>
              <a:t> </a:t>
            </a:r>
            <a:r>
              <a:rPr dirty="0" sz="2200"/>
              <a:t>quantum</a:t>
            </a:r>
            <a:r>
              <a:rPr dirty="0" sz="2200" spc="-60"/>
              <a:t> </a:t>
            </a:r>
            <a:r>
              <a:rPr dirty="0" sz="2200"/>
              <a:t>computing:</a:t>
            </a:r>
            <a:r>
              <a:rPr dirty="0" sz="2200" spc="-50"/>
              <a:t> </a:t>
            </a:r>
            <a:r>
              <a:rPr dirty="0" sz="2200"/>
              <a:t>The</a:t>
            </a:r>
            <a:r>
              <a:rPr dirty="0" sz="2200" spc="-60"/>
              <a:t> </a:t>
            </a:r>
            <a:r>
              <a:rPr dirty="0" sz="2200" spc="-20"/>
              <a:t>hype</a:t>
            </a:r>
            <a:endParaRPr sz="2200"/>
          </a:p>
        </p:txBody>
      </p:sp>
      <p:sp>
        <p:nvSpPr>
          <p:cNvPr id="4" name="object 4" descr=""/>
          <p:cNvSpPr txBox="1"/>
          <p:nvPr/>
        </p:nvSpPr>
        <p:spPr>
          <a:xfrm>
            <a:off x="454913" y="2116073"/>
            <a:ext cx="2620010" cy="2677795"/>
          </a:xfrm>
          <a:prstGeom prst="rect">
            <a:avLst/>
          </a:prstGeom>
          <a:solidFill>
            <a:srgbClr val="F1F1F1"/>
          </a:solidFill>
          <a:ln w="38100">
            <a:solidFill>
              <a:srgbClr val="006FC0"/>
            </a:solidFill>
          </a:ln>
        </p:spPr>
        <p:txBody>
          <a:bodyPr wrap="square" lIns="0" tIns="123189" rIns="0" bIns="0" rtlCol="0" vert="horz">
            <a:spAutoFit/>
          </a:bodyPr>
          <a:lstStyle/>
          <a:p>
            <a:pPr algn="just" marL="245110" marR="191770" indent="-46355">
              <a:lnSpc>
                <a:spcPct val="100000"/>
              </a:lnSpc>
              <a:spcBef>
                <a:spcPts val="969"/>
              </a:spcBef>
            </a:pPr>
            <a:r>
              <a:rPr dirty="0" sz="1600" b="1">
                <a:solidFill>
                  <a:srgbClr val="006FC0"/>
                </a:solidFill>
                <a:latin typeface="Calibri"/>
                <a:cs typeface="Calibri"/>
              </a:rPr>
              <a:t>Boston</a:t>
            </a:r>
            <a:r>
              <a:rPr dirty="0" sz="1600" spc="-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6FC0"/>
                </a:solidFill>
                <a:latin typeface="Calibri"/>
                <a:cs typeface="Calibri"/>
              </a:rPr>
              <a:t>Consulting</a:t>
            </a:r>
            <a:r>
              <a:rPr dirty="0" sz="1600" spc="-4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-20" b="1">
                <a:solidFill>
                  <a:srgbClr val="006FC0"/>
                </a:solidFill>
                <a:latin typeface="Calibri"/>
                <a:cs typeface="Calibri"/>
              </a:rPr>
              <a:t>Group’s </a:t>
            </a:r>
            <a:r>
              <a:rPr dirty="0" sz="1600" b="1">
                <a:solidFill>
                  <a:srgbClr val="006FC0"/>
                </a:solidFill>
                <a:latin typeface="Calibri"/>
                <a:cs typeface="Calibri"/>
              </a:rPr>
              <a:t>proposed</a:t>
            </a:r>
            <a:r>
              <a:rPr dirty="0" sz="1600" spc="-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6FC0"/>
                </a:solidFill>
                <a:latin typeface="Calibri"/>
                <a:cs typeface="Calibri"/>
              </a:rPr>
              <a:t>list</a:t>
            </a:r>
            <a:r>
              <a:rPr dirty="0" sz="1600" spc="-7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dirty="0" sz="1600" spc="-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006FC0"/>
                </a:solidFill>
                <a:latin typeface="Calibri"/>
                <a:cs typeface="Calibri"/>
              </a:rPr>
              <a:t>quantum </a:t>
            </a:r>
            <a:r>
              <a:rPr dirty="0" sz="1600" b="1">
                <a:solidFill>
                  <a:srgbClr val="006FC0"/>
                </a:solidFill>
                <a:latin typeface="Calibri"/>
                <a:cs typeface="Calibri"/>
              </a:rPr>
              <a:t>computing</a:t>
            </a:r>
            <a:r>
              <a:rPr dirty="0" sz="1600" spc="-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006FC0"/>
                </a:solidFill>
                <a:latin typeface="Calibri"/>
                <a:cs typeface="Calibri"/>
              </a:rPr>
              <a:t>applications</a:t>
            </a:r>
            <a:endParaRPr sz="1600">
              <a:latin typeface="Calibri"/>
              <a:cs typeface="Calibri"/>
            </a:endParaRPr>
          </a:p>
          <a:p>
            <a:pPr algn="ctr" marL="110489" marR="102235">
              <a:lnSpc>
                <a:spcPct val="100000"/>
              </a:lnSpc>
              <a:spcBef>
                <a:spcPts val="1440"/>
              </a:spcBef>
            </a:pPr>
            <a:r>
              <a:rPr dirty="0" sz="1600" spc="-10" b="1">
                <a:solidFill>
                  <a:srgbClr val="006FC0"/>
                </a:solidFill>
                <a:latin typeface="Calibri"/>
                <a:cs typeface="Calibri"/>
              </a:rPr>
              <a:t>Optimization</a:t>
            </a:r>
            <a:r>
              <a:rPr dirty="0" sz="1600" spc="-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6FC0"/>
                </a:solidFill>
                <a:latin typeface="Calibri"/>
                <a:cs typeface="Calibri"/>
              </a:rPr>
              <a:t>and </a:t>
            </a:r>
            <a:r>
              <a:rPr dirty="0" sz="1600" spc="-10" b="1">
                <a:solidFill>
                  <a:srgbClr val="006FC0"/>
                </a:solidFill>
                <a:latin typeface="Calibri"/>
                <a:cs typeface="Calibri"/>
              </a:rPr>
              <a:t>simulation dominate</a:t>
            </a:r>
            <a:endParaRPr sz="1600">
              <a:latin typeface="Calibri"/>
              <a:cs typeface="Calibri"/>
            </a:endParaRPr>
          </a:p>
          <a:p>
            <a:pPr algn="ctr" marL="226695" marR="221615">
              <a:lnSpc>
                <a:spcPct val="100000"/>
              </a:lnSpc>
              <a:spcBef>
                <a:spcPts val="1920"/>
              </a:spcBef>
            </a:pPr>
            <a:r>
              <a:rPr dirty="0" sz="1600" b="1">
                <a:solidFill>
                  <a:srgbClr val="006FC0"/>
                </a:solidFill>
                <a:latin typeface="Calibri"/>
                <a:cs typeface="Calibri"/>
              </a:rPr>
              <a:t>BCG</a:t>
            </a:r>
            <a:r>
              <a:rPr dirty="0" sz="1600" spc="-10" b="1">
                <a:solidFill>
                  <a:srgbClr val="006FC0"/>
                </a:solidFill>
                <a:latin typeface="Calibri"/>
                <a:cs typeface="Calibri"/>
              </a:rPr>
              <a:t> Estimates</a:t>
            </a:r>
            <a:r>
              <a:rPr dirty="0" sz="1600" spc="-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dirty="0" sz="1600" spc="-1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006FC0"/>
                </a:solidFill>
                <a:latin typeface="Calibri"/>
                <a:cs typeface="Calibri"/>
              </a:rPr>
              <a:t>potential </a:t>
            </a:r>
            <a:r>
              <a:rPr dirty="0" sz="1600" b="1">
                <a:solidFill>
                  <a:srgbClr val="006FC0"/>
                </a:solidFill>
                <a:latin typeface="Calibri"/>
                <a:cs typeface="Calibri"/>
              </a:rPr>
              <a:t>value</a:t>
            </a:r>
            <a:r>
              <a:rPr dirty="0" sz="1600" spc="-5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6FC0"/>
                </a:solidFill>
                <a:latin typeface="Calibri"/>
                <a:cs typeface="Calibri"/>
              </a:rPr>
              <a:t>creation</a:t>
            </a:r>
            <a:r>
              <a:rPr dirty="0" sz="1600" spc="-5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dirty="0" sz="1600" spc="-4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6FC0"/>
                </a:solidFill>
                <a:latin typeface="Calibri"/>
                <a:cs typeface="Calibri"/>
              </a:rPr>
              <a:t>$10B</a:t>
            </a:r>
            <a:r>
              <a:rPr dirty="0" sz="1600" spc="-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-50" b="1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600" b="1">
                <a:solidFill>
                  <a:srgbClr val="006FC0"/>
                </a:solidFill>
                <a:latin typeface="Calibri"/>
                <a:cs typeface="Calibri"/>
              </a:rPr>
              <a:t>$100B</a:t>
            </a:r>
            <a:r>
              <a:rPr dirty="0" sz="1600" spc="-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-20" b="1">
                <a:solidFill>
                  <a:srgbClr val="006FC0"/>
                </a:solidFill>
                <a:latin typeface="Calibri"/>
                <a:cs typeface="Calibri"/>
              </a:rPr>
              <a:t>each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442213" y="6015488"/>
            <a:ext cx="11309350" cy="482600"/>
            <a:chOff x="442213" y="6015488"/>
            <a:chExt cx="11309350" cy="482600"/>
          </a:xfrm>
        </p:grpSpPr>
        <p:sp>
          <p:nvSpPr>
            <p:cNvPr id="6" name="object 6" descr=""/>
            <p:cNvSpPr/>
            <p:nvPr/>
          </p:nvSpPr>
          <p:spPr>
            <a:xfrm>
              <a:off x="454913" y="6028188"/>
              <a:ext cx="11283950" cy="457200"/>
            </a:xfrm>
            <a:custGeom>
              <a:avLst/>
              <a:gdLst/>
              <a:ahLst/>
              <a:cxnLst/>
              <a:rect l="l" t="t" r="r" b="b"/>
              <a:pathLst>
                <a:path w="11283950" h="457200">
                  <a:moveTo>
                    <a:pt x="11153711" y="0"/>
                  </a:moveTo>
                  <a:lnTo>
                    <a:pt x="129984" y="0"/>
                  </a:lnTo>
                  <a:lnTo>
                    <a:pt x="79392" y="10214"/>
                  </a:lnTo>
                  <a:lnTo>
                    <a:pt x="38074" y="38069"/>
                  </a:lnTo>
                  <a:lnTo>
                    <a:pt x="10215" y="79386"/>
                  </a:lnTo>
                  <a:lnTo>
                    <a:pt x="0" y="129984"/>
                  </a:lnTo>
                  <a:lnTo>
                    <a:pt x="0" y="327202"/>
                  </a:lnTo>
                  <a:lnTo>
                    <a:pt x="10215" y="377802"/>
                  </a:lnTo>
                  <a:lnTo>
                    <a:pt x="38074" y="419123"/>
                  </a:lnTo>
                  <a:lnTo>
                    <a:pt x="79392" y="446983"/>
                  </a:lnTo>
                  <a:lnTo>
                    <a:pt x="129984" y="457199"/>
                  </a:lnTo>
                  <a:lnTo>
                    <a:pt x="11153711" y="457199"/>
                  </a:lnTo>
                  <a:lnTo>
                    <a:pt x="11204309" y="446983"/>
                  </a:lnTo>
                  <a:lnTo>
                    <a:pt x="11245626" y="419123"/>
                  </a:lnTo>
                  <a:lnTo>
                    <a:pt x="11273481" y="377802"/>
                  </a:lnTo>
                  <a:lnTo>
                    <a:pt x="11283696" y="327202"/>
                  </a:lnTo>
                  <a:lnTo>
                    <a:pt x="11283696" y="129984"/>
                  </a:lnTo>
                  <a:lnTo>
                    <a:pt x="11273481" y="79386"/>
                  </a:lnTo>
                  <a:lnTo>
                    <a:pt x="11245626" y="38069"/>
                  </a:lnTo>
                  <a:lnTo>
                    <a:pt x="11204309" y="10214"/>
                  </a:lnTo>
                  <a:lnTo>
                    <a:pt x="11153711" y="0"/>
                  </a:lnTo>
                  <a:close/>
                </a:path>
              </a:pathLst>
            </a:custGeom>
            <a:solidFill>
              <a:srgbClr val="E0E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54913" y="6028188"/>
              <a:ext cx="11283950" cy="457200"/>
            </a:xfrm>
            <a:custGeom>
              <a:avLst/>
              <a:gdLst/>
              <a:ahLst/>
              <a:cxnLst/>
              <a:rect l="l" t="t" r="r" b="b"/>
              <a:pathLst>
                <a:path w="11283950" h="457200">
                  <a:moveTo>
                    <a:pt x="0" y="129984"/>
                  </a:moveTo>
                  <a:lnTo>
                    <a:pt x="10215" y="79386"/>
                  </a:lnTo>
                  <a:lnTo>
                    <a:pt x="38074" y="38069"/>
                  </a:lnTo>
                  <a:lnTo>
                    <a:pt x="79392" y="10214"/>
                  </a:lnTo>
                  <a:lnTo>
                    <a:pt x="129984" y="0"/>
                  </a:lnTo>
                  <a:lnTo>
                    <a:pt x="11153711" y="0"/>
                  </a:lnTo>
                  <a:lnTo>
                    <a:pt x="11204309" y="10214"/>
                  </a:lnTo>
                  <a:lnTo>
                    <a:pt x="11245626" y="38069"/>
                  </a:lnTo>
                  <a:lnTo>
                    <a:pt x="11273481" y="79386"/>
                  </a:lnTo>
                  <a:lnTo>
                    <a:pt x="11283696" y="129984"/>
                  </a:lnTo>
                  <a:lnTo>
                    <a:pt x="11283696" y="327202"/>
                  </a:lnTo>
                  <a:lnTo>
                    <a:pt x="11273481" y="377802"/>
                  </a:lnTo>
                  <a:lnTo>
                    <a:pt x="11245626" y="419123"/>
                  </a:lnTo>
                  <a:lnTo>
                    <a:pt x="11204309" y="446983"/>
                  </a:lnTo>
                  <a:lnTo>
                    <a:pt x="11153711" y="457199"/>
                  </a:lnTo>
                  <a:lnTo>
                    <a:pt x="129984" y="457199"/>
                  </a:lnTo>
                  <a:lnTo>
                    <a:pt x="79392" y="446983"/>
                  </a:lnTo>
                  <a:lnTo>
                    <a:pt x="38074" y="419123"/>
                  </a:lnTo>
                  <a:lnTo>
                    <a:pt x="10215" y="377802"/>
                  </a:lnTo>
                  <a:lnTo>
                    <a:pt x="0" y="327202"/>
                  </a:lnTo>
                  <a:lnTo>
                    <a:pt x="0" y="12998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723900" y="6059063"/>
            <a:ext cx="1074547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latin typeface="Calibri"/>
                <a:cs typeface="Calibri"/>
              </a:rPr>
              <a:t>Companies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have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compiled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long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lists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potential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applications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without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clear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path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realization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Distribution</a:t>
            </a:r>
            <a:r>
              <a:rPr dirty="0" spc="-50"/>
              <a:t> </a:t>
            </a:r>
            <a:r>
              <a:rPr dirty="0"/>
              <a:t>Statement</a:t>
            </a:r>
            <a:r>
              <a:rPr dirty="0" spc="-60"/>
              <a:t> </a:t>
            </a:r>
            <a:r>
              <a:rPr dirty="0"/>
              <a:t>‘A’</a:t>
            </a:r>
            <a:r>
              <a:rPr dirty="0" spc="-15"/>
              <a:t> </a:t>
            </a:r>
            <a:r>
              <a:rPr dirty="0"/>
              <a:t>(Approved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Public</a:t>
            </a:r>
            <a:r>
              <a:rPr dirty="0" spc="-20"/>
              <a:t> </a:t>
            </a:r>
            <a:r>
              <a:rPr dirty="0"/>
              <a:t>Release,</a:t>
            </a:r>
            <a:r>
              <a:rPr dirty="0" spc="-45"/>
              <a:t> </a:t>
            </a:r>
            <a:r>
              <a:rPr dirty="0"/>
              <a:t>Distribution</a:t>
            </a:r>
            <a:r>
              <a:rPr dirty="0" spc="-45"/>
              <a:t> </a:t>
            </a:r>
            <a:r>
              <a:rPr dirty="0" spc="-10"/>
              <a:t>Unlimited)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9" name="object 9" descr=""/>
          <p:cNvSpPr txBox="1"/>
          <p:nvPr/>
        </p:nvSpPr>
        <p:spPr>
          <a:xfrm>
            <a:off x="9841955" y="5758274"/>
            <a:ext cx="17278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Source: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Boston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Consulting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Group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184646" y="1161536"/>
            <a:ext cx="4960620" cy="4366260"/>
            <a:chOff x="6184646" y="1161536"/>
            <a:chExt cx="4960620" cy="4366260"/>
          </a:xfrm>
        </p:grpSpPr>
        <p:sp>
          <p:nvSpPr>
            <p:cNvPr id="3" name="object 3" descr=""/>
            <p:cNvSpPr/>
            <p:nvPr/>
          </p:nvSpPr>
          <p:spPr>
            <a:xfrm>
              <a:off x="6197346" y="1174236"/>
              <a:ext cx="4935220" cy="4340860"/>
            </a:xfrm>
            <a:custGeom>
              <a:avLst/>
              <a:gdLst/>
              <a:ahLst/>
              <a:cxnLst/>
              <a:rect l="l" t="t" r="r" b="b"/>
              <a:pathLst>
                <a:path w="4935220" h="4340860">
                  <a:moveTo>
                    <a:pt x="4711700" y="0"/>
                  </a:moveTo>
                  <a:lnTo>
                    <a:pt x="223011" y="0"/>
                  </a:lnTo>
                  <a:lnTo>
                    <a:pt x="178067" y="4530"/>
                  </a:lnTo>
                  <a:lnTo>
                    <a:pt x="136206" y="17525"/>
                  </a:lnTo>
                  <a:lnTo>
                    <a:pt x="98324" y="38087"/>
                  </a:lnTo>
                  <a:lnTo>
                    <a:pt x="65319" y="65319"/>
                  </a:lnTo>
                  <a:lnTo>
                    <a:pt x="38087" y="98324"/>
                  </a:lnTo>
                  <a:lnTo>
                    <a:pt x="17525" y="136206"/>
                  </a:lnTo>
                  <a:lnTo>
                    <a:pt x="4530" y="178067"/>
                  </a:lnTo>
                  <a:lnTo>
                    <a:pt x="0" y="223012"/>
                  </a:lnTo>
                  <a:lnTo>
                    <a:pt x="0" y="4117352"/>
                  </a:lnTo>
                  <a:lnTo>
                    <a:pt x="4530" y="4162296"/>
                  </a:lnTo>
                  <a:lnTo>
                    <a:pt x="17525" y="4204156"/>
                  </a:lnTo>
                  <a:lnTo>
                    <a:pt x="38087" y="4242036"/>
                  </a:lnTo>
                  <a:lnTo>
                    <a:pt x="65319" y="4275039"/>
                  </a:lnTo>
                  <a:lnTo>
                    <a:pt x="98324" y="4302268"/>
                  </a:lnTo>
                  <a:lnTo>
                    <a:pt x="136206" y="4322828"/>
                  </a:lnTo>
                  <a:lnTo>
                    <a:pt x="178067" y="4335821"/>
                  </a:lnTo>
                  <a:lnTo>
                    <a:pt x="223011" y="4340352"/>
                  </a:lnTo>
                  <a:lnTo>
                    <a:pt x="4711700" y="4340352"/>
                  </a:lnTo>
                  <a:lnTo>
                    <a:pt x="4756644" y="4335821"/>
                  </a:lnTo>
                  <a:lnTo>
                    <a:pt x="4798505" y="4322828"/>
                  </a:lnTo>
                  <a:lnTo>
                    <a:pt x="4836387" y="4302268"/>
                  </a:lnTo>
                  <a:lnTo>
                    <a:pt x="4869392" y="4275039"/>
                  </a:lnTo>
                  <a:lnTo>
                    <a:pt x="4896624" y="4242036"/>
                  </a:lnTo>
                  <a:lnTo>
                    <a:pt x="4917186" y="4204156"/>
                  </a:lnTo>
                  <a:lnTo>
                    <a:pt x="4930181" y="4162296"/>
                  </a:lnTo>
                  <a:lnTo>
                    <a:pt x="4934712" y="4117352"/>
                  </a:lnTo>
                  <a:lnTo>
                    <a:pt x="4934712" y="223012"/>
                  </a:lnTo>
                  <a:lnTo>
                    <a:pt x="4930181" y="178067"/>
                  </a:lnTo>
                  <a:lnTo>
                    <a:pt x="4917186" y="136206"/>
                  </a:lnTo>
                  <a:lnTo>
                    <a:pt x="4896624" y="98324"/>
                  </a:lnTo>
                  <a:lnTo>
                    <a:pt x="4869392" y="65319"/>
                  </a:lnTo>
                  <a:lnTo>
                    <a:pt x="4836387" y="38087"/>
                  </a:lnTo>
                  <a:lnTo>
                    <a:pt x="4798505" y="17525"/>
                  </a:lnTo>
                  <a:lnTo>
                    <a:pt x="4756644" y="4530"/>
                  </a:lnTo>
                  <a:lnTo>
                    <a:pt x="47117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197346" y="1174236"/>
              <a:ext cx="4935220" cy="4340860"/>
            </a:xfrm>
            <a:custGeom>
              <a:avLst/>
              <a:gdLst/>
              <a:ahLst/>
              <a:cxnLst/>
              <a:rect l="l" t="t" r="r" b="b"/>
              <a:pathLst>
                <a:path w="4935220" h="4340860">
                  <a:moveTo>
                    <a:pt x="0" y="223012"/>
                  </a:moveTo>
                  <a:lnTo>
                    <a:pt x="4530" y="178067"/>
                  </a:lnTo>
                  <a:lnTo>
                    <a:pt x="17525" y="136206"/>
                  </a:lnTo>
                  <a:lnTo>
                    <a:pt x="38087" y="98324"/>
                  </a:lnTo>
                  <a:lnTo>
                    <a:pt x="65319" y="65319"/>
                  </a:lnTo>
                  <a:lnTo>
                    <a:pt x="98324" y="38087"/>
                  </a:lnTo>
                  <a:lnTo>
                    <a:pt x="136206" y="17525"/>
                  </a:lnTo>
                  <a:lnTo>
                    <a:pt x="178067" y="4530"/>
                  </a:lnTo>
                  <a:lnTo>
                    <a:pt x="223011" y="0"/>
                  </a:lnTo>
                  <a:lnTo>
                    <a:pt x="4711700" y="0"/>
                  </a:lnTo>
                  <a:lnTo>
                    <a:pt x="4756644" y="4530"/>
                  </a:lnTo>
                  <a:lnTo>
                    <a:pt x="4798505" y="17525"/>
                  </a:lnTo>
                  <a:lnTo>
                    <a:pt x="4836387" y="38087"/>
                  </a:lnTo>
                  <a:lnTo>
                    <a:pt x="4869392" y="65319"/>
                  </a:lnTo>
                  <a:lnTo>
                    <a:pt x="4896624" y="98324"/>
                  </a:lnTo>
                  <a:lnTo>
                    <a:pt x="4917186" y="136206"/>
                  </a:lnTo>
                  <a:lnTo>
                    <a:pt x="4930181" y="178067"/>
                  </a:lnTo>
                  <a:lnTo>
                    <a:pt x="4934712" y="223012"/>
                  </a:lnTo>
                  <a:lnTo>
                    <a:pt x="4934712" y="4117352"/>
                  </a:lnTo>
                  <a:lnTo>
                    <a:pt x="4930181" y="4162296"/>
                  </a:lnTo>
                  <a:lnTo>
                    <a:pt x="4917186" y="4204156"/>
                  </a:lnTo>
                  <a:lnTo>
                    <a:pt x="4896624" y="4242036"/>
                  </a:lnTo>
                  <a:lnTo>
                    <a:pt x="4869392" y="4275039"/>
                  </a:lnTo>
                  <a:lnTo>
                    <a:pt x="4836387" y="4302268"/>
                  </a:lnTo>
                  <a:lnTo>
                    <a:pt x="4798505" y="4322828"/>
                  </a:lnTo>
                  <a:lnTo>
                    <a:pt x="4756644" y="4335821"/>
                  </a:lnTo>
                  <a:lnTo>
                    <a:pt x="4711700" y="4340352"/>
                  </a:lnTo>
                  <a:lnTo>
                    <a:pt x="223011" y="4340352"/>
                  </a:lnTo>
                  <a:lnTo>
                    <a:pt x="178067" y="4335821"/>
                  </a:lnTo>
                  <a:lnTo>
                    <a:pt x="136206" y="4322828"/>
                  </a:lnTo>
                  <a:lnTo>
                    <a:pt x="98324" y="4302268"/>
                  </a:lnTo>
                  <a:lnTo>
                    <a:pt x="65319" y="4275039"/>
                  </a:lnTo>
                  <a:lnTo>
                    <a:pt x="38087" y="4242036"/>
                  </a:lnTo>
                  <a:lnTo>
                    <a:pt x="17525" y="4204156"/>
                  </a:lnTo>
                  <a:lnTo>
                    <a:pt x="4530" y="4162296"/>
                  </a:lnTo>
                  <a:lnTo>
                    <a:pt x="0" y="4117352"/>
                  </a:lnTo>
                  <a:lnTo>
                    <a:pt x="0" y="22301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844550" y="1185925"/>
            <a:ext cx="4960620" cy="4367530"/>
            <a:chOff x="844550" y="1185925"/>
            <a:chExt cx="4960620" cy="4367530"/>
          </a:xfrm>
        </p:grpSpPr>
        <p:sp>
          <p:nvSpPr>
            <p:cNvPr id="6" name="object 6" descr=""/>
            <p:cNvSpPr/>
            <p:nvPr/>
          </p:nvSpPr>
          <p:spPr>
            <a:xfrm>
              <a:off x="857250" y="1198625"/>
              <a:ext cx="4935220" cy="4342130"/>
            </a:xfrm>
            <a:custGeom>
              <a:avLst/>
              <a:gdLst/>
              <a:ahLst/>
              <a:cxnLst/>
              <a:rect l="l" t="t" r="r" b="b"/>
              <a:pathLst>
                <a:path w="4935220" h="4342130">
                  <a:moveTo>
                    <a:pt x="4711623" y="0"/>
                  </a:moveTo>
                  <a:lnTo>
                    <a:pt x="223088" y="0"/>
                  </a:lnTo>
                  <a:lnTo>
                    <a:pt x="178129" y="4532"/>
                  </a:lnTo>
                  <a:lnTo>
                    <a:pt x="136254" y="17532"/>
                  </a:lnTo>
                  <a:lnTo>
                    <a:pt x="98359" y="38101"/>
                  </a:lnTo>
                  <a:lnTo>
                    <a:pt x="65343" y="65343"/>
                  </a:lnTo>
                  <a:lnTo>
                    <a:pt x="38101" y="98359"/>
                  </a:lnTo>
                  <a:lnTo>
                    <a:pt x="17532" y="136254"/>
                  </a:lnTo>
                  <a:lnTo>
                    <a:pt x="4532" y="178129"/>
                  </a:lnTo>
                  <a:lnTo>
                    <a:pt x="0" y="223088"/>
                  </a:lnTo>
                  <a:lnTo>
                    <a:pt x="0" y="4118787"/>
                  </a:lnTo>
                  <a:lnTo>
                    <a:pt x="4532" y="4163749"/>
                  </a:lnTo>
                  <a:lnTo>
                    <a:pt x="17532" y="4205626"/>
                  </a:lnTo>
                  <a:lnTo>
                    <a:pt x="38101" y="4243521"/>
                  </a:lnTo>
                  <a:lnTo>
                    <a:pt x="65343" y="4276537"/>
                  </a:lnTo>
                  <a:lnTo>
                    <a:pt x="98359" y="4303777"/>
                  </a:lnTo>
                  <a:lnTo>
                    <a:pt x="136254" y="4324345"/>
                  </a:lnTo>
                  <a:lnTo>
                    <a:pt x="178129" y="4337343"/>
                  </a:lnTo>
                  <a:lnTo>
                    <a:pt x="223088" y="4341876"/>
                  </a:lnTo>
                  <a:lnTo>
                    <a:pt x="4711623" y="4341876"/>
                  </a:lnTo>
                  <a:lnTo>
                    <a:pt x="4756582" y="4337343"/>
                  </a:lnTo>
                  <a:lnTo>
                    <a:pt x="4798457" y="4324345"/>
                  </a:lnTo>
                  <a:lnTo>
                    <a:pt x="4836352" y="4303777"/>
                  </a:lnTo>
                  <a:lnTo>
                    <a:pt x="4869368" y="4276537"/>
                  </a:lnTo>
                  <a:lnTo>
                    <a:pt x="4896610" y="4243521"/>
                  </a:lnTo>
                  <a:lnTo>
                    <a:pt x="4917179" y="4205626"/>
                  </a:lnTo>
                  <a:lnTo>
                    <a:pt x="4930179" y="4163749"/>
                  </a:lnTo>
                  <a:lnTo>
                    <a:pt x="4934712" y="4118787"/>
                  </a:lnTo>
                  <a:lnTo>
                    <a:pt x="4934712" y="223088"/>
                  </a:lnTo>
                  <a:lnTo>
                    <a:pt x="4930179" y="178129"/>
                  </a:lnTo>
                  <a:lnTo>
                    <a:pt x="4917179" y="136254"/>
                  </a:lnTo>
                  <a:lnTo>
                    <a:pt x="4896610" y="98359"/>
                  </a:lnTo>
                  <a:lnTo>
                    <a:pt x="4869368" y="65343"/>
                  </a:lnTo>
                  <a:lnTo>
                    <a:pt x="4836352" y="38101"/>
                  </a:lnTo>
                  <a:lnTo>
                    <a:pt x="4798457" y="17532"/>
                  </a:lnTo>
                  <a:lnTo>
                    <a:pt x="4756582" y="4532"/>
                  </a:lnTo>
                  <a:lnTo>
                    <a:pt x="471162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857250" y="1198625"/>
              <a:ext cx="4935220" cy="4342130"/>
            </a:xfrm>
            <a:custGeom>
              <a:avLst/>
              <a:gdLst/>
              <a:ahLst/>
              <a:cxnLst/>
              <a:rect l="l" t="t" r="r" b="b"/>
              <a:pathLst>
                <a:path w="4935220" h="4342130">
                  <a:moveTo>
                    <a:pt x="0" y="223088"/>
                  </a:moveTo>
                  <a:lnTo>
                    <a:pt x="4532" y="178129"/>
                  </a:lnTo>
                  <a:lnTo>
                    <a:pt x="17532" y="136254"/>
                  </a:lnTo>
                  <a:lnTo>
                    <a:pt x="38101" y="98359"/>
                  </a:lnTo>
                  <a:lnTo>
                    <a:pt x="65343" y="65343"/>
                  </a:lnTo>
                  <a:lnTo>
                    <a:pt x="98359" y="38101"/>
                  </a:lnTo>
                  <a:lnTo>
                    <a:pt x="136254" y="17532"/>
                  </a:lnTo>
                  <a:lnTo>
                    <a:pt x="178129" y="4532"/>
                  </a:lnTo>
                  <a:lnTo>
                    <a:pt x="223088" y="0"/>
                  </a:lnTo>
                  <a:lnTo>
                    <a:pt x="4711623" y="0"/>
                  </a:lnTo>
                  <a:lnTo>
                    <a:pt x="4756582" y="4532"/>
                  </a:lnTo>
                  <a:lnTo>
                    <a:pt x="4798457" y="17532"/>
                  </a:lnTo>
                  <a:lnTo>
                    <a:pt x="4836352" y="38101"/>
                  </a:lnTo>
                  <a:lnTo>
                    <a:pt x="4869368" y="65343"/>
                  </a:lnTo>
                  <a:lnTo>
                    <a:pt x="4896610" y="98359"/>
                  </a:lnTo>
                  <a:lnTo>
                    <a:pt x="4917179" y="136254"/>
                  </a:lnTo>
                  <a:lnTo>
                    <a:pt x="4930179" y="178129"/>
                  </a:lnTo>
                  <a:lnTo>
                    <a:pt x="4934712" y="223088"/>
                  </a:lnTo>
                  <a:lnTo>
                    <a:pt x="4934712" y="4118787"/>
                  </a:lnTo>
                  <a:lnTo>
                    <a:pt x="4930179" y="4163749"/>
                  </a:lnTo>
                  <a:lnTo>
                    <a:pt x="4917179" y="4205626"/>
                  </a:lnTo>
                  <a:lnTo>
                    <a:pt x="4896610" y="4243521"/>
                  </a:lnTo>
                  <a:lnTo>
                    <a:pt x="4869368" y="4276537"/>
                  </a:lnTo>
                  <a:lnTo>
                    <a:pt x="4836352" y="4303777"/>
                  </a:lnTo>
                  <a:lnTo>
                    <a:pt x="4798457" y="4324345"/>
                  </a:lnTo>
                  <a:lnTo>
                    <a:pt x="4756582" y="4337343"/>
                  </a:lnTo>
                  <a:lnTo>
                    <a:pt x="4711623" y="4341876"/>
                  </a:lnTo>
                  <a:lnTo>
                    <a:pt x="223088" y="4341876"/>
                  </a:lnTo>
                  <a:lnTo>
                    <a:pt x="178129" y="4337343"/>
                  </a:lnTo>
                  <a:lnTo>
                    <a:pt x="136254" y="4324345"/>
                  </a:lnTo>
                  <a:lnTo>
                    <a:pt x="98359" y="4303777"/>
                  </a:lnTo>
                  <a:lnTo>
                    <a:pt x="65343" y="4276537"/>
                  </a:lnTo>
                  <a:lnTo>
                    <a:pt x="38101" y="4243521"/>
                  </a:lnTo>
                  <a:lnTo>
                    <a:pt x="17532" y="4205626"/>
                  </a:lnTo>
                  <a:lnTo>
                    <a:pt x="4532" y="4163749"/>
                  </a:lnTo>
                  <a:lnTo>
                    <a:pt x="0" y="4118787"/>
                  </a:lnTo>
                  <a:lnTo>
                    <a:pt x="0" y="223088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Critical</a:t>
            </a:r>
            <a:r>
              <a:rPr dirty="0" spc="-45"/>
              <a:t> </a:t>
            </a:r>
            <a:r>
              <a:rPr dirty="0"/>
              <a:t>concepts</a:t>
            </a:r>
            <a:r>
              <a:rPr dirty="0" spc="-35"/>
              <a:t> </a:t>
            </a:r>
            <a:r>
              <a:rPr dirty="0"/>
              <a:t>for</a:t>
            </a:r>
            <a:r>
              <a:rPr dirty="0" spc="-45"/>
              <a:t> </a:t>
            </a:r>
            <a:r>
              <a:rPr dirty="0"/>
              <a:t>the</a:t>
            </a:r>
            <a:r>
              <a:rPr dirty="0" spc="-50"/>
              <a:t> </a:t>
            </a:r>
            <a:r>
              <a:rPr dirty="0"/>
              <a:t>US2QC</a:t>
            </a:r>
            <a:r>
              <a:rPr dirty="0" spc="-55"/>
              <a:t> </a:t>
            </a:r>
            <a:r>
              <a:rPr dirty="0" spc="-10"/>
              <a:t>program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1916379" y="1312198"/>
            <a:ext cx="281432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8290" marR="5080" indent="-276225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006FC0"/>
                </a:solidFill>
                <a:latin typeface="Calibri"/>
                <a:cs typeface="Calibri"/>
              </a:rPr>
              <a:t>Utility-</a:t>
            </a:r>
            <a:r>
              <a:rPr dirty="0" sz="2400" b="1">
                <a:solidFill>
                  <a:srgbClr val="006FC0"/>
                </a:solidFill>
                <a:latin typeface="Calibri"/>
                <a:cs typeface="Calibri"/>
              </a:rPr>
              <a:t>Scale</a:t>
            </a:r>
            <a:r>
              <a:rPr dirty="0" sz="2400" spc="-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06FC0"/>
                </a:solidFill>
                <a:latin typeface="Calibri"/>
                <a:cs typeface="Calibri"/>
              </a:rPr>
              <a:t>Quantum </a:t>
            </a:r>
            <a:r>
              <a:rPr dirty="0" sz="2400" b="1">
                <a:solidFill>
                  <a:srgbClr val="006FC0"/>
                </a:solidFill>
                <a:latin typeface="Calibri"/>
                <a:cs typeface="Calibri"/>
              </a:rPr>
              <a:t>Computer</a:t>
            </a:r>
            <a:r>
              <a:rPr dirty="0" sz="2400" spc="-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06FC0"/>
                </a:solidFill>
                <a:latin typeface="Calibri"/>
                <a:cs typeface="Calibri"/>
              </a:rPr>
              <a:t>(USQC)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758431" y="1309759"/>
            <a:ext cx="382460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solidFill>
                  <a:srgbClr val="6F2F9F"/>
                </a:solidFill>
                <a:latin typeface="Calibri"/>
                <a:cs typeface="Calibri"/>
              </a:rPr>
              <a:t>Fault-</a:t>
            </a:r>
            <a:r>
              <a:rPr dirty="0" sz="2400" spc="-30" b="1">
                <a:solidFill>
                  <a:srgbClr val="6F2F9F"/>
                </a:solidFill>
                <a:latin typeface="Calibri"/>
                <a:cs typeface="Calibri"/>
              </a:rPr>
              <a:t>Tolerant</a:t>
            </a:r>
            <a:r>
              <a:rPr dirty="0" sz="2400" spc="-10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6F2F9F"/>
                </a:solidFill>
                <a:latin typeface="Calibri"/>
                <a:cs typeface="Calibri"/>
              </a:rPr>
              <a:t>Prototype</a:t>
            </a:r>
            <a:r>
              <a:rPr dirty="0" sz="2400" spc="-8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6F2F9F"/>
                </a:solidFill>
                <a:latin typeface="Calibri"/>
                <a:cs typeface="Calibri"/>
              </a:rPr>
              <a:t>(FTP)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442213" y="5908804"/>
            <a:ext cx="11309350" cy="400685"/>
            <a:chOff x="442213" y="5908804"/>
            <a:chExt cx="11309350" cy="400685"/>
          </a:xfrm>
        </p:grpSpPr>
        <p:sp>
          <p:nvSpPr>
            <p:cNvPr id="12" name="object 12" descr=""/>
            <p:cNvSpPr/>
            <p:nvPr/>
          </p:nvSpPr>
          <p:spPr>
            <a:xfrm>
              <a:off x="454913" y="5921504"/>
              <a:ext cx="11283950" cy="375285"/>
            </a:xfrm>
            <a:custGeom>
              <a:avLst/>
              <a:gdLst/>
              <a:ahLst/>
              <a:cxnLst/>
              <a:rect l="l" t="t" r="r" b="b"/>
              <a:pathLst>
                <a:path w="11283950" h="375285">
                  <a:moveTo>
                    <a:pt x="11177104" y="0"/>
                  </a:moveTo>
                  <a:lnTo>
                    <a:pt x="106591" y="0"/>
                  </a:lnTo>
                  <a:lnTo>
                    <a:pt x="65102" y="8377"/>
                  </a:lnTo>
                  <a:lnTo>
                    <a:pt x="31221" y="31221"/>
                  </a:lnTo>
                  <a:lnTo>
                    <a:pt x="8377" y="65102"/>
                  </a:lnTo>
                  <a:lnTo>
                    <a:pt x="0" y="106591"/>
                  </a:lnTo>
                  <a:lnTo>
                    <a:pt x="0" y="268312"/>
                  </a:lnTo>
                  <a:lnTo>
                    <a:pt x="8377" y="309801"/>
                  </a:lnTo>
                  <a:lnTo>
                    <a:pt x="31221" y="343682"/>
                  </a:lnTo>
                  <a:lnTo>
                    <a:pt x="65102" y="366526"/>
                  </a:lnTo>
                  <a:lnTo>
                    <a:pt x="106591" y="374904"/>
                  </a:lnTo>
                  <a:lnTo>
                    <a:pt x="11177104" y="374904"/>
                  </a:lnTo>
                  <a:lnTo>
                    <a:pt x="11218593" y="366526"/>
                  </a:lnTo>
                  <a:lnTo>
                    <a:pt x="11252474" y="343682"/>
                  </a:lnTo>
                  <a:lnTo>
                    <a:pt x="11275318" y="309801"/>
                  </a:lnTo>
                  <a:lnTo>
                    <a:pt x="11283696" y="268312"/>
                  </a:lnTo>
                  <a:lnTo>
                    <a:pt x="11283696" y="106591"/>
                  </a:lnTo>
                  <a:lnTo>
                    <a:pt x="11275318" y="65102"/>
                  </a:lnTo>
                  <a:lnTo>
                    <a:pt x="11252474" y="31221"/>
                  </a:lnTo>
                  <a:lnTo>
                    <a:pt x="11218593" y="8377"/>
                  </a:lnTo>
                  <a:lnTo>
                    <a:pt x="11177104" y="0"/>
                  </a:lnTo>
                  <a:close/>
                </a:path>
              </a:pathLst>
            </a:custGeom>
            <a:solidFill>
              <a:srgbClr val="E0E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54913" y="5921504"/>
              <a:ext cx="11283950" cy="375285"/>
            </a:xfrm>
            <a:custGeom>
              <a:avLst/>
              <a:gdLst/>
              <a:ahLst/>
              <a:cxnLst/>
              <a:rect l="l" t="t" r="r" b="b"/>
              <a:pathLst>
                <a:path w="11283950" h="375285">
                  <a:moveTo>
                    <a:pt x="0" y="106591"/>
                  </a:moveTo>
                  <a:lnTo>
                    <a:pt x="8377" y="65102"/>
                  </a:lnTo>
                  <a:lnTo>
                    <a:pt x="31221" y="31221"/>
                  </a:lnTo>
                  <a:lnTo>
                    <a:pt x="65102" y="8377"/>
                  </a:lnTo>
                  <a:lnTo>
                    <a:pt x="106591" y="0"/>
                  </a:lnTo>
                  <a:lnTo>
                    <a:pt x="11177104" y="0"/>
                  </a:lnTo>
                  <a:lnTo>
                    <a:pt x="11218593" y="8377"/>
                  </a:lnTo>
                  <a:lnTo>
                    <a:pt x="11252474" y="31221"/>
                  </a:lnTo>
                  <a:lnTo>
                    <a:pt x="11275318" y="65102"/>
                  </a:lnTo>
                  <a:lnTo>
                    <a:pt x="11283696" y="106591"/>
                  </a:lnTo>
                  <a:lnTo>
                    <a:pt x="11283696" y="268312"/>
                  </a:lnTo>
                  <a:lnTo>
                    <a:pt x="11275318" y="309801"/>
                  </a:lnTo>
                  <a:lnTo>
                    <a:pt x="11252474" y="343682"/>
                  </a:lnTo>
                  <a:lnTo>
                    <a:pt x="11218593" y="366526"/>
                  </a:lnTo>
                  <a:lnTo>
                    <a:pt x="11177104" y="374904"/>
                  </a:lnTo>
                  <a:lnTo>
                    <a:pt x="106591" y="374904"/>
                  </a:lnTo>
                  <a:lnTo>
                    <a:pt x="65102" y="366526"/>
                  </a:lnTo>
                  <a:lnTo>
                    <a:pt x="31221" y="343682"/>
                  </a:lnTo>
                  <a:lnTo>
                    <a:pt x="8377" y="309801"/>
                  </a:lnTo>
                  <a:lnTo>
                    <a:pt x="0" y="268312"/>
                  </a:lnTo>
                  <a:lnTo>
                    <a:pt x="0" y="10659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985774" y="5973381"/>
            <a:ext cx="102209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Tahoma"/>
                <a:cs typeface="Tahoma"/>
              </a:rPr>
              <a:t>US2QC</a:t>
            </a:r>
            <a:r>
              <a:rPr dirty="0" sz="1600" spc="-3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will</a:t>
            </a:r>
            <a:r>
              <a:rPr dirty="0" sz="1600" spc="-3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build</a:t>
            </a:r>
            <a:r>
              <a:rPr dirty="0" sz="1600" spc="-35">
                <a:latin typeface="Tahoma"/>
                <a:cs typeface="Tahoma"/>
              </a:rPr>
              <a:t> </a:t>
            </a:r>
            <a:r>
              <a:rPr dirty="0" sz="1600" spc="-55">
                <a:latin typeface="Tahoma"/>
                <a:cs typeface="Tahoma"/>
              </a:rPr>
              <a:t>Fault-</a:t>
            </a:r>
            <a:r>
              <a:rPr dirty="0" sz="1600" spc="-10">
                <a:latin typeface="Tahoma"/>
                <a:cs typeface="Tahoma"/>
              </a:rPr>
              <a:t>Tolerant</a:t>
            </a:r>
            <a:r>
              <a:rPr dirty="0" sz="1600">
                <a:latin typeface="Tahoma"/>
                <a:cs typeface="Tahoma"/>
              </a:rPr>
              <a:t> Prototypes</a:t>
            </a:r>
            <a:r>
              <a:rPr dirty="0" sz="1600" spc="1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and</a:t>
            </a:r>
            <a:r>
              <a:rPr dirty="0" sz="1600" spc="-4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use</a:t>
            </a:r>
            <a:r>
              <a:rPr dirty="0" sz="1600" spc="-4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them</a:t>
            </a:r>
            <a:r>
              <a:rPr dirty="0" sz="1600" spc="-2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to</a:t>
            </a:r>
            <a:r>
              <a:rPr dirty="0" sz="1600" spc="-3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validate</a:t>
            </a:r>
            <a:r>
              <a:rPr dirty="0" sz="1600" spc="-2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designs</a:t>
            </a:r>
            <a:r>
              <a:rPr dirty="0" sz="1600" spc="-3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for</a:t>
            </a:r>
            <a:r>
              <a:rPr dirty="0" sz="1600" spc="-3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a</a:t>
            </a:r>
            <a:r>
              <a:rPr dirty="0" sz="1600" spc="-45">
                <a:latin typeface="Tahoma"/>
                <a:cs typeface="Tahoma"/>
              </a:rPr>
              <a:t> </a:t>
            </a:r>
            <a:r>
              <a:rPr dirty="0" sz="1600" spc="-25">
                <a:latin typeface="Tahoma"/>
                <a:cs typeface="Tahoma"/>
              </a:rPr>
              <a:t>Utility-</a:t>
            </a:r>
            <a:r>
              <a:rPr dirty="0" sz="1600">
                <a:latin typeface="Tahoma"/>
                <a:cs typeface="Tahoma"/>
              </a:rPr>
              <a:t>Scale</a:t>
            </a:r>
            <a:r>
              <a:rPr dirty="0" sz="1600" spc="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Quantum</a:t>
            </a:r>
            <a:r>
              <a:rPr dirty="0" sz="1600" spc="-30">
                <a:latin typeface="Tahoma"/>
                <a:cs typeface="Tahoma"/>
              </a:rPr>
              <a:t> </a:t>
            </a:r>
            <a:r>
              <a:rPr dirty="0" sz="1600" spc="-10">
                <a:latin typeface="Tahoma"/>
                <a:cs typeface="Tahoma"/>
              </a:rPr>
              <a:t>Computer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1025652" y="2159507"/>
            <a:ext cx="4500880" cy="2630805"/>
            <a:chOff x="1025652" y="2159507"/>
            <a:chExt cx="4500880" cy="2630805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5652" y="2159507"/>
              <a:ext cx="3084575" cy="181051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2332" y="2266187"/>
              <a:ext cx="2852343" cy="1578863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1125984" y="2259837"/>
              <a:ext cx="2865755" cy="1591945"/>
            </a:xfrm>
            <a:custGeom>
              <a:avLst/>
              <a:gdLst/>
              <a:ahLst/>
              <a:cxnLst/>
              <a:rect l="l" t="t" r="r" b="b"/>
              <a:pathLst>
                <a:path w="2865754" h="1591945">
                  <a:moveTo>
                    <a:pt x="109207" y="0"/>
                  </a:moveTo>
                  <a:lnTo>
                    <a:pt x="2756420" y="0"/>
                  </a:lnTo>
                  <a:lnTo>
                    <a:pt x="2778163" y="2197"/>
                  </a:lnTo>
                  <a:lnTo>
                    <a:pt x="2817355" y="18681"/>
                  </a:lnTo>
                  <a:lnTo>
                    <a:pt x="2846946" y="48272"/>
                  </a:lnTo>
                  <a:lnTo>
                    <a:pt x="2863430" y="87464"/>
                  </a:lnTo>
                  <a:lnTo>
                    <a:pt x="2865628" y="109207"/>
                  </a:lnTo>
                  <a:lnTo>
                    <a:pt x="2865628" y="1482356"/>
                  </a:lnTo>
                  <a:lnTo>
                    <a:pt x="2857042" y="1524673"/>
                  </a:lnTo>
                  <a:lnTo>
                    <a:pt x="2833560" y="1559509"/>
                  </a:lnTo>
                  <a:lnTo>
                    <a:pt x="2798737" y="1582978"/>
                  </a:lnTo>
                  <a:lnTo>
                    <a:pt x="2756420" y="1591564"/>
                  </a:lnTo>
                  <a:lnTo>
                    <a:pt x="109207" y="1591564"/>
                  </a:lnTo>
                  <a:lnTo>
                    <a:pt x="66890" y="1582978"/>
                  </a:lnTo>
                  <a:lnTo>
                    <a:pt x="32054" y="1559509"/>
                  </a:lnTo>
                  <a:lnTo>
                    <a:pt x="8572" y="1524673"/>
                  </a:lnTo>
                  <a:lnTo>
                    <a:pt x="0" y="1482356"/>
                  </a:lnTo>
                  <a:lnTo>
                    <a:pt x="0" y="109207"/>
                  </a:lnTo>
                  <a:lnTo>
                    <a:pt x="8572" y="66890"/>
                  </a:lnTo>
                  <a:lnTo>
                    <a:pt x="32054" y="32054"/>
                  </a:lnTo>
                  <a:lnTo>
                    <a:pt x="66890" y="8585"/>
                  </a:lnTo>
                  <a:lnTo>
                    <a:pt x="109207" y="0"/>
                  </a:lnTo>
                  <a:close/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26080" y="2877311"/>
              <a:ext cx="2599943" cy="1912619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32759" y="2983992"/>
              <a:ext cx="2368295" cy="1680971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3026404" y="2977641"/>
              <a:ext cx="2381250" cy="1694180"/>
            </a:xfrm>
            <a:custGeom>
              <a:avLst/>
              <a:gdLst/>
              <a:ahLst/>
              <a:cxnLst/>
              <a:rect l="l" t="t" r="r" b="b"/>
              <a:pathLst>
                <a:path w="2381250" h="1694179">
                  <a:moveTo>
                    <a:pt x="115887" y="0"/>
                  </a:moveTo>
                  <a:lnTo>
                    <a:pt x="2265121" y="0"/>
                  </a:lnTo>
                  <a:lnTo>
                    <a:pt x="2288209" y="2324"/>
                  </a:lnTo>
                  <a:lnTo>
                    <a:pt x="2329789" y="19824"/>
                  </a:lnTo>
                  <a:lnTo>
                    <a:pt x="2361184" y="51219"/>
                  </a:lnTo>
                  <a:lnTo>
                    <a:pt x="2378671" y="92786"/>
                  </a:lnTo>
                  <a:lnTo>
                    <a:pt x="2380996" y="115887"/>
                  </a:lnTo>
                  <a:lnTo>
                    <a:pt x="2380996" y="1577784"/>
                  </a:lnTo>
                  <a:lnTo>
                    <a:pt x="2371902" y="1622704"/>
                  </a:lnTo>
                  <a:lnTo>
                    <a:pt x="2346985" y="1659661"/>
                  </a:lnTo>
                  <a:lnTo>
                    <a:pt x="2310041" y="1684566"/>
                  </a:lnTo>
                  <a:lnTo>
                    <a:pt x="2265121" y="1693672"/>
                  </a:lnTo>
                  <a:lnTo>
                    <a:pt x="115887" y="1693672"/>
                  </a:lnTo>
                  <a:lnTo>
                    <a:pt x="70967" y="1684566"/>
                  </a:lnTo>
                  <a:lnTo>
                    <a:pt x="34023" y="1659661"/>
                  </a:lnTo>
                  <a:lnTo>
                    <a:pt x="9105" y="1622704"/>
                  </a:lnTo>
                  <a:lnTo>
                    <a:pt x="0" y="1577784"/>
                  </a:lnTo>
                  <a:lnTo>
                    <a:pt x="0" y="115887"/>
                  </a:lnTo>
                  <a:lnTo>
                    <a:pt x="9105" y="70967"/>
                  </a:lnTo>
                  <a:lnTo>
                    <a:pt x="34023" y="34010"/>
                  </a:lnTo>
                  <a:lnTo>
                    <a:pt x="70967" y="9105"/>
                  </a:lnTo>
                  <a:lnTo>
                    <a:pt x="115887" y="0"/>
                  </a:lnTo>
                  <a:close/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4024827" y="2497860"/>
            <a:ext cx="6096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C00000"/>
                </a:solidFill>
                <a:latin typeface="Wingdings"/>
                <a:cs typeface="Wingdings"/>
              </a:rPr>
              <a:t></a:t>
            </a:r>
            <a:r>
              <a:rPr dirty="0" sz="1600" spc="-4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600" spc="-20" b="1">
                <a:solidFill>
                  <a:srgbClr val="C00000"/>
                </a:solidFill>
                <a:latin typeface="Calibri"/>
                <a:cs typeface="Calibri"/>
              </a:rPr>
              <a:t>This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982200" y="4010621"/>
            <a:ext cx="96964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C00000"/>
                </a:solidFill>
                <a:latin typeface="Calibri"/>
                <a:cs typeface="Calibri"/>
              </a:rPr>
              <a:t>Not</a:t>
            </a:r>
            <a:r>
              <a:rPr dirty="0" sz="1600" spc="-2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C00000"/>
                </a:solidFill>
                <a:latin typeface="Calibri"/>
                <a:cs typeface="Calibri"/>
              </a:rPr>
              <a:t>This </a:t>
            </a:r>
            <a:r>
              <a:rPr dirty="0" sz="1600" spc="-50">
                <a:solidFill>
                  <a:srgbClr val="C00000"/>
                </a:solidFill>
                <a:latin typeface="Wingdings"/>
                <a:cs typeface="Wingdings"/>
              </a:rPr>
              <a:t>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6596594" y="4852130"/>
            <a:ext cx="4148454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7653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6F2F9F"/>
                </a:solidFill>
                <a:latin typeface="Calibri"/>
                <a:cs typeface="Calibri"/>
              </a:rPr>
              <a:t>A</a:t>
            </a:r>
            <a:r>
              <a:rPr dirty="0" sz="1600" spc="-2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6F2F9F"/>
                </a:solidFill>
                <a:latin typeface="Calibri"/>
                <a:cs typeface="Calibri"/>
              </a:rPr>
              <a:t>small</a:t>
            </a:r>
            <a:r>
              <a:rPr dirty="0" sz="1600" spc="-2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6F2F9F"/>
                </a:solidFill>
                <a:latin typeface="Calibri"/>
                <a:cs typeface="Calibri"/>
              </a:rPr>
              <a:t>fault-tolerant</a:t>
            </a:r>
            <a:r>
              <a:rPr dirty="0" sz="1600" spc="-4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6F2F9F"/>
                </a:solidFill>
                <a:latin typeface="Calibri"/>
                <a:cs typeface="Calibri"/>
              </a:rPr>
              <a:t>quantum</a:t>
            </a:r>
            <a:r>
              <a:rPr dirty="0" sz="1600" spc="-3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6F2F9F"/>
                </a:solidFill>
                <a:latin typeface="Calibri"/>
                <a:cs typeface="Calibri"/>
              </a:rPr>
              <a:t>computer</a:t>
            </a:r>
            <a:r>
              <a:rPr dirty="0" sz="160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6F2F9F"/>
                </a:solidFill>
                <a:latin typeface="Calibri"/>
                <a:cs typeface="Calibri"/>
              </a:rPr>
              <a:t>that </a:t>
            </a:r>
            <a:r>
              <a:rPr dirty="0" sz="1600" spc="-10">
                <a:solidFill>
                  <a:srgbClr val="6F2F9F"/>
                </a:solidFill>
                <a:latin typeface="Calibri"/>
                <a:cs typeface="Calibri"/>
              </a:rPr>
              <a:t>demonstrates</a:t>
            </a:r>
            <a:r>
              <a:rPr dirty="0" sz="1600" spc="-1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6F2F9F"/>
                </a:solidFill>
                <a:latin typeface="Calibri"/>
                <a:cs typeface="Calibri"/>
              </a:rPr>
              <a:t>that</a:t>
            </a:r>
            <a:r>
              <a:rPr dirty="0" sz="1600" spc="-3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6F2F9F"/>
                </a:solidFill>
                <a:latin typeface="Calibri"/>
                <a:cs typeface="Calibri"/>
              </a:rPr>
              <a:t>the</a:t>
            </a:r>
            <a:r>
              <a:rPr dirty="0" sz="1600" spc="-2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6F2F9F"/>
                </a:solidFill>
                <a:latin typeface="Calibri"/>
                <a:cs typeface="Calibri"/>
              </a:rPr>
              <a:t>utility-scale</a:t>
            </a:r>
            <a:r>
              <a:rPr dirty="0" sz="1600" spc="-5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6F2F9F"/>
                </a:solidFill>
                <a:latin typeface="Calibri"/>
                <a:cs typeface="Calibri"/>
              </a:rPr>
              <a:t>design</a:t>
            </a:r>
            <a:r>
              <a:rPr dirty="0" sz="1600" spc="-3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6F2F9F"/>
                </a:solidFill>
                <a:latin typeface="Calibri"/>
                <a:cs typeface="Calibri"/>
              </a:rPr>
              <a:t>is</a:t>
            </a:r>
            <a:r>
              <a:rPr dirty="0" sz="1600" spc="-4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6F2F9F"/>
                </a:solidFill>
                <a:latin typeface="Calibri"/>
                <a:cs typeface="Calibri"/>
              </a:rPr>
              <a:t>viable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6669024" y="2423160"/>
            <a:ext cx="3083560" cy="1811020"/>
            <a:chOff x="6669024" y="2423160"/>
            <a:chExt cx="3083560" cy="1811020"/>
          </a:xfrm>
        </p:grpSpPr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69024" y="2423160"/>
              <a:ext cx="3083051" cy="181051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75703" y="2529840"/>
              <a:ext cx="2850819" cy="1578863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6769356" y="2523490"/>
              <a:ext cx="2864485" cy="1591945"/>
            </a:xfrm>
            <a:custGeom>
              <a:avLst/>
              <a:gdLst/>
              <a:ahLst/>
              <a:cxnLst/>
              <a:rect l="l" t="t" r="r" b="b"/>
              <a:pathLst>
                <a:path w="2864484" h="1591945">
                  <a:moveTo>
                    <a:pt x="109207" y="0"/>
                  </a:moveTo>
                  <a:lnTo>
                    <a:pt x="2754896" y="0"/>
                  </a:lnTo>
                  <a:lnTo>
                    <a:pt x="2776639" y="2197"/>
                  </a:lnTo>
                  <a:lnTo>
                    <a:pt x="2815831" y="18681"/>
                  </a:lnTo>
                  <a:lnTo>
                    <a:pt x="2845422" y="48272"/>
                  </a:lnTo>
                  <a:lnTo>
                    <a:pt x="2861906" y="87464"/>
                  </a:lnTo>
                  <a:lnTo>
                    <a:pt x="2864104" y="109207"/>
                  </a:lnTo>
                  <a:lnTo>
                    <a:pt x="2864104" y="1482356"/>
                  </a:lnTo>
                  <a:lnTo>
                    <a:pt x="2855518" y="1524673"/>
                  </a:lnTo>
                  <a:lnTo>
                    <a:pt x="2832036" y="1559509"/>
                  </a:lnTo>
                  <a:lnTo>
                    <a:pt x="2797213" y="1582978"/>
                  </a:lnTo>
                  <a:lnTo>
                    <a:pt x="2754896" y="1591564"/>
                  </a:lnTo>
                  <a:lnTo>
                    <a:pt x="109207" y="1591564"/>
                  </a:lnTo>
                  <a:lnTo>
                    <a:pt x="66878" y="1582978"/>
                  </a:lnTo>
                  <a:lnTo>
                    <a:pt x="32054" y="1559509"/>
                  </a:lnTo>
                  <a:lnTo>
                    <a:pt x="8572" y="1524673"/>
                  </a:lnTo>
                  <a:lnTo>
                    <a:pt x="0" y="1482356"/>
                  </a:lnTo>
                  <a:lnTo>
                    <a:pt x="0" y="109207"/>
                  </a:lnTo>
                  <a:lnTo>
                    <a:pt x="8572" y="66890"/>
                  </a:lnTo>
                  <a:lnTo>
                    <a:pt x="32054" y="32054"/>
                  </a:lnTo>
                  <a:lnTo>
                    <a:pt x="66878" y="8585"/>
                  </a:lnTo>
                  <a:lnTo>
                    <a:pt x="109207" y="0"/>
                  </a:lnTo>
                  <a:close/>
                </a:path>
              </a:pathLst>
            </a:custGeom>
            <a:ln w="12699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7315265" y="4213311"/>
            <a:ext cx="206628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solidFill>
                  <a:srgbClr val="6F2F9F"/>
                </a:solidFill>
                <a:latin typeface="Calibri"/>
                <a:cs typeface="Calibri"/>
              </a:rPr>
              <a:t>Fault-</a:t>
            </a:r>
            <a:r>
              <a:rPr dirty="0" sz="1600" spc="-10" b="1">
                <a:solidFill>
                  <a:srgbClr val="6F2F9F"/>
                </a:solidFill>
                <a:latin typeface="Calibri"/>
                <a:cs typeface="Calibri"/>
              </a:rPr>
              <a:t>tolerant</a:t>
            </a:r>
            <a:r>
              <a:rPr dirty="0" sz="1600" spc="2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6F2F9F"/>
                </a:solidFill>
                <a:latin typeface="Calibri"/>
                <a:cs typeface="Calibri"/>
              </a:rPr>
              <a:t>prototype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6702742" y="2350198"/>
            <a:ext cx="3162300" cy="1960880"/>
            <a:chOff x="6702742" y="2350198"/>
            <a:chExt cx="3162300" cy="1960880"/>
          </a:xfrm>
        </p:grpSpPr>
        <p:sp>
          <p:nvSpPr>
            <p:cNvPr id="31" name="object 31" descr=""/>
            <p:cNvSpPr/>
            <p:nvPr/>
          </p:nvSpPr>
          <p:spPr>
            <a:xfrm>
              <a:off x="7516368" y="2953511"/>
              <a:ext cx="922019" cy="922019"/>
            </a:xfrm>
            <a:custGeom>
              <a:avLst/>
              <a:gdLst/>
              <a:ahLst/>
              <a:cxnLst/>
              <a:rect l="l" t="t" r="r" b="b"/>
              <a:pathLst>
                <a:path w="922020" h="922020">
                  <a:moveTo>
                    <a:pt x="0" y="461010"/>
                  </a:moveTo>
                  <a:lnTo>
                    <a:pt x="2380" y="413874"/>
                  </a:lnTo>
                  <a:lnTo>
                    <a:pt x="9366" y="368100"/>
                  </a:lnTo>
                  <a:lnTo>
                    <a:pt x="20726" y="323919"/>
                  </a:lnTo>
                  <a:lnTo>
                    <a:pt x="36228" y="281563"/>
                  </a:lnTo>
                  <a:lnTo>
                    <a:pt x="55641" y="241264"/>
                  </a:lnTo>
                  <a:lnTo>
                    <a:pt x="78733" y="203254"/>
                  </a:lnTo>
                  <a:lnTo>
                    <a:pt x="105272" y="167764"/>
                  </a:lnTo>
                  <a:lnTo>
                    <a:pt x="135026" y="135026"/>
                  </a:lnTo>
                  <a:lnTo>
                    <a:pt x="167764" y="105272"/>
                  </a:lnTo>
                  <a:lnTo>
                    <a:pt x="203254" y="78733"/>
                  </a:lnTo>
                  <a:lnTo>
                    <a:pt x="241264" y="55641"/>
                  </a:lnTo>
                  <a:lnTo>
                    <a:pt x="281563" y="36228"/>
                  </a:lnTo>
                  <a:lnTo>
                    <a:pt x="323919" y="20726"/>
                  </a:lnTo>
                  <a:lnTo>
                    <a:pt x="368100" y="9366"/>
                  </a:lnTo>
                  <a:lnTo>
                    <a:pt x="413874" y="2380"/>
                  </a:lnTo>
                  <a:lnTo>
                    <a:pt x="461009" y="0"/>
                  </a:lnTo>
                  <a:lnTo>
                    <a:pt x="508145" y="2380"/>
                  </a:lnTo>
                  <a:lnTo>
                    <a:pt x="553919" y="9366"/>
                  </a:lnTo>
                  <a:lnTo>
                    <a:pt x="598100" y="20726"/>
                  </a:lnTo>
                  <a:lnTo>
                    <a:pt x="640456" y="36228"/>
                  </a:lnTo>
                  <a:lnTo>
                    <a:pt x="680755" y="55641"/>
                  </a:lnTo>
                  <a:lnTo>
                    <a:pt x="718765" y="78733"/>
                  </a:lnTo>
                  <a:lnTo>
                    <a:pt x="754255" y="105272"/>
                  </a:lnTo>
                  <a:lnTo>
                    <a:pt x="786993" y="135026"/>
                  </a:lnTo>
                  <a:lnTo>
                    <a:pt x="816747" y="167764"/>
                  </a:lnTo>
                  <a:lnTo>
                    <a:pt x="843286" y="203254"/>
                  </a:lnTo>
                  <a:lnTo>
                    <a:pt x="866378" y="241264"/>
                  </a:lnTo>
                  <a:lnTo>
                    <a:pt x="885791" y="281563"/>
                  </a:lnTo>
                  <a:lnTo>
                    <a:pt x="901293" y="323919"/>
                  </a:lnTo>
                  <a:lnTo>
                    <a:pt x="912653" y="368100"/>
                  </a:lnTo>
                  <a:lnTo>
                    <a:pt x="919639" y="413874"/>
                  </a:lnTo>
                  <a:lnTo>
                    <a:pt x="922019" y="461010"/>
                  </a:lnTo>
                  <a:lnTo>
                    <a:pt x="919639" y="508145"/>
                  </a:lnTo>
                  <a:lnTo>
                    <a:pt x="912653" y="553919"/>
                  </a:lnTo>
                  <a:lnTo>
                    <a:pt x="901293" y="598100"/>
                  </a:lnTo>
                  <a:lnTo>
                    <a:pt x="885791" y="640456"/>
                  </a:lnTo>
                  <a:lnTo>
                    <a:pt x="866378" y="680755"/>
                  </a:lnTo>
                  <a:lnTo>
                    <a:pt x="843286" y="718765"/>
                  </a:lnTo>
                  <a:lnTo>
                    <a:pt x="816747" y="754255"/>
                  </a:lnTo>
                  <a:lnTo>
                    <a:pt x="786993" y="786993"/>
                  </a:lnTo>
                  <a:lnTo>
                    <a:pt x="754255" y="816747"/>
                  </a:lnTo>
                  <a:lnTo>
                    <a:pt x="718765" y="843286"/>
                  </a:lnTo>
                  <a:lnTo>
                    <a:pt x="680755" y="866378"/>
                  </a:lnTo>
                  <a:lnTo>
                    <a:pt x="640456" y="885791"/>
                  </a:lnTo>
                  <a:lnTo>
                    <a:pt x="598100" y="901293"/>
                  </a:lnTo>
                  <a:lnTo>
                    <a:pt x="553919" y="912653"/>
                  </a:lnTo>
                  <a:lnTo>
                    <a:pt x="508145" y="919639"/>
                  </a:lnTo>
                  <a:lnTo>
                    <a:pt x="461009" y="922020"/>
                  </a:lnTo>
                  <a:lnTo>
                    <a:pt x="413874" y="919639"/>
                  </a:lnTo>
                  <a:lnTo>
                    <a:pt x="368100" y="912653"/>
                  </a:lnTo>
                  <a:lnTo>
                    <a:pt x="323919" y="901293"/>
                  </a:lnTo>
                  <a:lnTo>
                    <a:pt x="281563" y="885791"/>
                  </a:lnTo>
                  <a:lnTo>
                    <a:pt x="241264" y="866378"/>
                  </a:lnTo>
                  <a:lnTo>
                    <a:pt x="203254" y="843286"/>
                  </a:lnTo>
                  <a:lnTo>
                    <a:pt x="167764" y="816747"/>
                  </a:lnTo>
                  <a:lnTo>
                    <a:pt x="135026" y="786993"/>
                  </a:lnTo>
                  <a:lnTo>
                    <a:pt x="105272" y="754255"/>
                  </a:lnTo>
                  <a:lnTo>
                    <a:pt x="78733" y="718765"/>
                  </a:lnTo>
                  <a:lnTo>
                    <a:pt x="55641" y="680755"/>
                  </a:lnTo>
                  <a:lnTo>
                    <a:pt x="36228" y="640456"/>
                  </a:lnTo>
                  <a:lnTo>
                    <a:pt x="20726" y="598100"/>
                  </a:lnTo>
                  <a:lnTo>
                    <a:pt x="9366" y="553919"/>
                  </a:lnTo>
                  <a:lnTo>
                    <a:pt x="2380" y="508145"/>
                  </a:lnTo>
                  <a:lnTo>
                    <a:pt x="0" y="461010"/>
                  </a:lnTo>
                  <a:close/>
                </a:path>
              </a:pathLst>
            </a:custGeom>
            <a:ln w="5715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6717030" y="2364485"/>
              <a:ext cx="3133725" cy="1684020"/>
            </a:xfrm>
            <a:custGeom>
              <a:avLst/>
              <a:gdLst/>
              <a:ahLst/>
              <a:cxnLst/>
              <a:rect l="l" t="t" r="r" b="b"/>
              <a:pathLst>
                <a:path w="3133725" h="1684020">
                  <a:moveTo>
                    <a:pt x="0" y="842010"/>
                  </a:moveTo>
                  <a:lnTo>
                    <a:pt x="4713" y="776208"/>
                  </a:lnTo>
                  <a:lnTo>
                    <a:pt x="18621" y="711791"/>
                  </a:lnTo>
                  <a:lnTo>
                    <a:pt x="41376" y="648946"/>
                  </a:lnTo>
                  <a:lnTo>
                    <a:pt x="72630" y="587861"/>
                  </a:lnTo>
                  <a:lnTo>
                    <a:pt x="112033" y="528722"/>
                  </a:lnTo>
                  <a:lnTo>
                    <a:pt x="159238" y="471717"/>
                  </a:lnTo>
                  <a:lnTo>
                    <a:pt x="185657" y="444074"/>
                  </a:lnTo>
                  <a:lnTo>
                    <a:pt x="213896" y="417034"/>
                  </a:lnTo>
                  <a:lnTo>
                    <a:pt x="243911" y="390621"/>
                  </a:lnTo>
                  <a:lnTo>
                    <a:pt x="275659" y="364858"/>
                  </a:lnTo>
                  <a:lnTo>
                    <a:pt x="309096" y="339769"/>
                  </a:lnTo>
                  <a:lnTo>
                    <a:pt x="344179" y="315378"/>
                  </a:lnTo>
                  <a:lnTo>
                    <a:pt x="380864" y="291707"/>
                  </a:lnTo>
                  <a:lnTo>
                    <a:pt x="419108" y="268780"/>
                  </a:lnTo>
                  <a:lnTo>
                    <a:pt x="458866" y="246621"/>
                  </a:lnTo>
                  <a:lnTo>
                    <a:pt x="500097" y="225252"/>
                  </a:lnTo>
                  <a:lnTo>
                    <a:pt x="542755" y="204698"/>
                  </a:lnTo>
                  <a:lnTo>
                    <a:pt x="586797" y="184982"/>
                  </a:lnTo>
                  <a:lnTo>
                    <a:pt x="632181" y="166126"/>
                  </a:lnTo>
                  <a:lnTo>
                    <a:pt x="678862" y="148155"/>
                  </a:lnTo>
                  <a:lnTo>
                    <a:pt x="726796" y="131092"/>
                  </a:lnTo>
                  <a:lnTo>
                    <a:pt x="775941" y="114960"/>
                  </a:lnTo>
                  <a:lnTo>
                    <a:pt x="826253" y="99783"/>
                  </a:lnTo>
                  <a:lnTo>
                    <a:pt x="877688" y="85583"/>
                  </a:lnTo>
                  <a:lnTo>
                    <a:pt x="930203" y="72386"/>
                  </a:lnTo>
                  <a:lnTo>
                    <a:pt x="983753" y="60213"/>
                  </a:lnTo>
                  <a:lnTo>
                    <a:pt x="1038297" y="49088"/>
                  </a:lnTo>
                  <a:lnTo>
                    <a:pt x="1093789" y="39035"/>
                  </a:lnTo>
                  <a:lnTo>
                    <a:pt x="1150187" y="30077"/>
                  </a:lnTo>
                  <a:lnTo>
                    <a:pt x="1207447" y="22238"/>
                  </a:lnTo>
                  <a:lnTo>
                    <a:pt x="1265526" y="15540"/>
                  </a:lnTo>
                  <a:lnTo>
                    <a:pt x="1324379" y="10008"/>
                  </a:lnTo>
                  <a:lnTo>
                    <a:pt x="1383964" y="5664"/>
                  </a:lnTo>
                  <a:lnTo>
                    <a:pt x="1444237" y="2533"/>
                  </a:lnTo>
                  <a:lnTo>
                    <a:pt x="1505154" y="637"/>
                  </a:lnTo>
                  <a:lnTo>
                    <a:pt x="1566672" y="0"/>
                  </a:lnTo>
                  <a:lnTo>
                    <a:pt x="1628189" y="637"/>
                  </a:lnTo>
                  <a:lnTo>
                    <a:pt x="1689106" y="2533"/>
                  </a:lnTo>
                  <a:lnTo>
                    <a:pt x="1749379" y="5664"/>
                  </a:lnTo>
                  <a:lnTo>
                    <a:pt x="1808964" y="10008"/>
                  </a:lnTo>
                  <a:lnTo>
                    <a:pt x="1867817" y="15540"/>
                  </a:lnTo>
                  <a:lnTo>
                    <a:pt x="1925896" y="22238"/>
                  </a:lnTo>
                  <a:lnTo>
                    <a:pt x="1983156" y="30077"/>
                  </a:lnTo>
                  <a:lnTo>
                    <a:pt x="2039554" y="39035"/>
                  </a:lnTo>
                  <a:lnTo>
                    <a:pt x="2095046" y="49088"/>
                  </a:lnTo>
                  <a:lnTo>
                    <a:pt x="2149590" y="60213"/>
                  </a:lnTo>
                  <a:lnTo>
                    <a:pt x="2203140" y="72386"/>
                  </a:lnTo>
                  <a:lnTo>
                    <a:pt x="2255655" y="85583"/>
                  </a:lnTo>
                  <a:lnTo>
                    <a:pt x="2307090" y="99783"/>
                  </a:lnTo>
                  <a:lnTo>
                    <a:pt x="2357402" y="114960"/>
                  </a:lnTo>
                  <a:lnTo>
                    <a:pt x="2406547" y="131092"/>
                  </a:lnTo>
                  <a:lnTo>
                    <a:pt x="2454481" y="148155"/>
                  </a:lnTo>
                  <a:lnTo>
                    <a:pt x="2501162" y="166126"/>
                  </a:lnTo>
                  <a:lnTo>
                    <a:pt x="2546546" y="184982"/>
                  </a:lnTo>
                  <a:lnTo>
                    <a:pt x="2590588" y="204698"/>
                  </a:lnTo>
                  <a:lnTo>
                    <a:pt x="2633246" y="225252"/>
                  </a:lnTo>
                  <a:lnTo>
                    <a:pt x="2674477" y="246621"/>
                  </a:lnTo>
                  <a:lnTo>
                    <a:pt x="2714235" y="268780"/>
                  </a:lnTo>
                  <a:lnTo>
                    <a:pt x="2752479" y="291707"/>
                  </a:lnTo>
                  <a:lnTo>
                    <a:pt x="2789164" y="315378"/>
                  </a:lnTo>
                  <a:lnTo>
                    <a:pt x="2824247" y="339769"/>
                  </a:lnTo>
                  <a:lnTo>
                    <a:pt x="2857684" y="364858"/>
                  </a:lnTo>
                  <a:lnTo>
                    <a:pt x="2889432" y="390621"/>
                  </a:lnTo>
                  <a:lnTo>
                    <a:pt x="2919447" y="417034"/>
                  </a:lnTo>
                  <a:lnTo>
                    <a:pt x="2947686" y="444074"/>
                  </a:lnTo>
                  <a:lnTo>
                    <a:pt x="2974105" y="471717"/>
                  </a:lnTo>
                  <a:lnTo>
                    <a:pt x="3021310" y="528722"/>
                  </a:lnTo>
                  <a:lnTo>
                    <a:pt x="3060713" y="587861"/>
                  </a:lnTo>
                  <a:lnTo>
                    <a:pt x="3091967" y="648946"/>
                  </a:lnTo>
                  <a:lnTo>
                    <a:pt x="3114722" y="711791"/>
                  </a:lnTo>
                  <a:lnTo>
                    <a:pt x="3128630" y="776208"/>
                  </a:lnTo>
                  <a:lnTo>
                    <a:pt x="3133344" y="842010"/>
                  </a:lnTo>
                  <a:lnTo>
                    <a:pt x="3132158" y="875072"/>
                  </a:lnTo>
                  <a:lnTo>
                    <a:pt x="3122803" y="940205"/>
                  </a:lnTo>
                  <a:lnTo>
                    <a:pt x="3104428" y="1003859"/>
                  </a:lnTo>
                  <a:lnTo>
                    <a:pt x="3077381" y="1065847"/>
                  </a:lnTo>
                  <a:lnTo>
                    <a:pt x="3042009" y="1125982"/>
                  </a:lnTo>
                  <a:lnTo>
                    <a:pt x="2998661" y="1184078"/>
                  </a:lnTo>
                  <a:lnTo>
                    <a:pt x="2947686" y="1239945"/>
                  </a:lnTo>
                  <a:lnTo>
                    <a:pt x="2919447" y="1266985"/>
                  </a:lnTo>
                  <a:lnTo>
                    <a:pt x="2889432" y="1293398"/>
                  </a:lnTo>
                  <a:lnTo>
                    <a:pt x="2857684" y="1319161"/>
                  </a:lnTo>
                  <a:lnTo>
                    <a:pt x="2824247" y="1344250"/>
                  </a:lnTo>
                  <a:lnTo>
                    <a:pt x="2789164" y="1368641"/>
                  </a:lnTo>
                  <a:lnTo>
                    <a:pt x="2752479" y="1392312"/>
                  </a:lnTo>
                  <a:lnTo>
                    <a:pt x="2714235" y="1415239"/>
                  </a:lnTo>
                  <a:lnTo>
                    <a:pt x="2674477" y="1437398"/>
                  </a:lnTo>
                  <a:lnTo>
                    <a:pt x="2633246" y="1458767"/>
                  </a:lnTo>
                  <a:lnTo>
                    <a:pt x="2590588" y="1479321"/>
                  </a:lnTo>
                  <a:lnTo>
                    <a:pt x="2546546" y="1499037"/>
                  </a:lnTo>
                  <a:lnTo>
                    <a:pt x="2501162" y="1517893"/>
                  </a:lnTo>
                  <a:lnTo>
                    <a:pt x="2454481" y="1535864"/>
                  </a:lnTo>
                  <a:lnTo>
                    <a:pt x="2406547" y="1552927"/>
                  </a:lnTo>
                  <a:lnTo>
                    <a:pt x="2357402" y="1569059"/>
                  </a:lnTo>
                  <a:lnTo>
                    <a:pt x="2307090" y="1584236"/>
                  </a:lnTo>
                  <a:lnTo>
                    <a:pt x="2255655" y="1598436"/>
                  </a:lnTo>
                  <a:lnTo>
                    <a:pt x="2203140" y="1611633"/>
                  </a:lnTo>
                  <a:lnTo>
                    <a:pt x="2149590" y="1623806"/>
                  </a:lnTo>
                  <a:lnTo>
                    <a:pt x="2095046" y="1634931"/>
                  </a:lnTo>
                  <a:lnTo>
                    <a:pt x="2039554" y="1644984"/>
                  </a:lnTo>
                  <a:lnTo>
                    <a:pt x="1983156" y="1653942"/>
                  </a:lnTo>
                  <a:lnTo>
                    <a:pt x="1925896" y="1661781"/>
                  </a:lnTo>
                  <a:lnTo>
                    <a:pt x="1867817" y="1668479"/>
                  </a:lnTo>
                  <a:lnTo>
                    <a:pt x="1808964" y="1674011"/>
                  </a:lnTo>
                  <a:lnTo>
                    <a:pt x="1749379" y="1678355"/>
                  </a:lnTo>
                  <a:lnTo>
                    <a:pt x="1689106" y="1681486"/>
                  </a:lnTo>
                  <a:lnTo>
                    <a:pt x="1628189" y="1683382"/>
                  </a:lnTo>
                  <a:lnTo>
                    <a:pt x="1566672" y="1684020"/>
                  </a:lnTo>
                  <a:lnTo>
                    <a:pt x="1505154" y="1683382"/>
                  </a:lnTo>
                  <a:lnTo>
                    <a:pt x="1444237" y="1681486"/>
                  </a:lnTo>
                  <a:lnTo>
                    <a:pt x="1383964" y="1678355"/>
                  </a:lnTo>
                  <a:lnTo>
                    <a:pt x="1324379" y="1674011"/>
                  </a:lnTo>
                  <a:lnTo>
                    <a:pt x="1265526" y="1668479"/>
                  </a:lnTo>
                  <a:lnTo>
                    <a:pt x="1207447" y="1661781"/>
                  </a:lnTo>
                  <a:lnTo>
                    <a:pt x="1150187" y="1653942"/>
                  </a:lnTo>
                  <a:lnTo>
                    <a:pt x="1093789" y="1644984"/>
                  </a:lnTo>
                  <a:lnTo>
                    <a:pt x="1038297" y="1634931"/>
                  </a:lnTo>
                  <a:lnTo>
                    <a:pt x="983753" y="1623806"/>
                  </a:lnTo>
                  <a:lnTo>
                    <a:pt x="930203" y="1611633"/>
                  </a:lnTo>
                  <a:lnTo>
                    <a:pt x="877688" y="1598436"/>
                  </a:lnTo>
                  <a:lnTo>
                    <a:pt x="826253" y="1584236"/>
                  </a:lnTo>
                  <a:lnTo>
                    <a:pt x="775941" y="1569059"/>
                  </a:lnTo>
                  <a:lnTo>
                    <a:pt x="726796" y="1552927"/>
                  </a:lnTo>
                  <a:lnTo>
                    <a:pt x="678862" y="1535864"/>
                  </a:lnTo>
                  <a:lnTo>
                    <a:pt x="632181" y="1517893"/>
                  </a:lnTo>
                  <a:lnTo>
                    <a:pt x="586797" y="1499037"/>
                  </a:lnTo>
                  <a:lnTo>
                    <a:pt x="542755" y="1479321"/>
                  </a:lnTo>
                  <a:lnTo>
                    <a:pt x="500097" y="1458767"/>
                  </a:lnTo>
                  <a:lnTo>
                    <a:pt x="458866" y="1437398"/>
                  </a:lnTo>
                  <a:lnTo>
                    <a:pt x="419108" y="1415239"/>
                  </a:lnTo>
                  <a:lnTo>
                    <a:pt x="380864" y="1392312"/>
                  </a:lnTo>
                  <a:lnTo>
                    <a:pt x="344179" y="1368641"/>
                  </a:lnTo>
                  <a:lnTo>
                    <a:pt x="309096" y="1344250"/>
                  </a:lnTo>
                  <a:lnTo>
                    <a:pt x="275659" y="1319161"/>
                  </a:lnTo>
                  <a:lnTo>
                    <a:pt x="243911" y="1293398"/>
                  </a:lnTo>
                  <a:lnTo>
                    <a:pt x="213896" y="1266985"/>
                  </a:lnTo>
                  <a:lnTo>
                    <a:pt x="185657" y="1239945"/>
                  </a:lnTo>
                  <a:lnTo>
                    <a:pt x="159238" y="1212302"/>
                  </a:lnTo>
                  <a:lnTo>
                    <a:pt x="112033" y="1155297"/>
                  </a:lnTo>
                  <a:lnTo>
                    <a:pt x="72630" y="1096158"/>
                  </a:lnTo>
                  <a:lnTo>
                    <a:pt x="41376" y="1035073"/>
                  </a:lnTo>
                  <a:lnTo>
                    <a:pt x="18621" y="972228"/>
                  </a:lnTo>
                  <a:lnTo>
                    <a:pt x="4713" y="907811"/>
                  </a:lnTo>
                  <a:lnTo>
                    <a:pt x="0" y="842010"/>
                  </a:lnTo>
                  <a:close/>
                </a:path>
              </a:pathLst>
            </a:custGeom>
            <a:ln w="285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8324617" y="3894515"/>
              <a:ext cx="198120" cy="397510"/>
            </a:xfrm>
            <a:custGeom>
              <a:avLst/>
              <a:gdLst/>
              <a:ahLst/>
              <a:cxnLst/>
              <a:rect l="l" t="t" r="r" b="b"/>
              <a:pathLst>
                <a:path w="198120" h="397510">
                  <a:moveTo>
                    <a:pt x="197751" y="397395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8281929" y="3809241"/>
              <a:ext cx="102870" cy="128270"/>
            </a:xfrm>
            <a:custGeom>
              <a:avLst/>
              <a:gdLst/>
              <a:ahLst/>
              <a:cxnLst/>
              <a:rect l="l" t="t" r="r" b="b"/>
              <a:pathLst>
                <a:path w="102870" h="128270">
                  <a:moveTo>
                    <a:pt x="254" y="0"/>
                  </a:moveTo>
                  <a:lnTo>
                    <a:pt x="0" y="127787"/>
                  </a:lnTo>
                  <a:lnTo>
                    <a:pt x="102336" y="76873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9945102" y="3726717"/>
            <a:ext cx="102552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006FC0"/>
                </a:solidFill>
                <a:latin typeface="Calibri"/>
                <a:cs typeface="Calibri"/>
              </a:rPr>
              <a:t>Utility-scale system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9720833" y="3550158"/>
            <a:ext cx="262255" cy="258445"/>
            <a:chOff x="9720833" y="3550158"/>
            <a:chExt cx="262255" cy="258445"/>
          </a:xfrm>
        </p:grpSpPr>
        <p:sp>
          <p:nvSpPr>
            <p:cNvPr id="37" name="object 37" descr=""/>
            <p:cNvSpPr/>
            <p:nvPr/>
          </p:nvSpPr>
          <p:spPr>
            <a:xfrm>
              <a:off x="9771734" y="3600278"/>
              <a:ext cx="197485" cy="194310"/>
            </a:xfrm>
            <a:custGeom>
              <a:avLst/>
              <a:gdLst/>
              <a:ahLst/>
              <a:cxnLst/>
              <a:rect l="l" t="t" r="r" b="b"/>
              <a:pathLst>
                <a:path w="197484" h="194310">
                  <a:moveTo>
                    <a:pt x="196926" y="193929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9720833" y="3550158"/>
              <a:ext cx="91440" cy="90805"/>
            </a:xfrm>
            <a:custGeom>
              <a:avLst/>
              <a:gdLst/>
              <a:ahLst/>
              <a:cxnLst/>
              <a:rect l="l" t="t" r="r" b="b"/>
              <a:pathLst>
                <a:path w="91440" h="90804">
                  <a:moveTo>
                    <a:pt x="0" y="0"/>
                  </a:moveTo>
                  <a:lnTo>
                    <a:pt x="31000" y="90690"/>
                  </a:lnTo>
                  <a:lnTo>
                    <a:pt x="91147" y="29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 descr=""/>
          <p:cNvSpPr txBox="1"/>
          <p:nvPr/>
        </p:nvSpPr>
        <p:spPr>
          <a:xfrm>
            <a:off x="6819493" y="3934935"/>
            <a:ext cx="7905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Source: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Fujitsu</a:t>
            </a:r>
            <a:endParaRPr sz="90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Distribution</a:t>
            </a:r>
            <a:r>
              <a:rPr dirty="0" spc="-50"/>
              <a:t> </a:t>
            </a:r>
            <a:r>
              <a:rPr dirty="0"/>
              <a:t>Statement</a:t>
            </a:r>
            <a:r>
              <a:rPr dirty="0" spc="-60"/>
              <a:t> </a:t>
            </a:r>
            <a:r>
              <a:rPr dirty="0"/>
              <a:t>‘A’</a:t>
            </a:r>
            <a:r>
              <a:rPr dirty="0" spc="-15"/>
              <a:t> </a:t>
            </a:r>
            <a:r>
              <a:rPr dirty="0"/>
              <a:t>(Approved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Public</a:t>
            </a:r>
            <a:r>
              <a:rPr dirty="0" spc="-20"/>
              <a:t> </a:t>
            </a:r>
            <a:r>
              <a:rPr dirty="0"/>
              <a:t>Release,</a:t>
            </a:r>
            <a:r>
              <a:rPr dirty="0" spc="-45"/>
              <a:t> </a:t>
            </a:r>
            <a:r>
              <a:rPr dirty="0"/>
              <a:t>Distribution</a:t>
            </a:r>
            <a:r>
              <a:rPr dirty="0" spc="-45"/>
              <a:t> </a:t>
            </a:r>
            <a:r>
              <a:rPr dirty="0" spc="-10"/>
              <a:t>Unlimited)</a:t>
            </a:r>
          </a:p>
        </p:txBody>
      </p:sp>
      <p:sp>
        <p:nvSpPr>
          <p:cNvPr id="43" name="object 4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17</a:t>
            </a:fld>
          </a:p>
        </p:txBody>
      </p:sp>
      <p:sp>
        <p:nvSpPr>
          <p:cNvPr id="40" name="object 40" descr=""/>
          <p:cNvSpPr txBox="1"/>
          <p:nvPr/>
        </p:nvSpPr>
        <p:spPr>
          <a:xfrm>
            <a:off x="1159929" y="3657300"/>
            <a:ext cx="7905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Source: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Fujitsu</a:t>
            </a:r>
            <a:endParaRPr sz="90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1319913" y="4670557"/>
            <a:ext cx="4008120" cy="69405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algn="r" marR="9525">
              <a:lnSpc>
                <a:spcPct val="100000"/>
              </a:lnSpc>
              <a:spcBef>
                <a:spcPts val="225"/>
              </a:spcBef>
            </a:pPr>
            <a:r>
              <a:rPr dirty="0" sz="900">
                <a:solidFill>
                  <a:srgbClr val="7E7E7E"/>
                </a:solidFill>
                <a:latin typeface="Tahoma"/>
                <a:cs typeface="Tahoma"/>
              </a:rPr>
              <a:t>Source:</a:t>
            </a:r>
            <a:r>
              <a:rPr dirty="0" sz="900" spc="-35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900" spc="-10">
                <a:solidFill>
                  <a:srgbClr val="7E7E7E"/>
                </a:solidFill>
                <a:latin typeface="Tahoma"/>
                <a:cs typeface="Tahoma"/>
              </a:rPr>
              <a:t>Science</a:t>
            </a:r>
            <a:endParaRPr sz="900">
              <a:latin typeface="Tahoma"/>
              <a:cs typeface="Tahoma"/>
            </a:endParaRPr>
          </a:p>
          <a:p>
            <a:pPr marL="822960" marR="5080" indent="-810895">
              <a:lnSpc>
                <a:spcPct val="100000"/>
              </a:lnSpc>
              <a:spcBef>
                <a:spcPts val="220"/>
              </a:spcBef>
            </a:pPr>
            <a:r>
              <a:rPr dirty="0" sz="160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dirty="0" sz="1600" spc="-4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006FC0"/>
                </a:solidFill>
                <a:latin typeface="Calibri"/>
                <a:cs typeface="Calibri"/>
              </a:rPr>
              <a:t>fault-tolerant</a:t>
            </a:r>
            <a:r>
              <a:rPr dirty="0" sz="1600" spc="-5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6FC0"/>
                </a:solidFill>
                <a:latin typeface="Calibri"/>
                <a:cs typeface="Calibri"/>
              </a:rPr>
              <a:t>quantum</a:t>
            </a:r>
            <a:r>
              <a:rPr dirty="0" sz="1600" spc="-7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6FC0"/>
                </a:solidFill>
                <a:latin typeface="Calibri"/>
                <a:cs typeface="Calibri"/>
              </a:rPr>
              <a:t>computer</a:t>
            </a:r>
            <a:r>
              <a:rPr dirty="0" sz="1600" spc="-2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6FC0"/>
                </a:solidFill>
                <a:latin typeface="Calibri"/>
                <a:cs typeface="Calibri"/>
              </a:rPr>
              <a:t>whose</a:t>
            </a:r>
            <a:r>
              <a:rPr dirty="0" sz="1600" spc="-1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006FC0"/>
                </a:solidFill>
                <a:latin typeface="Calibri"/>
                <a:cs typeface="Calibri"/>
              </a:rPr>
              <a:t>value exceeds</a:t>
            </a:r>
            <a:r>
              <a:rPr dirty="0" sz="1600" spc="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6FC0"/>
                </a:solidFill>
                <a:latin typeface="Calibri"/>
                <a:cs typeface="Calibri"/>
              </a:rPr>
              <a:t>its</a:t>
            </a:r>
            <a:r>
              <a:rPr dirty="0" sz="1600" spc="-2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006FC0"/>
                </a:solidFill>
                <a:latin typeface="Calibri"/>
                <a:cs typeface="Calibri"/>
              </a:rPr>
              <a:t>construction</a:t>
            </a:r>
            <a:r>
              <a:rPr dirty="0" sz="160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006FC0"/>
                </a:solidFill>
                <a:latin typeface="Calibri"/>
                <a:cs typeface="Calibri"/>
              </a:rPr>
              <a:t>cost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61516" y="1467612"/>
            <a:ext cx="1130935" cy="614680"/>
            <a:chOff x="1461516" y="1467612"/>
            <a:chExt cx="1130935" cy="6146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6088" y="1467612"/>
              <a:ext cx="1126235" cy="56387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1516" y="1478279"/>
              <a:ext cx="1107947" cy="603503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491996" y="1493519"/>
              <a:ext cx="1019810" cy="457200"/>
            </a:xfrm>
            <a:custGeom>
              <a:avLst/>
              <a:gdLst/>
              <a:ahLst/>
              <a:cxnLst/>
              <a:rect l="l" t="t" r="r" b="b"/>
              <a:pathLst>
                <a:path w="1019810" h="457200">
                  <a:moveTo>
                    <a:pt x="893864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893864" y="457200"/>
                  </a:lnTo>
                  <a:lnTo>
                    <a:pt x="1019556" y="228600"/>
                  </a:lnTo>
                  <a:lnTo>
                    <a:pt x="893864" y="0"/>
                  </a:lnTo>
                  <a:close/>
                </a:path>
              </a:pathLst>
            </a:custGeom>
            <a:solidFill>
              <a:srgbClr val="008F8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5900" y="1502664"/>
              <a:ext cx="601979" cy="34747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7568" y="1502663"/>
              <a:ext cx="257555" cy="34747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24812" y="1502663"/>
              <a:ext cx="565403" cy="34747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85900" y="1655064"/>
              <a:ext cx="731519" cy="347471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1571006" y="1531475"/>
            <a:ext cx="788035" cy="3606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Utility-Scale Concept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36539" y="1481255"/>
            <a:ext cx="944244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latin typeface="Calibri"/>
                <a:cs typeface="Calibri"/>
              </a:rPr>
              <a:t>Architecture</a:t>
            </a:r>
            <a:endParaRPr sz="1400">
              <a:latin typeface="Calibri"/>
              <a:cs typeface="Calibri"/>
            </a:endParaRPr>
          </a:p>
          <a:p>
            <a:pPr marL="593090">
              <a:lnSpc>
                <a:spcPct val="100000"/>
              </a:lnSpc>
            </a:pPr>
            <a:r>
              <a:rPr dirty="0" sz="1400" spc="-25" b="1">
                <a:latin typeface="Calibri"/>
                <a:cs typeface="Calibri"/>
              </a:rPr>
              <a:t>R&amp;D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2965704" y="1467611"/>
            <a:ext cx="1442085" cy="614680"/>
            <a:chOff x="2965704" y="1467611"/>
            <a:chExt cx="1442085" cy="614680"/>
          </a:xfrm>
        </p:grpSpPr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70275" y="1467611"/>
              <a:ext cx="1437131" cy="56387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65704" y="1478279"/>
              <a:ext cx="1405127" cy="603503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2996184" y="1493519"/>
              <a:ext cx="1330960" cy="457200"/>
            </a:xfrm>
            <a:custGeom>
              <a:avLst/>
              <a:gdLst/>
              <a:ahLst/>
              <a:cxnLst/>
              <a:rect l="l" t="t" r="r" b="b"/>
              <a:pathLst>
                <a:path w="1330960" h="457200">
                  <a:moveTo>
                    <a:pt x="120476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04760" y="457200"/>
                  </a:lnTo>
                  <a:lnTo>
                    <a:pt x="1330452" y="228600"/>
                  </a:lnTo>
                  <a:lnTo>
                    <a:pt x="1204760" y="0"/>
                  </a:lnTo>
                  <a:close/>
                </a:path>
              </a:pathLst>
            </a:custGeom>
            <a:solidFill>
              <a:srgbClr val="008F8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90087" y="1502664"/>
              <a:ext cx="524255" cy="347471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04032" y="1502663"/>
              <a:ext cx="257555" cy="347471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51276" y="1502664"/>
              <a:ext cx="761999" cy="347471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90087" y="1655064"/>
              <a:ext cx="1301495" cy="347471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3074766" y="1531475"/>
            <a:ext cx="1115695" cy="3606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Fault-Tolerant Prototype</a:t>
            </a:r>
            <a:r>
              <a:rPr dirty="0" sz="12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Design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4785360" y="1467611"/>
            <a:ext cx="1991995" cy="614680"/>
            <a:chOff x="4785360" y="1467611"/>
            <a:chExt cx="1991995" cy="614680"/>
          </a:xfrm>
        </p:grpSpPr>
        <p:pic>
          <p:nvPicPr>
            <p:cNvPr id="22" name="object 2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89932" y="1467611"/>
              <a:ext cx="1987295" cy="563879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85360" y="1478279"/>
              <a:ext cx="1222247" cy="603503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4815840" y="1493519"/>
              <a:ext cx="1880870" cy="457200"/>
            </a:xfrm>
            <a:custGeom>
              <a:avLst/>
              <a:gdLst/>
              <a:ahLst/>
              <a:cxnLst/>
              <a:rect l="l" t="t" r="r" b="b"/>
              <a:pathLst>
                <a:path w="1880870" h="457200">
                  <a:moveTo>
                    <a:pt x="1754924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754924" y="457200"/>
                  </a:lnTo>
                  <a:lnTo>
                    <a:pt x="1880616" y="228600"/>
                  </a:lnTo>
                  <a:lnTo>
                    <a:pt x="1754924" y="0"/>
                  </a:lnTo>
                  <a:close/>
                </a:path>
              </a:pathLst>
            </a:custGeom>
            <a:solidFill>
              <a:srgbClr val="008F8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09744" y="1502664"/>
              <a:ext cx="601979" cy="347471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201412" y="1502663"/>
              <a:ext cx="257555" cy="347471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248655" y="1502664"/>
              <a:ext cx="533399" cy="347471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09744" y="1655064"/>
              <a:ext cx="1118615" cy="347471"/>
            </a:xfrm>
            <a:prstGeom prst="rect">
              <a:avLst/>
            </a:prstGeom>
          </p:spPr>
        </p:pic>
      </p:grpSp>
      <p:sp>
        <p:nvSpPr>
          <p:cNvPr id="29" name="object 29" descr=""/>
          <p:cNvSpPr txBox="1"/>
          <p:nvPr/>
        </p:nvSpPr>
        <p:spPr>
          <a:xfrm>
            <a:off x="4894984" y="1531475"/>
            <a:ext cx="933450" cy="3606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Utility-Scale System</a:t>
            </a:r>
            <a:r>
              <a:rPr dirty="0" sz="1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Design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2512314" y="1586483"/>
            <a:ext cx="4674870" cy="2961640"/>
            <a:chOff x="2512314" y="1586483"/>
            <a:chExt cx="4674870" cy="2961640"/>
          </a:xfrm>
        </p:grpSpPr>
        <p:pic>
          <p:nvPicPr>
            <p:cNvPr id="31" name="object 3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859523" y="1586483"/>
              <a:ext cx="327659" cy="327659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6898385" y="1625345"/>
              <a:ext cx="195580" cy="195580"/>
            </a:xfrm>
            <a:custGeom>
              <a:avLst/>
              <a:gdLst/>
              <a:ahLst/>
              <a:cxnLst/>
              <a:rect l="l" t="t" r="r" b="b"/>
              <a:pathLst>
                <a:path w="195579" h="195580">
                  <a:moveTo>
                    <a:pt x="97536" y="0"/>
                  </a:moveTo>
                  <a:lnTo>
                    <a:pt x="59568" y="7664"/>
                  </a:lnTo>
                  <a:lnTo>
                    <a:pt x="28565" y="28565"/>
                  </a:lnTo>
                  <a:lnTo>
                    <a:pt x="7664" y="59568"/>
                  </a:lnTo>
                  <a:lnTo>
                    <a:pt x="0" y="97536"/>
                  </a:lnTo>
                  <a:lnTo>
                    <a:pt x="7664" y="135503"/>
                  </a:lnTo>
                  <a:lnTo>
                    <a:pt x="28565" y="166506"/>
                  </a:lnTo>
                  <a:lnTo>
                    <a:pt x="59568" y="187407"/>
                  </a:lnTo>
                  <a:lnTo>
                    <a:pt x="97536" y="195072"/>
                  </a:lnTo>
                  <a:lnTo>
                    <a:pt x="135503" y="187407"/>
                  </a:lnTo>
                  <a:lnTo>
                    <a:pt x="166506" y="166506"/>
                  </a:lnTo>
                  <a:lnTo>
                    <a:pt x="187407" y="135503"/>
                  </a:lnTo>
                  <a:lnTo>
                    <a:pt x="195072" y="97536"/>
                  </a:lnTo>
                  <a:lnTo>
                    <a:pt x="187407" y="59568"/>
                  </a:lnTo>
                  <a:lnTo>
                    <a:pt x="166506" y="28565"/>
                  </a:lnTo>
                  <a:lnTo>
                    <a:pt x="135503" y="7664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6898385" y="1625345"/>
              <a:ext cx="195580" cy="195580"/>
            </a:xfrm>
            <a:custGeom>
              <a:avLst/>
              <a:gdLst/>
              <a:ahLst/>
              <a:cxnLst/>
              <a:rect l="l" t="t" r="r" b="b"/>
              <a:pathLst>
                <a:path w="195579" h="195580">
                  <a:moveTo>
                    <a:pt x="0" y="97536"/>
                  </a:moveTo>
                  <a:lnTo>
                    <a:pt x="7664" y="59568"/>
                  </a:lnTo>
                  <a:lnTo>
                    <a:pt x="28565" y="28565"/>
                  </a:lnTo>
                  <a:lnTo>
                    <a:pt x="59568" y="7664"/>
                  </a:lnTo>
                  <a:lnTo>
                    <a:pt x="97536" y="0"/>
                  </a:lnTo>
                  <a:lnTo>
                    <a:pt x="135503" y="7664"/>
                  </a:lnTo>
                  <a:lnTo>
                    <a:pt x="166506" y="28565"/>
                  </a:lnTo>
                  <a:lnTo>
                    <a:pt x="187407" y="59568"/>
                  </a:lnTo>
                  <a:lnTo>
                    <a:pt x="195072" y="97536"/>
                  </a:lnTo>
                  <a:lnTo>
                    <a:pt x="187407" y="135503"/>
                  </a:lnTo>
                  <a:lnTo>
                    <a:pt x="166506" y="166506"/>
                  </a:lnTo>
                  <a:lnTo>
                    <a:pt x="135503" y="187407"/>
                  </a:lnTo>
                  <a:lnTo>
                    <a:pt x="97536" y="195072"/>
                  </a:lnTo>
                  <a:lnTo>
                    <a:pt x="59568" y="187407"/>
                  </a:lnTo>
                  <a:lnTo>
                    <a:pt x="28565" y="166506"/>
                  </a:lnTo>
                  <a:lnTo>
                    <a:pt x="7664" y="135503"/>
                  </a:lnTo>
                  <a:lnTo>
                    <a:pt x="0" y="9753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34840" y="1586484"/>
              <a:ext cx="329183" cy="327659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4473702" y="1625345"/>
              <a:ext cx="196850" cy="195580"/>
            </a:xfrm>
            <a:custGeom>
              <a:avLst/>
              <a:gdLst/>
              <a:ahLst/>
              <a:cxnLst/>
              <a:rect l="l" t="t" r="r" b="b"/>
              <a:pathLst>
                <a:path w="196850" h="195580">
                  <a:moveTo>
                    <a:pt x="98298" y="0"/>
                  </a:moveTo>
                  <a:lnTo>
                    <a:pt x="60034" y="7664"/>
                  </a:lnTo>
                  <a:lnTo>
                    <a:pt x="28789" y="28565"/>
                  </a:lnTo>
                  <a:lnTo>
                    <a:pt x="7724" y="59568"/>
                  </a:lnTo>
                  <a:lnTo>
                    <a:pt x="0" y="97536"/>
                  </a:lnTo>
                  <a:lnTo>
                    <a:pt x="7724" y="135503"/>
                  </a:lnTo>
                  <a:lnTo>
                    <a:pt x="28789" y="166506"/>
                  </a:lnTo>
                  <a:lnTo>
                    <a:pt x="60034" y="187407"/>
                  </a:lnTo>
                  <a:lnTo>
                    <a:pt x="98298" y="195072"/>
                  </a:lnTo>
                  <a:lnTo>
                    <a:pt x="136561" y="187407"/>
                  </a:lnTo>
                  <a:lnTo>
                    <a:pt x="167806" y="166506"/>
                  </a:lnTo>
                  <a:lnTo>
                    <a:pt x="188871" y="135503"/>
                  </a:lnTo>
                  <a:lnTo>
                    <a:pt x="196596" y="97536"/>
                  </a:lnTo>
                  <a:lnTo>
                    <a:pt x="188871" y="59568"/>
                  </a:lnTo>
                  <a:lnTo>
                    <a:pt x="167806" y="28565"/>
                  </a:lnTo>
                  <a:lnTo>
                    <a:pt x="136561" y="7664"/>
                  </a:lnTo>
                  <a:lnTo>
                    <a:pt x="9829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4473702" y="1625345"/>
              <a:ext cx="196850" cy="195580"/>
            </a:xfrm>
            <a:custGeom>
              <a:avLst/>
              <a:gdLst/>
              <a:ahLst/>
              <a:cxnLst/>
              <a:rect l="l" t="t" r="r" b="b"/>
              <a:pathLst>
                <a:path w="196850" h="195580">
                  <a:moveTo>
                    <a:pt x="0" y="97536"/>
                  </a:moveTo>
                  <a:lnTo>
                    <a:pt x="7724" y="59568"/>
                  </a:lnTo>
                  <a:lnTo>
                    <a:pt x="28789" y="28565"/>
                  </a:lnTo>
                  <a:lnTo>
                    <a:pt x="60034" y="7664"/>
                  </a:lnTo>
                  <a:lnTo>
                    <a:pt x="98298" y="0"/>
                  </a:lnTo>
                  <a:lnTo>
                    <a:pt x="136561" y="7664"/>
                  </a:lnTo>
                  <a:lnTo>
                    <a:pt x="167806" y="28565"/>
                  </a:lnTo>
                  <a:lnTo>
                    <a:pt x="188871" y="59568"/>
                  </a:lnTo>
                  <a:lnTo>
                    <a:pt x="196596" y="97536"/>
                  </a:lnTo>
                  <a:lnTo>
                    <a:pt x="188871" y="135503"/>
                  </a:lnTo>
                  <a:lnTo>
                    <a:pt x="167806" y="166506"/>
                  </a:lnTo>
                  <a:lnTo>
                    <a:pt x="136561" y="187407"/>
                  </a:lnTo>
                  <a:lnTo>
                    <a:pt x="98298" y="195072"/>
                  </a:lnTo>
                  <a:lnTo>
                    <a:pt x="60034" y="187407"/>
                  </a:lnTo>
                  <a:lnTo>
                    <a:pt x="28789" y="166506"/>
                  </a:lnTo>
                  <a:lnTo>
                    <a:pt x="7724" y="135503"/>
                  </a:lnTo>
                  <a:lnTo>
                    <a:pt x="0" y="9753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618232" y="1586483"/>
              <a:ext cx="327647" cy="327659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512314" y="1612645"/>
              <a:ext cx="484118" cy="220472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4327398" y="1722881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 h="0">
                  <a:moveTo>
                    <a:pt x="0" y="0"/>
                  </a:moveTo>
                  <a:lnTo>
                    <a:pt x="83426" y="0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4398129" y="168477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4670298" y="1722881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 h="0">
                  <a:moveTo>
                    <a:pt x="0" y="0"/>
                  </a:moveTo>
                  <a:lnTo>
                    <a:pt x="83426" y="0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4741029" y="168477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6697217" y="1722881"/>
              <a:ext cx="138430" cy="0"/>
            </a:xfrm>
            <a:custGeom>
              <a:avLst/>
              <a:gdLst/>
              <a:ahLst/>
              <a:cxnLst/>
              <a:rect l="l" t="t" r="r" b="b"/>
              <a:pathLst>
                <a:path w="138429" h="0">
                  <a:moveTo>
                    <a:pt x="0" y="0"/>
                  </a:moveTo>
                  <a:lnTo>
                    <a:pt x="137896" y="0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6822416" y="168477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2667000" y="2025395"/>
              <a:ext cx="4407535" cy="2522855"/>
            </a:xfrm>
            <a:custGeom>
              <a:avLst/>
              <a:gdLst/>
              <a:ahLst/>
              <a:cxnLst/>
              <a:rect l="l" t="t" r="r" b="b"/>
              <a:pathLst>
                <a:path w="4407534" h="2522854">
                  <a:moveTo>
                    <a:pt x="166116" y="531114"/>
                  </a:moveTo>
                  <a:lnTo>
                    <a:pt x="124587" y="531114"/>
                  </a:lnTo>
                  <a:lnTo>
                    <a:pt x="124587" y="0"/>
                  </a:lnTo>
                  <a:lnTo>
                    <a:pt x="41529" y="0"/>
                  </a:lnTo>
                  <a:lnTo>
                    <a:pt x="41529" y="531114"/>
                  </a:lnTo>
                  <a:lnTo>
                    <a:pt x="0" y="531114"/>
                  </a:lnTo>
                  <a:lnTo>
                    <a:pt x="83058" y="614172"/>
                  </a:lnTo>
                  <a:lnTo>
                    <a:pt x="166116" y="531114"/>
                  </a:lnTo>
                  <a:close/>
                </a:path>
                <a:path w="4407534" h="2522854">
                  <a:moveTo>
                    <a:pt x="1988820" y="1595640"/>
                  </a:moveTo>
                  <a:lnTo>
                    <a:pt x="1947672" y="1595640"/>
                  </a:lnTo>
                  <a:lnTo>
                    <a:pt x="1947672" y="12"/>
                  </a:lnTo>
                  <a:lnTo>
                    <a:pt x="1865376" y="12"/>
                  </a:lnTo>
                  <a:lnTo>
                    <a:pt x="1865376" y="1595640"/>
                  </a:lnTo>
                  <a:lnTo>
                    <a:pt x="1824228" y="1595640"/>
                  </a:lnTo>
                  <a:lnTo>
                    <a:pt x="1906524" y="1677936"/>
                  </a:lnTo>
                  <a:lnTo>
                    <a:pt x="1988820" y="1595640"/>
                  </a:lnTo>
                  <a:close/>
                </a:path>
                <a:path w="4407534" h="2522854">
                  <a:moveTo>
                    <a:pt x="4407408" y="2439936"/>
                  </a:moveTo>
                  <a:lnTo>
                    <a:pt x="4366260" y="2439936"/>
                  </a:lnTo>
                  <a:lnTo>
                    <a:pt x="4366260" y="12"/>
                  </a:lnTo>
                  <a:lnTo>
                    <a:pt x="4283964" y="12"/>
                  </a:lnTo>
                  <a:lnTo>
                    <a:pt x="4283964" y="2439936"/>
                  </a:lnTo>
                  <a:lnTo>
                    <a:pt x="4242816" y="2439936"/>
                  </a:lnTo>
                  <a:lnTo>
                    <a:pt x="4325112" y="2522232"/>
                  </a:lnTo>
                  <a:lnTo>
                    <a:pt x="4407408" y="2439936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 descr=""/>
          <p:cNvSpPr txBox="1"/>
          <p:nvPr/>
        </p:nvSpPr>
        <p:spPr>
          <a:xfrm>
            <a:off x="1842907" y="1028822"/>
            <a:ext cx="1017269" cy="3606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 indent="251460">
              <a:lnSpc>
                <a:spcPts val="1200"/>
              </a:lnSpc>
              <a:spcBef>
                <a:spcPts val="340"/>
              </a:spcBef>
            </a:pP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Utility-Scale </a:t>
            </a:r>
            <a:r>
              <a:rPr dirty="0" sz="1200">
                <a:solidFill>
                  <a:srgbClr val="0093C7"/>
                </a:solidFill>
                <a:latin typeface="Calibri"/>
                <a:cs typeface="Calibri"/>
              </a:rPr>
              <a:t>Concept</a:t>
            </a:r>
            <a:r>
              <a:rPr dirty="0" sz="1200" spc="-30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Review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3200181" y="1026840"/>
            <a:ext cx="1533525" cy="3606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77165" marR="5080" indent="-165100">
              <a:lnSpc>
                <a:spcPts val="1200"/>
              </a:lnSpc>
              <a:spcBef>
                <a:spcPts val="340"/>
              </a:spcBef>
            </a:pP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Fault-</a:t>
            </a:r>
            <a:r>
              <a:rPr dirty="0" sz="1200" spc="-25">
                <a:solidFill>
                  <a:srgbClr val="0093C7"/>
                </a:solidFill>
                <a:latin typeface="Calibri"/>
                <a:cs typeface="Calibri"/>
              </a:rPr>
              <a:t>Tolerant</a:t>
            </a:r>
            <a:r>
              <a:rPr dirty="0" sz="1200" spc="20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Prototype Requirements</a:t>
            </a:r>
            <a:r>
              <a:rPr dirty="0" sz="1200" spc="15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Review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5773912" y="1026840"/>
            <a:ext cx="1369060" cy="3606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 indent="129539">
              <a:lnSpc>
                <a:spcPts val="1200"/>
              </a:lnSpc>
              <a:spcBef>
                <a:spcPts val="340"/>
              </a:spcBef>
            </a:pP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Utility-</a:t>
            </a:r>
            <a:r>
              <a:rPr dirty="0" sz="1200">
                <a:solidFill>
                  <a:srgbClr val="0093C7"/>
                </a:solidFill>
                <a:latin typeface="Calibri"/>
                <a:cs typeface="Calibri"/>
              </a:rPr>
              <a:t>Scale</a:t>
            </a:r>
            <a:r>
              <a:rPr dirty="0" sz="1200" spc="10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System Requirements</a:t>
            </a:r>
            <a:r>
              <a:rPr dirty="0" sz="1200" spc="15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Review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9" name="object 49" descr=""/>
          <p:cNvGrpSpPr/>
          <p:nvPr/>
        </p:nvGrpSpPr>
        <p:grpSpPr>
          <a:xfrm>
            <a:off x="7798561" y="1144772"/>
            <a:ext cx="4033520" cy="4469765"/>
            <a:chOff x="7798561" y="1144772"/>
            <a:chExt cx="4033520" cy="4469765"/>
          </a:xfrm>
        </p:grpSpPr>
        <p:sp>
          <p:nvSpPr>
            <p:cNvPr id="50" name="object 50" descr=""/>
            <p:cNvSpPr/>
            <p:nvPr/>
          </p:nvSpPr>
          <p:spPr>
            <a:xfrm>
              <a:off x="7811261" y="1157472"/>
              <a:ext cx="4008120" cy="4444365"/>
            </a:xfrm>
            <a:custGeom>
              <a:avLst/>
              <a:gdLst/>
              <a:ahLst/>
              <a:cxnLst/>
              <a:rect l="l" t="t" r="r" b="b"/>
              <a:pathLst>
                <a:path w="4008120" h="4444365">
                  <a:moveTo>
                    <a:pt x="3802176" y="0"/>
                  </a:moveTo>
                  <a:lnTo>
                    <a:pt x="205943" y="0"/>
                  </a:lnTo>
                  <a:lnTo>
                    <a:pt x="158721" y="5439"/>
                  </a:lnTo>
                  <a:lnTo>
                    <a:pt x="115373" y="20931"/>
                  </a:lnTo>
                  <a:lnTo>
                    <a:pt x="77135" y="45242"/>
                  </a:lnTo>
                  <a:lnTo>
                    <a:pt x="45242" y="77135"/>
                  </a:lnTo>
                  <a:lnTo>
                    <a:pt x="20931" y="115373"/>
                  </a:lnTo>
                  <a:lnTo>
                    <a:pt x="5439" y="158721"/>
                  </a:lnTo>
                  <a:lnTo>
                    <a:pt x="0" y="205943"/>
                  </a:lnTo>
                  <a:lnTo>
                    <a:pt x="0" y="4238053"/>
                  </a:lnTo>
                  <a:lnTo>
                    <a:pt x="5439" y="4285270"/>
                  </a:lnTo>
                  <a:lnTo>
                    <a:pt x="20931" y="4328614"/>
                  </a:lnTo>
                  <a:lnTo>
                    <a:pt x="45242" y="4366850"/>
                  </a:lnTo>
                  <a:lnTo>
                    <a:pt x="77135" y="4398742"/>
                  </a:lnTo>
                  <a:lnTo>
                    <a:pt x="115373" y="4423052"/>
                  </a:lnTo>
                  <a:lnTo>
                    <a:pt x="158721" y="4438545"/>
                  </a:lnTo>
                  <a:lnTo>
                    <a:pt x="205943" y="4443984"/>
                  </a:lnTo>
                  <a:lnTo>
                    <a:pt x="3802176" y="4443984"/>
                  </a:lnTo>
                  <a:lnTo>
                    <a:pt x="3849398" y="4438545"/>
                  </a:lnTo>
                  <a:lnTo>
                    <a:pt x="3892746" y="4423052"/>
                  </a:lnTo>
                  <a:lnTo>
                    <a:pt x="3930984" y="4398742"/>
                  </a:lnTo>
                  <a:lnTo>
                    <a:pt x="3962877" y="4366850"/>
                  </a:lnTo>
                  <a:lnTo>
                    <a:pt x="3987188" y="4328614"/>
                  </a:lnTo>
                  <a:lnTo>
                    <a:pt x="4002680" y="4285270"/>
                  </a:lnTo>
                  <a:lnTo>
                    <a:pt x="4008120" y="4238053"/>
                  </a:lnTo>
                  <a:lnTo>
                    <a:pt x="4008120" y="205943"/>
                  </a:lnTo>
                  <a:lnTo>
                    <a:pt x="4002680" y="158721"/>
                  </a:lnTo>
                  <a:lnTo>
                    <a:pt x="3987188" y="115373"/>
                  </a:lnTo>
                  <a:lnTo>
                    <a:pt x="3962877" y="77135"/>
                  </a:lnTo>
                  <a:lnTo>
                    <a:pt x="3930984" y="45242"/>
                  </a:lnTo>
                  <a:lnTo>
                    <a:pt x="3892746" y="20931"/>
                  </a:lnTo>
                  <a:lnTo>
                    <a:pt x="3849398" y="5439"/>
                  </a:lnTo>
                  <a:lnTo>
                    <a:pt x="380217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7811261" y="1157472"/>
              <a:ext cx="4008120" cy="4444365"/>
            </a:xfrm>
            <a:custGeom>
              <a:avLst/>
              <a:gdLst/>
              <a:ahLst/>
              <a:cxnLst/>
              <a:rect l="l" t="t" r="r" b="b"/>
              <a:pathLst>
                <a:path w="4008120" h="4444365">
                  <a:moveTo>
                    <a:pt x="0" y="205943"/>
                  </a:moveTo>
                  <a:lnTo>
                    <a:pt x="5439" y="158721"/>
                  </a:lnTo>
                  <a:lnTo>
                    <a:pt x="20931" y="115373"/>
                  </a:lnTo>
                  <a:lnTo>
                    <a:pt x="45242" y="77135"/>
                  </a:lnTo>
                  <a:lnTo>
                    <a:pt x="77135" y="45242"/>
                  </a:lnTo>
                  <a:lnTo>
                    <a:pt x="115373" y="20931"/>
                  </a:lnTo>
                  <a:lnTo>
                    <a:pt x="158721" y="5439"/>
                  </a:lnTo>
                  <a:lnTo>
                    <a:pt x="205943" y="0"/>
                  </a:lnTo>
                  <a:lnTo>
                    <a:pt x="3802176" y="0"/>
                  </a:lnTo>
                  <a:lnTo>
                    <a:pt x="3849398" y="5439"/>
                  </a:lnTo>
                  <a:lnTo>
                    <a:pt x="3892746" y="20931"/>
                  </a:lnTo>
                  <a:lnTo>
                    <a:pt x="3930984" y="45242"/>
                  </a:lnTo>
                  <a:lnTo>
                    <a:pt x="3962877" y="77135"/>
                  </a:lnTo>
                  <a:lnTo>
                    <a:pt x="3987188" y="115373"/>
                  </a:lnTo>
                  <a:lnTo>
                    <a:pt x="4002680" y="158721"/>
                  </a:lnTo>
                  <a:lnTo>
                    <a:pt x="4008120" y="205943"/>
                  </a:lnTo>
                  <a:lnTo>
                    <a:pt x="4008120" y="4238053"/>
                  </a:lnTo>
                  <a:lnTo>
                    <a:pt x="4002680" y="4285270"/>
                  </a:lnTo>
                  <a:lnTo>
                    <a:pt x="3987188" y="4328614"/>
                  </a:lnTo>
                  <a:lnTo>
                    <a:pt x="3962877" y="4366850"/>
                  </a:lnTo>
                  <a:lnTo>
                    <a:pt x="3930984" y="4398742"/>
                  </a:lnTo>
                  <a:lnTo>
                    <a:pt x="3892746" y="4423052"/>
                  </a:lnTo>
                  <a:lnTo>
                    <a:pt x="3849398" y="4438545"/>
                  </a:lnTo>
                  <a:lnTo>
                    <a:pt x="3802176" y="4443984"/>
                  </a:lnTo>
                  <a:lnTo>
                    <a:pt x="205943" y="4443984"/>
                  </a:lnTo>
                  <a:lnTo>
                    <a:pt x="158721" y="4438545"/>
                  </a:lnTo>
                  <a:lnTo>
                    <a:pt x="115373" y="4423052"/>
                  </a:lnTo>
                  <a:lnTo>
                    <a:pt x="77135" y="4398742"/>
                  </a:lnTo>
                  <a:lnTo>
                    <a:pt x="45242" y="4366850"/>
                  </a:lnTo>
                  <a:lnTo>
                    <a:pt x="20931" y="4328614"/>
                  </a:lnTo>
                  <a:lnTo>
                    <a:pt x="5439" y="4285270"/>
                  </a:lnTo>
                  <a:lnTo>
                    <a:pt x="0" y="4238053"/>
                  </a:lnTo>
                  <a:lnTo>
                    <a:pt x="0" y="20594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Program</a:t>
            </a:r>
            <a:r>
              <a:rPr dirty="0" spc="-50"/>
              <a:t> </a:t>
            </a:r>
            <a:r>
              <a:rPr dirty="0"/>
              <a:t>structure,</a:t>
            </a:r>
            <a:r>
              <a:rPr dirty="0" spc="-45"/>
              <a:t> </a:t>
            </a:r>
            <a:r>
              <a:rPr dirty="0"/>
              <a:t>part</a:t>
            </a:r>
            <a:r>
              <a:rPr dirty="0" spc="-55"/>
              <a:t> </a:t>
            </a:r>
            <a:r>
              <a:rPr dirty="0"/>
              <a:t>1</a:t>
            </a:r>
            <a:r>
              <a:rPr dirty="0" spc="-55"/>
              <a:t> </a:t>
            </a:r>
            <a:r>
              <a:rPr dirty="0" b="0">
                <a:latin typeface="Wingdings"/>
                <a:cs typeface="Wingdings"/>
              </a:rPr>
              <a:t></a:t>
            </a:r>
            <a:r>
              <a:rPr dirty="0" spc="55" b="0">
                <a:latin typeface="Times New Roman"/>
                <a:cs typeface="Times New Roman"/>
              </a:rPr>
              <a:t> </a:t>
            </a:r>
            <a:r>
              <a:rPr dirty="0"/>
              <a:t>Architecture</a:t>
            </a:r>
            <a:r>
              <a:rPr dirty="0" spc="-50"/>
              <a:t> </a:t>
            </a:r>
            <a:r>
              <a:rPr dirty="0" spc="-25"/>
              <a:t>R&amp;D</a:t>
            </a:r>
          </a:p>
        </p:txBody>
      </p:sp>
      <p:grpSp>
        <p:nvGrpSpPr>
          <p:cNvPr id="53" name="object 53" descr=""/>
          <p:cNvGrpSpPr/>
          <p:nvPr/>
        </p:nvGrpSpPr>
        <p:grpSpPr>
          <a:xfrm>
            <a:off x="442213" y="5908804"/>
            <a:ext cx="11309350" cy="400685"/>
            <a:chOff x="442213" y="5908804"/>
            <a:chExt cx="11309350" cy="400685"/>
          </a:xfrm>
        </p:grpSpPr>
        <p:sp>
          <p:nvSpPr>
            <p:cNvPr id="54" name="object 54" descr=""/>
            <p:cNvSpPr/>
            <p:nvPr/>
          </p:nvSpPr>
          <p:spPr>
            <a:xfrm>
              <a:off x="454913" y="5921504"/>
              <a:ext cx="11283950" cy="375285"/>
            </a:xfrm>
            <a:custGeom>
              <a:avLst/>
              <a:gdLst/>
              <a:ahLst/>
              <a:cxnLst/>
              <a:rect l="l" t="t" r="r" b="b"/>
              <a:pathLst>
                <a:path w="11283950" h="375285">
                  <a:moveTo>
                    <a:pt x="11177104" y="0"/>
                  </a:moveTo>
                  <a:lnTo>
                    <a:pt x="106591" y="0"/>
                  </a:lnTo>
                  <a:lnTo>
                    <a:pt x="65102" y="8377"/>
                  </a:lnTo>
                  <a:lnTo>
                    <a:pt x="31221" y="31221"/>
                  </a:lnTo>
                  <a:lnTo>
                    <a:pt x="8377" y="65102"/>
                  </a:lnTo>
                  <a:lnTo>
                    <a:pt x="0" y="106591"/>
                  </a:lnTo>
                  <a:lnTo>
                    <a:pt x="0" y="268312"/>
                  </a:lnTo>
                  <a:lnTo>
                    <a:pt x="8377" y="309801"/>
                  </a:lnTo>
                  <a:lnTo>
                    <a:pt x="31221" y="343682"/>
                  </a:lnTo>
                  <a:lnTo>
                    <a:pt x="65102" y="366526"/>
                  </a:lnTo>
                  <a:lnTo>
                    <a:pt x="106591" y="374904"/>
                  </a:lnTo>
                  <a:lnTo>
                    <a:pt x="11177104" y="374904"/>
                  </a:lnTo>
                  <a:lnTo>
                    <a:pt x="11218593" y="366526"/>
                  </a:lnTo>
                  <a:lnTo>
                    <a:pt x="11252474" y="343682"/>
                  </a:lnTo>
                  <a:lnTo>
                    <a:pt x="11275318" y="309801"/>
                  </a:lnTo>
                  <a:lnTo>
                    <a:pt x="11283696" y="268312"/>
                  </a:lnTo>
                  <a:lnTo>
                    <a:pt x="11283696" y="106591"/>
                  </a:lnTo>
                  <a:lnTo>
                    <a:pt x="11275318" y="65102"/>
                  </a:lnTo>
                  <a:lnTo>
                    <a:pt x="11252474" y="31221"/>
                  </a:lnTo>
                  <a:lnTo>
                    <a:pt x="11218593" y="8377"/>
                  </a:lnTo>
                  <a:lnTo>
                    <a:pt x="11177104" y="0"/>
                  </a:lnTo>
                  <a:close/>
                </a:path>
              </a:pathLst>
            </a:custGeom>
            <a:solidFill>
              <a:srgbClr val="E0E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454913" y="5921504"/>
              <a:ext cx="11283950" cy="375285"/>
            </a:xfrm>
            <a:custGeom>
              <a:avLst/>
              <a:gdLst/>
              <a:ahLst/>
              <a:cxnLst/>
              <a:rect l="l" t="t" r="r" b="b"/>
              <a:pathLst>
                <a:path w="11283950" h="375285">
                  <a:moveTo>
                    <a:pt x="0" y="106591"/>
                  </a:moveTo>
                  <a:lnTo>
                    <a:pt x="8377" y="65102"/>
                  </a:lnTo>
                  <a:lnTo>
                    <a:pt x="31221" y="31221"/>
                  </a:lnTo>
                  <a:lnTo>
                    <a:pt x="65102" y="8377"/>
                  </a:lnTo>
                  <a:lnTo>
                    <a:pt x="106591" y="0"/>
                  </a:lnTo>
                  <a:lnTo>
                    <a:pt x="11177104" y="0"/>
                  </a:lnTo>
                  <a:lnTo>
                    <a:pt x="11218593" y="8377"/>
                  </a:lnTo>
                  <a:lnTo>
                    <a:pt x="11252474" y="31221"/>
                  </a:lnTo>
                  <a:lnTo>
                    <a:pt x="11275318" y="65102"/>
                  </a:lnTo>
                  <a:lnTo>
                    <a:pt x="11283696" y="106591"/>
                  </a:lnTo>
                  <a:lnTo>
                    <a:pt x="11283696" y="268312"/>
                  </a:lnTo>
                  <a:lnTo>
                    <a:pt x="11275318" y="309801"/>
                  </a:lnTo>
                  <a:lnTo>
                    <a:pt x="11252474" y="343682"/>
                  </a:lnTo>
                  <a:lnTo>
                    <a:pt x="11218593" y="366526"/>
                  </a:lnTo>
                  <a:lnTo>
                    <a:pt x="11177104" y="374904"/>
                  </a:lnTo>
                  <a:lnTo>
                    <a:pt x="106591" y="374904"/>
                  </a:lnTo>
                  <a:lnTo>
                    <a:pt x="65102" y="366526"/>
                  </a:lnTo>
                  <a:lnTo>
                    <a:pt x="31221" y="343682"/>
                  </a:lnTo>
                  <a:lnTo>
                    <a:pt x="8377" y="309801"/>
                  </a:lnTo>
                  <a:lnTo>
                    <a:pt x="0" y="268312"/>
                  </a:lnTo>
                  <a:lnTo>
                    <a:pt x="0" y="10659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" name="object 56" descr=""/>
          <p:cNvSpPr txBox="1"/>
          <p:nvPr/>
        </p:nvSpPr>
        <p:spPr>
          <a:xfrm>
            <a:off x="985774" y="5973381"/>
            <a:ext cx="102209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Tahoma"/>
                <a:cs typeface="Tahoma"/>
              </a:rPr>
              <a:t>US2QC</a:t>
            </a:r>
            <a:r>
              <a:rPr dirty="0" sz="1600" spc="-3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will</a:t>
            </a:r>
            <a:r>
              <a:rPr dirty="0" sz="1600" spc="-3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build</a:t>
            </a:r>
            <a:r>
              <a:rPr dirty="0" sz="1600" spc="-35">
                <a:latin typeface="Tahoma"/>
                <a:cs typeface="Tahoma"/>
              </a:rPr>
              <a:t> </a:t>
            </a:r>
            <a:r>
              <a:rPr dirty="0" sz="1600" spc="-55">
                <a:latin typeface="Tahoma"/>
                <a:cs typeface="Tahoma"/>
              </a:rPr>
              <a:t>Fault-</a:t>
            </a:r>
            <a:r>
              <a:rPr dirty="0" sz="1600" spc="-10">
                <a:latin typeface="Tahoma"/>
                <a:cs typeface="Tahoma"/>
              </a:rPr>
              <a:t>Tolerant</a:t>
            </a:r>
            <a:r>
              <a:rPr dirty="0" sz="1600">
                <a:latin typeface="Tahoma"/>
                <a:cs typeface="Tahoma"/>
              </a:rPr>
              <a:t> Prototypes</a:t>
            </a:r>
            <a:r>
              <a:rPr dirty="0" sz="1600" spc="1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and</a:t>
            </a:r>
            <a:r>
              <a:rPr dirty="0" sz="1600" spc="-4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use</a:t>
            </a:r>
            <a:r>
              <a:rPr dirty="0" sz="1600" spc="-4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them</a:t>
            </a:r>
            <a:r>
              <a:rPr dirty="0" sz="1600" spc="-2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to</a:t>
            </a:r>
            <a:r>
              <a:rPr dirty="0" sz="1600" spc="-3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validate</a:t>
            </a:r>
            <a:r>
              <a:rPr dirty="0" sz="1600" spc="-2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designs</a:t>
            </a:r>
            <a:r>
              <a:rPr dirty="0" sz="1600" spc="-3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for</a:t>
            </a:r>
            <a:r>
              <a:rPr dirty="0" sz="1600" spc="-3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a</a:t>
            </a:r>
            <a:r>
              <a:rPr dirty="0" sz="1600" spc="-45">
                <a:latin typeface="Tahoma"/>
                <a:cs typeface="Tahoma"/>
              </a:rPr>
              <a:t> </a:t>
            </a:r>
            <a:r>
              <a:rPr dirty="0" sz="1600" spc="-25">
                <a:latin typeface="Tahoma"/>
                <a:cs typeface="Tahoma"/>
              </a:rPr>
              <a:t>Utility-</a:t>
            </a:r>
            <a:r>
              <a:rPr dirty="0" sz="1600">
                <a:latin typeface="Tahoma"/>
                <a:cs typeface="Tahoma"/>
              </a:rPr>
              <a:t>Scale</a:t>
            </a:r>
            <a:r>
              <a:rPr dirty="0" sz="1600" spc="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Quantum</a:t>
            </a:r>
            <a:r>
              <a:rPr dirty="0" sz="1600" spc="-30">
                <a:latin typeface="Tahoma"/>
                <a:cs typeface="Tahoma"/>
              </a:rPr>
              <a:t> </a:t>
            </a:r>
            <a:r>
              <a:rPr dirty="0" sz="1600" spc="-10">
                <a:latin typeface="Tahoma"/>
                <a:cs typeface="Tahoma"/>
              </a:rPr>
              <a:t>Computer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2153212" y="2673831"/>
            <a:ext cx="3218180" cy="171703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065" marR="2035175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latin typeface="Calibri"/>
                <a:cs typeface="Calibri"/>
              </a:rPr>
              <a:t>Establishes</a:t>
            </a:r>
            <a:r>
              <a:rPr dirty="0" sz="1400" spc="-5" b="1">
                <a:latin typeface="Calibri"/>
                <a:cs typeface="Calibri"/>
              </a:rPr>
              <a:t> </a:t>
            </a:r>
            <a:r>
              <a:rPr dirty="0" sz="1400" spc="-20" b="1">
                <a:latin typeface="Calibri"/>
                <a:cs typeface="Calibri"/>
              </a:rPr>
              <a:t>that </a:t>
            </a:r>
            <a:r>
              <a:rPr dirty="0" sz="1400" b="1">
                <a:latin typeface="Calibri"/>
                <a:cs typeface="Calibri"/>
              </a:rPr>
              <a:t>the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concept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spc="-25" b="1">
                <a:latin typeface="Calibri"/>
                <a:cs typeface="Calibri"/>
              </a:rPr>
              <a:t>is </a:t>
            </a:r>
            <a:r>
              <a:rPr dirty="0" sz="1400" spc="-10" b="1">
                <a:latin typeface="Calibri"/>
                <a:cs typeface="Calibri"/>
              </a:rPr>
              <a:t>viable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20"/>
              </a:spcBef>
            </a:pPr>
            <a:endParaRPr sz="1400">
              <a:latin typeface="Calibri"/>
              <a:cs typeface="Calibri"/>
            </a:endParaRPr>
          </a:p>
          <a:p>
            <a:pPr algn="ctr" marL="1579245" marR="5080" indent="1270">
              <a:lnSpc>
                <a:spcPct val="100000"/>
              </a:lnSpc>
            </a:pPr>
            <a:r>
              <a:rPr dirty="0" sz="1400" b="1">
                <a:latin typeface="Calibri"/>
                <a:cs typeface="Calibri"/>
              </a:rPr>
              <a:t>Sets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Fault-Tolerant Prototype</a:t>
            </a:r>
            <a:r>
              <a:rPr dirty="0" sz="140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component requirements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6360924" y="4594564"/>
            <a:ext cx="1261745" cy="880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Calibri"/>
                <a:cs typeface="Calibri"/>
              </a:rPr>
              <a:t>Sets </a:t>
            </a:r>
            <a:r>
              <a:rPr dirty="0" sz="1400" spc="-10" b="1">
                <a:latin typeface="Calibri"/>
                <a:cs typeface="Calibri"/>
              </a:rPr>
              <a:t>Utility-</a:t>
            </a:r>
            <a:r>
              <a:rPr dirty="0" sz="1400" spc="-20" b="1">
                <a:latin typeface="Calibri"/>
                <a:cs typeface="Calibri"/>
              </a:rPr>
              <a:t>Scale </a:t>
            </a:r>
            <a:r>
              <a:rPr dirty="0" sz="1400" spc="-10" b="1">
                <a:latin typeface="Calibri"/>
                <a:cs typeface="Calibri"/>
              </a:rPr>
              <a:t>System component requirements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8055629" y="1579900"/>
            <a:ext cx="902969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32715" marR="5080" indent="-12065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Calibri"/>
                <a:cs typeface="Calibri"/>
              </a:rPr>
              <a:t>High-</a:t>
            </a:r>
            <a:r>
              <a:rPr dirty="0" sz="1600" spc="-20" b="1">
                <a:latin typeface="Calibri"/>
                <a:cs typeface="Calibri"/>
              </a:rPr>
              <a:t>Level </a:t>
            </a:r>
            <a:r>
              <a:rPr dirty="0" sz="1600" spc="-10" b="1">
                <a:latin typeface="Calibri"/>
                <a:cs typeface="Calibri"/>
              </a:rPr>
              <a:t>Metrics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0" name="object 60" descr=""/>
          <p:cNvGrpSpPr/>
          <p:nvPr/>
        </p:nvGrpSpPr>
        <p:grpSpPr>
          <a:xfrm>
            <a:off x="8141207" y="1232916"/>
            <a:ext cx="3790315" cy="3863340"/>
            <a:chOff x="8141207" y="1232916"/>
            <a:chExt cx="3790315" cy="3863340"/>
          </a:xfrm>
        </p:grpSpPr>
        <p:pic>
          <p:nvPicPr>
            <p:cNvPr id="61" name="object 61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128759" y="1232916"/>
              <a:ext cx="2802635" cy="1324343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141207" y="2546604"/>
              <a:ext cx="3400044" cy="2549652"/>
            </a:xfrm>
            <a:prstGeom prst="rect">
              <a:avLst/>
            </a:prstGeom>
          </p:spPr>
        </p:pic>
      </p:grpSp>
      <p:sp>
        <p:nvSpPr>
          <p:cNvPr id="63" name="object 63" descr=""/>
          <p:cNvSpPr txBox="1"/>
          <p:nvPr/>
        </p:nvSpPr>
        <p:spPr>
          <a:xfrm>
            <a:off x="8212437" y="5140256"/>
            <a:ext cx="3375660" cy="38671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614045" marR="5080" indent="-601980">
              <a:lnSpc>
                <a:spcPts val="1400"/>
              </a:lnSpc>
              <a:spcBef>
                <a:spcPts val="180"/>
              </a:spcBef>
            </a:pPr>
            <a:r>
              <a:rPr dirty="0" sz="1200" spc="-10" b="1">
                <a:latin typeface="Calibri"/>
                <a:cs typeface="Calibri"/>
              </a:rPr>
              <a:t>High-</a:t>
            </a:r>
            <a:r>
              <a:rPr dirty="0" sz="1200" b="1">
                <a:latin typeface="Calibri"/>
                <a:cs typeface="Calibri"/>
              </a:rPr>
              <a:t>Level</a:t>
            </a:r>
            <a:r>
              <a:rPr dirty="0" sz="1200" spc="5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Utility-</a:t>
            </a:r>
            <a:r>
              <a:rPr dirty="0" sz="1200" b="1">
                <a:latin typeface="Calibri"/>
                <a:cs typeface="Calibri"/>
              </a:rPr>
              <a:t>Scale</a:t>
            </a:r>
            <a:r>
              <a:rPr dirty="0" sz="1200" spc="-35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System</a:t>
            </a:r>
            <a:r>
              <a:rPr dirty="0" sz="1200" spc="-2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(USQC) </a:t>
            </a:r>
            <a:r>
              <a:rPr dirty="0" sz="1200" spc="-10" b="1">
                <a:latin typeface="Calibri"/>
                <a:cs typeface="Calibri"/>
              </a:rPr>
              <a:t>Requirements </a:t>
            </a:r>
            <a:r>
              <a:rPr dirty="0" sz="1200" b="1">
                <a:latin typeface="Calibri"/>
                <a:cs typeface="Calibri"/>
              </a:rPr>
              <a:t>Derived</a:t>
            </a:r>
            <a:r>
              <a:rPr dirty="0" sz="1200" spc="-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from</a:t>
            </a:r>
            <a:r>
              <a:rPr dirty="0" sz="1200" spc="-20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Applications</a:t>
            </a:r>
            <a:r>
              <a:rPr dirty="0" sz="1200" spc="-20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Results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4" name="object 6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Distribution</a:t>
            </a:r>
            <a:r>
              <a:rPr dirty="0" spc="-50"/>
              <a:t> </a:t>
            </a:r>
            <a:r>
              <a:rPr dirty="0"/>
              <a:t>Statement</a:t>
            </a:r>
            <a:r>
              <a:rPr dirty="0" spc="-60"/>
              <a:t> </a:t>
            </a:r>
            <a:r>
              <a:rPr dirty="0"/>
              <a:t>‘A’</a:t>
            </a:r>
            <a:r>
              <a:rPr dirty="0" spc="-15"/>
              <a:t> </a:t>
            </a:r>
            <a:r>
              <a:rPr dirty="0"/>
              <a:t>(Approved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Public</a:t>
            </a:r>
            <a:r>
              <a:rPr dirty="0" spc="-20"/>
              <a:t> </a:t>
            </a:r>
            <a:r>
              <a:rPr dirty="0"/>
              <a:t>Release,</a:t>
            </a:r>
            <a:r>
              <a:rPr dirty="0" spc="-45"/>
              <a:t> </a:t>
            </a:r>
            <a:r>
              <a:rPr dirty="0"/>
              <a:t>Distribution</a:t>
            </a:r>
            <a:r>
              <a:rPr dirty="0" spc="-45"/>
              <a:t> </a:t>
            </a:r>
            <a:r>
              <a:rPr dirty="0" spc="-10"/>
              <a:t>Unlimited)</a:t>
            </a:r>
          </a:p>
        </p:txBody>
      </p:sp>
      <p:sp>
        <p:nvSpPr>
          <p:cNvPr id="65" name="object 6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17</a:t>
            </a:fld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85825" y="3907787"/>
            <a:ext cx="5547360" cy="1795145"/>
            <a:chOff x="385825" y="3907787"/>
            <a:chExt cx="5547360" cy="1795145"/>
          </a:xfrm>
        </p:grpSpPr>
        <p:sp>
          <p:nvSpPr>
            <p:cNvPr id="3" name="object 3" descr=""/>
            <p:cNvSpPr/>
            <p:nvPr/>
          </p:nvSpPr>
          <p:spPr>
            <a:xfrm>
              <a:off x="398525" y="3920487"/>
              <a:ext cx="5521960" cy="1769745"/>
            </a:xfrm>
            <a:custGeom>
              <a:avLst/>
              <a:gdLst/>
              <a:ahLst/>
              <a:cxnLst/>
              <a:rect l="l" t="t" r="r" b="b"/>
              <a:pathLst>
                <a:path w="5521960" h="1769745">
                  <a:moveTo>
                    <a:pt x="5380786" y="0"/>
                  </a:moveTo>
                  <a:lnTo>
                    <a:pt x="140665" y="0"/>
                  </a:lnTo>
                  <a:lnTo>
                    <a:pt x="96204" y="7171"/>
                  </a:lnTo>
                  <a:lnTo>
                    <a:pt x="57590" y="27140"/>
                  </a:lnTo>
                  <a:lnTo>
                    <a:pt x="27140" y="57590"/>
                  </a:lnTo>
                  <a:lnTo>
                    <a:pt x="7171" y="96204"/>
                  </a:lnTo>
                  <a:lnTo>
                    <a:pt x="0" y="140665"/>
                  </a:lnTo>
                  <a:lnTo>
                    <a:pt x="0" y="1628698"/>
                  </a:lnTo>
                  <a:lnTo>
                    <a:pt x="7171" y="1673159"/>
                  </a:lnTo>
                  <a:lnTo>
                    <a:pt x="27140" y="1711773"/>
                  </a:lnTo>
                  <a:lnTo>
                    <a:pt x="57590" y="1742223"/>
                  </a:lnTo>
                  <a:lnTo>
                    <a:pt x="96204" y="1762192"/>
                  </a:lnTo>
                  <a:lnTo>
                    <a:pt x="140665" y="1769364"/>
                  </a:lnTo>
                  <a:lnTo>
                    <a:pt x="5380786" y="1769364"/>
                  </a:lnTo>
                  <a:lnTo>
                    <a:pt x="5425247" y="1762192"/>
                  </a:lnTo>
                  <a:lnTo>
                    <a:pt x="5463861" y="1742223"/>
                  </a:lnTo>
                  <a:lnTo>
                    <a:pt x="5494311" y="1711773"/>
                  </a:lnTo>
                  <a:lnTo>
                    <a:pt x="5514280" y="1673159"/>
                  </a:lnTo>
                  <a:lnTo>
                    <a:pt x="5521452" y="1628698"/>
                  </a:lnTo>
                  <a:lnTo>
                    <a:pt x="5521452" y="140665"/>
                  </a:lnTo>
                  <a:lnTo>
                    <a:pt x="5514280" y="96204"/>
                  </a:lnTo>
                  <a:lnTo>
                    <a:pt x="5494311" y="57590"/>
                  </a:lnTo>
                  <a:lnTo>
                    <a:pt x="5463861" y="27140"/>
                  </a:lnTo>
                  <a:lnTo>
                    <a:pt x="5425247" y="7171"/>
                  </a:lnTo>
                  <a:lnTo>
                    <a:pt x="538078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98525" y="3920487"/>
              <a:ext cx="5521960" cy="1769745"/>
            </a:xfrm>
            <a:custGeom>
              <a:avLst/>
              <a:gdLst/>
              <a:ahLst/>
              <a:cxnLst/>
              <a:rect l="l" t="t" r="r" b="b"/>
              <a:pathLst>
                <a:path w="5521960" h="1769745">
                  <a:moveTo>
                    <a:pt x="0" y="140665"/>
                  </a:moveTo>
                  <a:lnTo>
                    <a:pt x="7171" y="96204"/>
                  </a:lnTo>
                  <a:lnTo>
                    <a:pt x="27140" y="57590"/>
                  </a:lnTo>
                  <a:lnTo>
                    <a:pt x="57590" y="27140"/>
                  </a:lnTo>
                  <a:lnTo>
                    <a:pt x="96204" y="7171"/>
                  </a:lnTo>
                  <a:lnTo>
                    <a:pt x="140665" y="0"/>
                  </a:lnTo>
                  <a:lnTo>
                    <a:pt x="5380786" y="0"/>
                  </a:lnTo>
                  <a:lnTo>
                    <a:pt x="5425247" y="7171"/>
                  </a:lnTo>
                  <a:lnTo>
                    <a:pt x="5463861" y="27140"/>
                  </a:lnTo>
                  <a:lnTo>
                    <a:pt x="5494311" y="57590"/>
                  </a:lnTo>
                  <a:lnTo>
                    <a:pt x="5514280" y="96204"/>
                  </a:lnTo>
                  <a:lnTo>
                    <a:pt x="5521452" y="140665"/>
                  </a:lnTo>
                  <a:lnTo>
                    <a:pt x="5521452" y="1628698"/>
                  </a:lnTo>
                  <a:lnTo>
                    <a:pt x="5514280" y="1673159"/>
                  </a:lnTo>
                  <a:lnTo>
                    <a:pt x="5494311" y="1711773"/>
                  </a:lnTo>
                  <a:lnTo>
                    <a:pt x="5463861" y="1742223"/>
                  </a:lnTo>
                  <a:lnTo>
                    <a:pt x="5425247" y="1762192"/>
                  </a:lnTo>
                  <a:lnTo>
                    <a:pt x="5380786" y="1769364"/>
                  </a:lnTo>
                  <a:lnTo>
                    <a:pt x="140665" y="1769364"/>
                  </a:lnTo>
                  <a:lnTo>
                    <a:pt x="96204" y="1762192"/>
                  </a:lnTo>
                  <a:lnTo>
                    <a:pt x="57590" y="1742223"/>
                  </a:lnTo>
                  <a:lnTo>
                    <a:pt x="27140" y="1711773"/>
                  </a:lnTo>
                  <a:lnTo>
                    <a:pt x="7171" y="1673159"/>
                  </a:lnTo>
                  <a:lnTo>
                    <a:pt x="0" y="1628698"/>
                  </a:lnTo>
                  <a:lnTo>
                    <a:pt x="0" y="140665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6149594" y="3907791"/>
            <a:ext cx="5545455" cy="1795145"/>
            <a:chOff x="6149594" y="3907791"/>
            <a:chExt cx="5545455" cy="1795145"/>
          </a:xfrm>
        </p:grpSpPr>
        <p:sp>
          <p:nvSpPr>
            <p:cNvPr id="6" name="object 6" descr=""/>
            <p:cNvSpPr/>
            <p:nvPr/>
          </p:nvSpPr>
          <p:spPr>
            <a:xfrm>
              <a:off x="6162294" y="3920491"/>
              <a:ext cx="5520055" cy="1769745"/>
            </a:xfrm>
            <a:custGeom>
              <a:avLst/>
              <a:gdLst/>
              <a:ahLst/>
              <a:cxnLst/>
              <a:rect l="l" t="t" r="r" b="b"/>
              <a:pathLst>
                <a:path w="5520055" h="1769745">
                  <a:moveTo>
                    <a:pt x="5379262" y="0"/>
                  </a:moveTo>
                  <a:lnTo>
                    <a:pt x="140665" y="0"/>
                  </a:lnTo>
                  <a:lnTo>
                    <a:pt x="96204" y="7171"/>
                  </a:lnTo>
                  <a:lnTo>
                    <a:pt x="57590" y="27140"/>
                  </a:lnTo>
                  <a:lnTo>
                    <a:pt x="27140" y="57590"/>
                  </a:lnTo>
                  <a:lnTo>
                    <a:pt x="7171" y="96204"/>
                  </a:lnTo>
                  <a:lnTo>
                    <a:pt x="0" y="140665"/>
                  </a:lnTo>
                  <a:lnTo>
                    <a:pt x="0" y="1628698"/>
                  </a:lnTo>
                  <a:lnTo>
                    <a:pt x="7171" y="1673159"/>
                  </a:lnTo>
                  <a:lnTo>
                    <a:pt x="27140" y="1711773"/>
                  </a:lnTo>
                  <a:lnTo>
                    <a:pt x="57590" y="1742223"/>
                  </a:lnTo>
                  <a:lnTo>
                    <a:pt x="96204" y="1762192"/>
                  </a:lnTo>
                  <a:lnTo>
                    <a:pt x="140665" y="1769364"/>
                  </a:lnTo>
                  <a:lnTo>
                    <a:pt x="5379262" y="1769364"/>
                  </a:lnTo>
                  <a:lnTo>
                    <a:pt x="5423723" y="1762192"/>
                  </a:lnTo>
                  <a:lnTo>
                    <a:pt x="5462337" y="1742223"/>
                  </a:lnTo>
                  <a:lnTo>
                    <a:pt x="5492787" y="1711773"/>
                  </a:lnTo>
                  <a:lnTo>
                    <a:pt x="5512756" y="1673159"/>
                  </a:lnTo>
                  <a:lnTo>
                    <a:pt x="5519928" y="1628698"/>
                  </a:lnTo>
                  <a:lnTo>
                    <a:pt x="5519928" y="140665"/>
                  </a:lnTo>
                  <a:lnTo>
                    <a:pt x="5512756" y="96204"/>
                  </a:lnTo>
                  <a:lnTo>
                    <a:pt x="5492787" y="57590"/>
                  </a:lnTo>
                  <a:lnTo>
                    <a:pt x="5462337" y="27140"/>
                  </a:lnTo>
                  <a:lnTo>
                    <a:pt x="5423723" y="7171"/>
                  </a:lnTo>
                  <a:lnTo>
                    <a:pt x="537926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162294" y="3920491"/>
              <a:ext cx="5520055" cy="1769745"/>
            </a:xfrm>
            <a:custGeom>
              <a:avLst/>
              <a:gdLst/>
              <a:ahLst/>
              <a:cxnLst/>
              <a:rect l="l" t="t" r="r" b="b"/>
              <a:pathLst>
                <a:path w="5520055" h="1769745">
                  <a:moveTo>
                    <a:pt x="0" y="140665"/>
                  </a:moveTo>
                  <a:lnTo>
                    <a:pt x="7171" y="96204"/>
                  </a:lnTo>
                  <a:lnTo>
                    <a:pt x="27140" y="57590"/>
                  </a:lnTo>
                  <a:lnTo>
                    <a:pt x="57590" y="27140"/>
                  </a:lnTo>
                  <a:lnTo>
                    <a:pt x="96204" y="7171"/>
                  </a:lnTo>
                  <a:lnTo>
                    <a:pt x="140665" y="0"/>
                  </a:lnTo>
                  <a:lnTo>
                    <a:pt x="5379262" y="0"/>
                  </a:lnTo>
                  <a:lnTo>
                    <a:pt x="5423723" y="7171"/>
                  </a:lnTo>
                  <a:lnTo>
                    <a:pt x="5462337" y="27140"/>
                  </a:lnTo>
                  <a:lnTo>
                    <a:pt x="5492787" y="57590"/>
                  </a:lnTo>
                  <a:lnTo>
                    <a:pt x="5512756" y="96204"/>
                  </a:lnTo>
                  <a:lnTo>
                    <a:pt x="5519928" y="140665"/>
                  </a:lnTo>
                  <a:lnTo>
                    <a:pt x="5519928" y="1628698"/>
                  </a:lnTo>
                  <a:lnTo>
                    <a:pt x="5512756" y="1673159"/>
                  </a:lnTo>
                  <a:lnTo>
                    <a:pt x="5492787" y="1711773"/>
                  </a:lnTo>
                  <a:lnTo>
                    <a:pt x="5462337" y="1742223"/>
                  </a:lnTo>
                  <a:lnTo>
                    <a:pt x="5423723" y="1762192"/>
                  </a:lnTo>
                  <a:lnTo>
                    <a:pt x="5379262" y="1769364"/>
                  </a:lnTo>
                  <a:lnTo>
                    <a:pt x="140665" y="1769364"/>
                  </a:lnTo>
                  <a:lnTo>
                    <a:pt x="96204" y="1762192"/>
                  </a:lnTo>
                  <a:lnTo>
                    <a:pt x="57590" y="1742223"/>
                  </a:lnTo>
                  <a:lnTo>
                    <a:pt x="27140" y="1711773"/>
                  </a:lnTo>
                  <a:lnTo>
                    <a:pt x="7171" y="1673159"/>
                  </a:lnTo>
                  <a:lnTo>
                    <a:pt x="0" y="1628698"/>
                  </a:lnTo>
                  <a:lnTo>
                    <a:pt x="0" y="14066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6466225" y="3969777"/>
            <a:ext cx="12452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T&amp;E</a:t>
            </a:r>
            <a:r>
              <a:rPr dirty="0" sz="1800" spc="-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Strategy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426296" y="4247653"/>
            <a:ext cx="1936114" cy="109220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900" spc="-10">
                <a:latin typeface="Calibri"/>
                <a:cs typeface="Calibri"/>
              </a:rPr>
              <a:t>Independent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verification &amp;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validation</a:t>
            </a:r>
            <a:endParaRPr sz="9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900">
                <a:latin typeface="Calibri"/>
                <a:cs typeface="Calibri"/>
              </a:rPr>
              <a:t>Don’t</a:t>
            </a:r>
            <a:r>
              <a:rPr dirty="0" sz="900" spc="-4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slow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performers</a:t>
            </a:r>
            <a:r>
              <a:rPr dirty="0" sz="900" spc="-20">
                <a:latin typeface="Calibri"/>
                <a:cs typeface="Calibri"/>
              </a:rPr>
              <a:t> down</a:t>
            </a:r>
            <a:endParaRPr sz="9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900">
                <a:latin typeface="Calibri"/>
                <a:cs typeface="Calibri"/>
              </a:rPr>
              <a:t>Build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U.S.</a:t>
            </a:r>
            <a:r>
              <a:rPr dirty="0" sz="900" spc="-5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Government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expertise</a:t>
            </a:r>
            <a:endParaRPr sz="9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900" spc="-10">
                <a:latin typeface="Calibri"/>
                <a:cs typeface="Calibri"/>
              </a:rPr>
              <a:t>Real-</a:t>
            </a:r>
            <a:r>
              <a:rPr dirty="0" sz="900" spc="-20">
                <a:latin typeface="Calibri"/>
                <a:cs typeface="Calibri"/>
              </a:rPr>
              <a:t>time</a:t>
            </a:r>
            <a:endParaRPr sz="9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900">
                <a:latin typeface="Calibri"/>
                <a:cs typeface="Calibri"/>
              </a:rPr>
              <a:t>Support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U.S</a:t>
            </a:r>
            <a:r>
              <a:rPr dirty="0" sz="900" spc="-4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Government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missions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61118" y="3969777"/>
            <a:ext cx="24758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solidFill>
                  <a:srgbClr val="006FC0"/>
                </a:solidFill>
                <a:latin typeface="Calibri"/>
                <a:cs typeface="Calibri"/>
              </a:rPr>
              <a:t>Paradigm-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Specific</a:t>
            </a:r>
            <a:r>
              <a:rPr dirty="0" sz="1800" spc="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Metrics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555494" y="4017114"/>
            <a:ext cx="20358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Examples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discrete</a:t>
            </a:r>
            <a:r>
              <a:rPr dirty="0" sz="1200" spc="-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photonics: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555494" y="4277717"/>
            <a:ext cx="2205355" cy="1259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900" spc="-10">
                <a:latin typeface="Calibri"/>
                <a:cs typeface="Calibri"/>
              </a:rPr>
              <a:t>Integrated</a:t>
            </a:r>
            <a:r>
              <a:rPr dirty="0" sz="900">
                <a:latin typeface="Calibri"/>
                <a:cs typeface="Calibri"/>
              </a:rPr>
              <a:t> switch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bandwidth,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insertion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loss</a:t>
            </a:r>
            <a:endParaRPr sz="9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dirty="0" sz="900" spc="-10">
                <a:latin typeface="Calibri"/>
                <a:cs typeface="Calibri"/>
              </a:rPr>
              <a:t>Waveguide/fiber-</a:t>
            </a:r>
            <a:r>
              <a:rPr dirty="0" sz="900">
                <a:latin typeface="Calibri"/>
                <a:cs typeface="Calibri"/>
              </a:rPr>
              <a:t>coupling</a:t>
            </a:r>
            <a:r>
              <a:rPr dirty="0" sz="900" spc="80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loss</a:t>
            </a:r>
            <a:endParaRPr sz="9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dirty="0" sz="900">
                <a:latin typeface="Calibri"/>
                <a:cs typeface="Calibri"/>
              </a:rPr>
              <a:t>Source</a:t>
            </a:r>
            <a:r>
              <a:rPr dirty="0" sz="900" spc="-4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efficiency,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purity,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net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heating</a:t>
            </a:r>
            <a:endParaRPr sz="9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dirty="0" sz="900">
                <a:latin typeface="Calibri"/>
                <a:cs typeface="Calibri"/>
              </a:rPr>
              <a:t>Detector</a:t>
            </a:r>
            <a:r>
              <a:rPr dirty="0" sz="900" spc="-5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efficiency,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dark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counts,</a:t>
            </a:r>
            <a:r>
              <a:rPr dirty="0" sz="900" spc="-4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speed</a:t>
            </a:r>
            <a:endParaRPr sz="9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dirty="0" sz="900">
                <a:latin typeface="Calibri"/>
                <a:cs typeface="Calibri"/>
              </a:rPr>
              <a:t>Component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size/integrated</a:t>
            </a:r>
            <a:r>
              <a:rPr dirty="0" sz="900" spc="4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density</a:t>
            </a:r>
            <a:endParaRPr sz="9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dirty="0" sz="900">
                <a:latin typeface="Calibri"/>
                <a:cs typeface="Calibri"/>
              </a:rPr>
              <a:t>Component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yield</a:t>
            </a:r>
            <a:endParaRPr sz="9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dirty="0" sz="900">
                <a:latin typeface="Calibri"/>
                <a:cs typeface="Calibri"/>
              </a:rPr>
              <a:t>Decoder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speed</a:t>
            </a:r>
            <a:endParaRPr sz="9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dirty="0" sz="900">
                <a:latin typeface="Calibri"/>
                <a:cs typeface="Calibri"/>
              </a:rPr>
              <a:t>I/O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bandwidth</a:t>
            </a:r>
            <a:endParaRPr sz="9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dirty="0" sz="900">
                <a:latin typeface="Calibri"/>
                <a:cs typeface="Calibri"/>
              </a:rPr>
              <a:t>Cryosystem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mean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time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between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failures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1461516" y="1467612"/>
            <a:ext cx="6019800" cy="2244725"/>
            <a:chOff x="1461516" y="1467612"/>
            <a:chExt cx="6019800" cy="2244725"/>
          </a:xfrm>
        </p:grpSpPr>
        <p:sp>
          <p:nvSpPr>
            <p:cNvPr id="14" name="object 14" descr=""/>
            <p:cNvSpPr/>
            <p:nvPr/>
          </p:nvSpPr>
          <p:spPr>
            <a:xfrm>
              <a:off x="5665469" y="3303270"/>
              <a:ext cx="0" cy="345440"/>
            </a:xfrm>
            <a:custGeom>
              <a:avLst/>
              <a:gdLst/>
              <a:ahLst/>
              <a:cxnLst/>
              <a:rect l="l" t="t" r="r" b="b"/>
              <a:pathLst>
                <a:path w="0" h="345439">
                  <a:moveTo>
                    <a:pt x="0" y="0"/>
                  </a:moveTo>
                  <a:lnTo>
                    <a:pt x="0" y="344944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627373" y="3635522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754630" y="1820418"/>
              <a:ext cx="267335" cy="1120775"/>
            </a:xfrm>
            <a:custGeom>
              <a:avLst/>
              <a:gdLst/>
              <a:ahLst/>
              <a:cxnLst/>
              <a:rect l="l" t="t" r="r" b="b"/>
              <a:pathLst>
                <a:path w="267335" h="1120775">
                  <a:moveTo>
                    <a:pt x="0" y="0"/>
                  </a:moveTo>
                  <a:lnTo>
                    <a:pt x="0" y="1120546"/>
                  </a:lnTo>
                  <a:lnTo>
                    <a:pt x="266865" y="1120546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008795" y="290286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572761" y="1820418"/>
              <a:ext cx="186690" cy="999490"/>
            </a:xfrm>
            <a:custGeom>
              <a:avLst/>
              <a:gdLst/>
              <a:ahLst/>
              <a:cxnLst/>
              <a:rect l="l" t="t" r="r" b="b"/>
              <a:pathLst>
                <a:path w="186689" h="999489">
                  <a:moveTo>
                    <a:pt x="0" y="0"/>
                  </a:moveTo>
                  <a:lnTo>
                    <a:pt x="0" y="999350"/>
                  </a:lnTo>
                  <a:lnTo>
                    <a:pt x="186385" y="999350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746446" y="278166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093457" y="1722881"/>
              <a:ext cx="349885" cy="923290"/>
            </a:xfrm>
            <a:custGeom>
              <a:avLst/>
              <a:gdLst/>
              <a:ahLst/>
              <a:cxnLst/>
              <a:rect l="l" t="t" r="r" b="b"/>
              <a:pathLst>
                <a:path w="349884" h="923289">
                  <a:moveTo>
                    <a:pt x="0" y="0"/>
                  </a:moveTo>
                  <a:lnTo>
                    <a:pt x="349758" y="0"/>
                  </a:lnTo>
                  <a:lnTo>
                    <a:pt x="349758" y="922972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405112" y="263315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6088" y="1467612"/>
              <a:ext cx="1126235" cy="563879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1516" y="1478279"/>
              <a:ext cx="1107947" cy="603503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1491996" y="1493519"/>
              <a:ext cx="1019810" cy="457200"/>
            </a:xfrm>
            <a:custGeom>
              <a:avLst/>
              <a:gdLst/>
              <a:ahLst/>
              <a:cxnLst/>
              <a:rect l="l" t="t" r="r" b="b"/>
              <a:pathLst>
                <a:path w="1019810" h="457200">
                  <a:moveTo>
                    <a:pt x="893864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893864" y="457200"/>
                  </a:lnTo>
                  <a:lnTo>
                    <a:pt x="1019556" y="228600"/>
                  </a:lnTo>
                  <a:lnTo>
                    <a:pt x="893864" y="0"/>
                  </a:lnTo>
                  <a:close/>
                </a:path>
              </a:pathLst>
            </a:custGeom>
            <a:solidFill>
              <a:srgbClr val="008F8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5900" y="1502664"/>
              <a:ext cx="601979" cy="347471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7568" y="1502663"/>
              <a:ext cx="257555" cy="347471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24812" y="1502663"/>
              <a:ext cx="565403" cy="347471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85900" y="1655064"/>
              <a:ext cx="731519" cy="347471"/>
            </a:xfrm>
            <a:prstGeom prst="rect">
              <a:avLst/>
            </a:prstGeom>
          </p:spPr>
        </p:pic>
      </p:grpSp>
      <p:sp>
        <p:nvSpPr>
          <p:cNvPr id="29" name="object 29" descr=""/>
          <p:cNvSpPr txBox="1"/>
          <p:nvPr/>
        </p:nvSpPr>
        <p:spPr>
          <a:xfrm>
            <a:off x="1571006" y="1531475"/>
            <a:ext cx="788035" cy="3606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Utility-Scale Concept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36539" y="1481255"/>
            <a:ext cx="944244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latin typeface="Calibri"/>
                <a:cs typeface="Calibri"/>
              </a:rPr>
              <a:t>Architecture</a:t>
            </a:r>
            <a:endParaRPr sz="1400">
              <a:latin typeface="Calibri"/>
              <a:cs typeface="Calibri"/>
            </a:endParaRPr>
          </a:p>
          <a:p>
            <a:pPr marL="593090">
              <a:lnSpc>
                <a:spcPct val="100000"/>
              </a:lnSpc>
            </a:pPr>
            <a:r>
              <a:rPr dirty="0" sz="1400" spc="-25" b="1">
                <a:latin typeface="Calibri"/>
                <a:cs typeface="Calibri"/>
              </a:rPr>
              <a:t>R&amp;D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2965704" y="1467611"/>
            <a:ext cx="1442085" cy="614680"/>
            <a:chOff x="2965704" y="1467611"/>
            <a:chExt cx="1442085" cy="614680"/>
          </a:xfrm>
        </p:grpSpPr>
        <p:pic>
          <p:nvPicPr>
            <p:cNvPr id="32" name="object 3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70275" y="1467611"/>
              <a:ext cx="1437131" cy="563879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65704" y="1478279"/>
              <a:ext cx="1405127" cy="603503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2996184" y="1493519"/>
              <a:ext cx="1330960" cy="457200"/>
            </a:xfrm>
            <a:custGeom>
              <a:avLst/>
              <a:gdLst/>
              <a:ahLst/>
              <a:cxnLst/>
              <a:rect l="l" t="t" r="r" b="b"/>
              <a:pathLst>
                <a:path w="1330960" h="457200">
                  <a:moveTo>
                    <a:pt x="120476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04760" y="457200"/>
                  </a:lnTo>
                  <a:lnTo>
                    <a:pt x="1330452" y="228600"/>
                  </a:lnTo>
                  <a:lnTo>
                    <a:pt x="1204760" y="0"/>
                  </a:lnTo>
                  <a:close/>
                </a:path>
              </a:pathLst>
            </a:custGeom>
            <a:solidFill>
              <a:srgbClr val="008F8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90087" y="1502664"/>
              <a:ext cx="524255" cy="347471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04032" y="1502663"/>
              <a:ext cx="257555" cy="347471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51276" y="1502664"/>
              <a:ext cx="761999" cy="347471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90087" y="1655064"/>
              <a:ext cx="1301495" cy="347471"/>
            </a:xfrm>
            <a:prstGeom prst="rect">
              <a:avLst/>
            </a:prstGeom>
          </p:spPr>
        </p:pic>
      </p:grpSp>
      <p:sp>
        <p:nvSpPr>
          <p:cNvPr id="39" name="object 39" descr=""/>
          <p:cNvSpPr txBox="1"/>
          <p:nvPr/>
        </p:nvSpPr>
        <p:spPr>
          <a:xfrm>
            <a:off x="3074766" y="1531475"/>
            <a:ext cx="1115695" cy="3606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Fault-Tolerant Prototype</a:t>
            </a:r>
            <a:r>
              <a:rPr dirty="0" sz="12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Design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0" name="object 40" descr=""/>
          <p:cNvGrpSpPr/>
          <p:nvPr/>
        </p:nvGrpSpPr>
        <p:grpSpPr>
          <a:xfrm>
            <a:off x="4785360" y="1467611"/>
            <a:ext cx="1991995" cy="614680"/>
            <a:chOff x="4785360" y="1467611"/>
            <a:chExt cx="1991995" cy="614680"/>
          </a:xfrm>
        </p:grpSpPr>
        <p:pic>
          <p:nvPicPr>
            <p:cNvPr id="41" name="object 4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89932" y="1467611"/>
              <a:ext cx="1987295" cy="563879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85360" y="1478279"/>
              <a:ext cx="1222247" cy="603503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4815840" y="1493519"/>
              <a:ext cx="1880870" cy="457200"/>
            </a:xfrm>
            <a:custGeom>
              <a:avLst/>
              <a:gdLst/>
              <a:ahLst/>
              <a:cxnLst/>
              <a:rect l="l" t="t" r="r" b="b"/>
              <a:pathLst>
                <a:path w="1880870" h="457200">
                  <a:moveTo>
                    <a:pt x="1754924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754924" y="457200"/>
                  </a:lnTo>
                  <a:lnTo>
                    <a:pt x="1880616" y="228600"/>
                  </a:lnTo>
                  <a:lnTo>
                    <a:pt x="1754924" y="0"/>
                  </a:lnTo>
                  <a:close/>
                </a:path>
              </a:pathLst>
            </a:custGeom>
            <a:solidFill>
              <a:srgbClr val="008F8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09744" y="1502664"/>
              <a:ext cx="601979" cy="347471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201412" y="1502663"/>
              <a:ext cx="257555" cy="347471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248655" y="1502664"/>
              <a:ext cx="533399" cy="347471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09744" y="1655064"/>
              <a:ext cx="1118615" cy="347471"/>
            </a:xfrm>
            <a:prstGeom prst="rect">
              <a:avLst/>
            </a:prstGeom>
          </p:spPr>
        </p:pic>
      </p:grpSp>
      <p:sp>
        <p:nvSpPr>
          <p:cNvPr id="48" name="object 48" descr=""/>
          <p:cNvSpPr txBox="1"/>
          <p:nvPr/>
        </p:nvSpPr>
        <p:spPr>
          <a:xfrm>
            <a:off x="4894984" y="1531475"/>
            <a:ext cx="933450" cy="3606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Utility-Scale System</a:t>
            </a:r>
            <a:r>
              <a:rPr dirty="0" sz="1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Design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9" name="object 49" descr=""/>
          <p:cNvGrpSpPr/>
          <p:nvPr/>
        </p:nvGrpSpPr>
        <p:grpSpPr>
          <a:xfrm>
            <a:off x="2512314" y="1586483"/>
            <a:ext cx="4674870" cy="1713230"/>
            <a:chOff x="2512314" y="1586483"/>
            <a:chExt cx="4674870" cy="1713230"/>
          </a:xfrm>
        </p:grpSpPr>
        <p:pic>
          <p:nvPicPr>
            <p:cNvPr id="50" name="object 5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859523" y="1586483"/>
              <a:ext cx="327659" cy="327659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6898385" y="1625345"/>
              <a:ext cx="195580" cy="195580"/>
            </a:xfrm>
            <a:custGeom>
              <a:avLst/>
              <a:gdLst/>
              <a:ahLst/>
              <a:cxnLst/>
              <a:rect l="l" t="t" r="r" b="b"/>
              <a:pathLst>
                <a:path w="195579" h="195580">
                  <a:moveTo>
                    <a:pt x="97536" y="0"/>
                  </a:moveTo>
                  <a:lnTo>
                    <a:pt x="59568" y="7664"/>
                  </a:lnTo>
                  <a:lnTo>
                    <a:pt x="28565" y="28565"/>
                  </a:lnTo>
                  <a:lnTo>
                    <a:pt x="7664" y="59568"/>
                  </a:lnTo>
                  <a:lnTo>
                    <a:pt x="0" y="97536"/>
                  </a:lnTo>
                  <a:lnTo>
                    <a:pt x="7664" y="135503"/>
                  </a:lnTo>
                  <a:lnTo>
                    <a:pt x="28565" y="166506"/>
                  </a:lnTo>
                  <a:lnTo>
                    <a:pt x="59568" y="187407"/>
                  </a:lnTo>
                  <a:lnTo>
                    <a:pt x="97536" y="195072"/>
                  </a:lnTo>
                  <a:lnTo>
                    <a:pt x="135503" y="187407"/>
                  </a:lnTo>
                  <a:lnTo>
                    <a:pt x="166506" y="166506"/>
                  </a:lnTo>
                  <a:lnTo>
                    <a:pt x="187407" y="135503"/>
                  </a:lnTo>
                  <a:lnTo>
                    <a:pt x="195072" y="97536"/>
                  </a:lnTo>
                  <a:lnTo>
                    <a:pt x="187407" y="59568"/>
                  </a:lnTo>
                  <a:lnTo>
                    <a:pt x="166506" y="28565"/>
                  </a:lnTo>
                  <a:lnTo>
                    <a:pt x="135503" y="7664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6898385" y="1625345"/>
              <a:ext cx="195580" cy="195580"/>
            </a:xfrm>
            <a:custGeom>
              <a:avLst/>
              <a:gdLst/>
              <a:ahLst/>
              <a:cxnLst/>
              <a:rect l="l" t="t" r="r" b="b"/>
              <a:pathLst>
                <a:path w="195579" h="195580">
                  <a:moveTo>
                    <a:pt x="0" y="97536"/>
                  </a:moveTo>
                  <a:lnTo>
                    <a:pt x="7664" y="59568"/>
                  </a:lnTo>
                  <a:lnTo>
                    <a:pt x="28565" y="28565"/>
                  </a:lnTo>
                  <a:lnTo>
                    <a:pt x="59568" y="7664"/>
                  </a:lnTo>
                  <a:lnTo>
                    <a:pt x="97536" y="0"/>
                  </a:lnTo>
                  <a:lnTo>
                    <a:pt x="135503" y="7664"/>
                  </a:lnTo>
                  <a:lnTo>
                    <a:pt x="166506" y="28565"/>
                  </a:lnTo>
                  <a:lnTo>
                    <a:pt x="187407" y="59568"/>
                  </a:lnTo>
                  <a:lnTo>
                    <a:pt x="195072" y="97536"/>
                  </a:lnTo>
                  <a:lnTo>
                    <a:pt x="187407" y="135503"/>
                  </a:lnTo>
                  <a:lnTo>
                    <a:pt x="166506" y="166506"/>
                  </a:lnTo>
                  <a:lnTo>
                    <a:pt x="135503" y="187407"/>
                  </a:lnTo>
                  <a:lnTo>
                    <a:pt x="97536" y="195072"/>
                  </a:lnTo>
                  <a:lnTo>
                    <a:pt x="59568" y="187407"/>
                  </a:lnTo>
                  <a:lnTo>
                    <a:pt x="28565" y="166506"/>
                  </a:lnTo>
                  <a:lnTo>
                    <a:pt x="7664" y="135503"/>
                  </a:lnTo>
                  <a:lnTo>
                    <a:pt x="0" y="9753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34840" y="1586484"/>
              <a:ext cx="329183" cy="327659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4473702" y="1625345"/>
              <a:ext cx="196850" cy="195580"/>
            </a:xfrm>
            <a:custGeom>
              <a:avLst/>
              <a:gdLst/>
              <a:ahLst/>
              <a:cxnLst/>
              <a:rect l="l" t="t" r="r" b="b"/>
              <a:pathLst>
                <a:path w="196850" h="195580">
                  <a:moveTo>
                    <a:pt x="98298" y="0"/>
                  </a:moveTo>
                  <a:lnTo>
                    <a:pt x="60034" y="7664"/>
                  </a:lnTo>
                  <a:lnTo>
                    <a:pt x="28789" y="28565"/>
                  </a:lnTo>
                  <a:lnTo>
                    <a:pt x="7724" y="59568"/>
                  </a:lnTo>
                  <a:lnTo>
                    <a:pt x="0" y="97536"/>
                  </a:lnTo>
                  <a:lnTo>
                    <a:pt x="7724" y="135503"/>
                  </a:lnTo>
                  <a:lnTo>
                    <a:pt x="28789" y="166506"/>
                  </a:lnTo>
                  <a:lnTo>
                    <a:pt x="60034" y="187407"/>
                  </a:lnTo>
                  <a:lnTo>
                    <a:pt x="98298" y="195072"/>
                  </a:lnTo>
                  <a:lnTo>
                    <a:pt x="136561" y="187407"/>
                  </a:lnTo>
                  <a:lnTo>
                    <a:pt x="167806" y="166506"/>
                  </a:lnTo>
                  <a:lnTo>
                    <a:pt x="188871" y="135503"/>
                  </a:lnTo>
                  <a:lnTo>
                    <a:pt x="196596" y="97536"/>
                  </a:lnTo>
                  <a:lnTo>
                    <a:pt x="188871" y="59568"/>
                  </a:lnTo>
                  <a:lnTo>
                    <a:pt x="167806" y="28565"/>
                  </a:lnTo>
                  <a:lnTo>
                    <a:pt x="136561" y="7664"/>
                  </a:lnTo>
                  <a:lnTo>
                    <a:pt x="9829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4473702" y="1625345"/>
              <a:ext cx="196850" cy="195580"/>
            </a:xfrm>
            <a:custGeom>
              <a:avLst/>
              <a:gdLst/>
              <a:ahLst/>
              <a:cxnLst/>
              <a:rect l="l" t="t" r="r" b="b"/>
              <a:pathLst>
                <a:path w="196850" h="195580">
                  <a:moveTo>
                    <a:pt x="0" y="97536"/>
                  </a:moveTo>
                  <a:lnTo>
                    <a:pt x="7724" y="59568"/>
                  </a:lnTo>
                  <a:lnTo>
                    <a:pt x="28789" y="28565"/>
                  </a:lnTo>
                  <a:lnTo>
                    <a:pt x="60034" y="7664"/>
                  </a:lnTo>
                  <a:lnTo>
                    <a:pt x="98298" y="0"/>
                  </a:lnTo>
                  <a:lnTo>
                    <a:pt x="136561" y="7664"/>
                  </a:lnTo>
                  <a:lnTo>
                    <a:pt x="167806" y="28565"/>
                  </a:lnTo>
                  <a:lnTo>
                    <a:pt x="188871" y="59568"/>
                  </a:lnTo>
                  <a:lnTo>
                    <a:pt x="196596" y="97536"/>
                  </a:lnTo>
                  <a:lnTo>
                    <a:pt x="188871" y="135503"/>
                  </a:lnTo>
                  <a:lnTo>
                    <a:pt x="167806" y="166506"/>
                  </a:lnTo>
                  <a:lnTo>
                    <a:pt x="136561" y="187407"/>
                  </a:lnTo>
                  <a:lnTo>
                    <a:pt x="98298" y="195072"/>
                  </a:lnTo>
                  <a:lnTo>
                    <a:pt x="60034" y="187407"/>
                  </a:lnTo>
                  <a:lnTo>
                    <a:pt x="28789" y="166506"/>
                  </a:lnTo>
                  <a:lnTo>
                    <a:pt x="7724" y="135503"/>
                  </a:lnTo>
                  <a:lnTo>
                    <a:pt x="0" y="9753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618232" y="1586483"/>
              <a:ext cx="327647" cy="327659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512314" y="1612645"/>
              <a:ext cx="484118" cy="220472"/>
            </a:xfrm>
            <a:prstGeom prst="rect">
              <a:avLst/>
            </a:prstGeom>
          </p:spPr>
        </p:pic>
        <p:sp>
          <p:nvSpPr>
            <p:cNvPr id="58" name="object 58" descr=""/>
            <p:cNvSpPr/>
            <p:nvPr/>
          </p:nvSpPr>
          <p:spPr>
            <a:xfrm>
              <a:off x="4327398" y="1722881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 h="0">
                  <a:moveTo>
                    <a:pt x="0" y="0"/>
                  </a:moveTo>
                  <a:lnTo>
                    <a:pt x="83426" y="0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4398129" y="168477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4670298" y="1722881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 h="0">
                  <a:moveTo>
                    <a:pt x="0" y="0"/>
                  </a:moveTo>
                  <a:lnTo>
                    <a:pt x="83426" y="0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4741029" y="168477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6697217" y="1722881"/>
              <a:ext cx="138430" cy="0"/>
            </a:xfrm>
            <a:custGeom>
              <a:avLst/>
              <a:gdLst/>
              <a:ahLst/>
              <a:cxnLst/>
              <a:rect l="l" t="t" r="r" b="b"/>
              <a:pathLst>
                <a:path w="138429" h="0">
                  <a:moveTo>
                    <a:pt x="0" y="0"/>
                  </a:moveTo>
                  <a:lnTo>
                    <a:pt x="137896" y="0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6822416" y="168477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058668" y="2685288"/>
              <a:ext cx="1348739" cy="563879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052572" y="2695955"/>
              <a:ext cx="1139951" cy="603503"/>
            </a:xfrm>
            <a:prstGeom prst="rect">
              <a:avLst/>
            </a:prstGeom>
          </p:spPr>
        </p:pic>
        <p:sp>
          <p:nvSpPr>
            <p:cNvPr id="66" name="object 66" descr=""/>
            <p:cNvSpPr/>
            <p:nvPr/>
          </p:nvSpPr>
          <p:spPr>
            <a:xfrm>
              <a:off x="3084576" y="2711195"/>
              <a:ext cx="1242060" cy="457200"/>
            </a:xfrm>
            <a:custGeom>
              <a:avLst/>
              <a:gdLst/>
              <a:ahLst/>
              <a:cxnLst/>
              <a:rect l="l" t="t" r="r" b="b"/>
              <a:pathLst>
                <a:path w="1242060" h="457200">
                  <a:moveTo>
                    <a:pt x="1116368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116368" y="457200"/>
                  </a:lnTo>
                  <a:lnTo>
                    <a:pt x="1242060" y="228600"/>
                  </a:lnTo>
                  <a:lnTo>
                    <a:pt x="1116368" y="0"/>
                  </a:lnTo>
                  <a:close/>
                </a:path>
              </a:pathLst>
            </a:custGeom>
            <a:solidFill>
              <a:srgbClr val="0064A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078480" y="2721863"/>
              <a:ext cx="937259" cy="347471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078480" y="2874264"/>
              <a:ext cx="1036319" cy="347471"/>
            </a:xfrm>
            <a:prstGeom prst="rect">
              <a:avLst/>
            </a:prstGeom>
          </p:spPr>
        </p:pic>
      </p:grpSp>
      <p:sp>
        <p:nvSpPr>
          <p:cNvPr id="69" name="object 69" descr=""/>
          <p:cNvSpPr txBox="1"/>
          <p:nvPr/>
        </p:nvSpPr>
        <p:spPr>
          <a:xfrm>
            <a:off x="1842907" y="1028822"/>
            <a:ext cx="1017269" cy="3606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 indent="251460">
              <a:lnSpc>
                <a:spcPts val="1200"/>
              </a:lnSpc>
              <a:spcBef>
                <a:spcPts val="340"/>
              </a:spcBef>
            </a:pP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Utility-Scale </a:t>
            </a:r>
            <a:r>
              <a:rPr dirty="0" sz="1200">
                <a:solidFill>
                  <a:srgbClr val="0093C7"/>
                </a:solidFill>
                <a:latin typeface="Calibri"/>
                <a:cs typeface="Calibri"/>
              </a:rPr>
              <a:t>Concept</a:t>
            </a:r>
            <a:r>
              <a:rPr dirty="0" sz="1200" spc="-30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Review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3200181" y="1026840"/>
            <a:ext cx="1533525" cy="3606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77165" marR="5080" indent="-165100">
              <a:lnSpc>
                <a:spcPts val="1200"/>
              </a:lnSpc>
              <a:spcBef>
                <a:spcPts val="340"/>
              </a:spcBef>
            </a:pP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Fault-</a:t>
            </a:r>
            <a:r>
              <a:rPr dirty="0" sz="1200" spc="-25">
                <a:solidFill>
                  <a:srgbClr val="0093C7"/>
                </a:solidFill>
                <a:latin typeface="Calibri"/>
                <a:cs typeface="Calibri"/>
              </a:rPr>
              <a:t>Tolerant</a:t>
            </a:r>
            <a:r>
              <a:rPr dirty="0" sz="1200" spc="20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Prototype Requirements</a:t>
            </a:r>
            <a:r>
              <a:rPr dirty="0" sz="1200" spc="15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Review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5773912" y="1026840"/>
            <a:ext cx="1369060" cy="3606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 indent="129539">
              <a:lnSpc>
                <a:spcPts val="1200"/>
              </a:lnSpc>
              <a:spcBef>
                <a:spcPts val="340"/>
              </a:spcBef>
            </a:pP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Utility-</a:t>
            </a:r>
            <a:r>
              <a:rPr dirty="0" sz="1200">
                <a:solidFill>
                  <a:srgbClr val="0093C7"/>
                </a:solidFill>
                <a:latin typeface="Calibri"/>
                <a:cs typeface="Calibri"/>
              </a:rPr>
              <a:t>Scale</a:t>
            </a:r>
            <a:r>
              <a:rPr dirty="0" sz="1200" spc="10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System Requirements</a:t>
            </a:r>
            <a:r>
              <a:rPr dirty="0" sz="1200" spc="15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Review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387396" y="2700369"/>
            <a:ext cx="89408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latin typeface="Calibri"/>
                <a:cs typeface="Calibri"/>
              </a:rPr>
              <a:t>Component</a:t>
            </a:r>
            <a:endParaRPr sz="1400">
              <a:latin typeface="Calibri"/>
              <a:cs typeface="Calibri"/>
            </a:endParaRPr>
          </a:p>
          <a:p>
            <a:pPr marL="542925">
              <a:lnSpc>
                <a:spcPct val="100000"/>
              </a:lnSpc>
            </a:pPr>
            <a:r>
              <a:rPr dirty="0" sz="1400" spc="-25" b="1">
                <a:latin typeface="Calibri"/>
                <a:cs typeface="Calibri"/>
              </a:rPr>
              <a:t>R&amp;D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3162998" y="2749893"/>
            <a:ext cx="851535" cy="3606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Equipment Procurement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4" name="object 74" descr=""/>
          <p:cNvGrpSpPr/>
          <p:nvPr/>
        </p:nvGrpSpPr>
        <p:grpSpPr>
          <a:xfrm>
            <a:off x="7272528" y="2685288"/>
            <a:ext cx="3179445" cy="563880"/>
            <a:chOff x="7272528" y="2685288"/>
            <a:chExt cx="3179445" cy="563880"/>
          </a:xfrm>
        </p:grpSpPr>
        <p:pic>
          <p:nvPicPr>
            <p:cNvPr id="75" name="object 75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277100" y="2685288"/>
              <a:ext cx="3174491" cy="563879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272528" y="2772155"/>
              <a:ext cx="2104643" cy="451103"/>
            </a:xfrm>
            <a:prstGeom prst="rect">
              <a:avLst/>
            </a:prstGeom>
          </p:spPr>
        </p:pic>
        <p:sp>
          <p:nvSpPr>
            <p:cNvPr id="77" name="object 77" descr=""/>
            <p:cNvSpPr/>
            <p:nvPr/>
          </p:nvSpPr>
          <p:spPr>
            <a:xfrm>
              <a:off x="7303007" y="2711196"/>
              <a:ext cx="3068320" cy="457200"/>
            </a:xfrm>
            <a:custGeom>
              <a:avLst/>
              <a:gdLst/>
              <a:ahLst/>
              <a:cxnLst/>
              <a:rect l="l" t="t" r="r" b="b"/>
              <a:pathLst>
                <a:path w="3068320" h="457200">
                  <a:moveTo>
                    <a:pt x="2942107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2942107" y="457200"/>
                  </a:lnTo>
                  <a:lnTo>
                    <a:pt x="3067812" y="228600"/>
                  </a:lnTo>
                  <a:lnTo>
                    <a:pt x="2942107" y="0"/>
                  </a:lnTo>
                  <a:close/>
                </a:path>
              </a:pathLst>
            </a:custGeom>
            <a:solidFill>
              <a:srgbClr val="0064A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296912" y="2798064"/>
              <a:ext cx="601979" cy="347471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688580" y="2798063"/>
              <a:ext cx="257555" cy="347471"/>
            </a:xfrm>
            <a:prstGeom prst="rect">
              <a:avLst/>
            </a:prstGeom>
          </p:spPr>
        </p:pic>
        <p:pic>
          <p:nvPicPr>
            <p:cNvPr id="80" name="object 80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735824" y="2798063"/>
              <a:ext cx="1562099" cy="347471"/>
            </a:xfrm>
            <a:prstGeom prst="rect">
              <a:avLst/>
            </a:prstGeom>
          </p:spPr>
        </p:pic>
      </p:grpSp>
      <p:sp>
        <p:nvSpPr>
          <p:cNvPr id="81" name="object 81" descr=""/>
          <p:cNvSpPr txBox="1"/>
          <p:nvPr/>
        </p:nvSpPr>
        <p:spPr>
          <a:xfrm>
            <a:off x="7381940" y="2826093"/>
            <a:ext cx="18167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Utility-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Scale 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Subsystem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Calibri"/>
                <a:cs typeface="Calibri"/>
              </a:rPr>
              <a:t>R&amp;D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2" name="object 82" descr=""/>
          <p:cNvGrpSpPr/>
          <p:nvPr/>
        </p:nvGrpSpPr>
        <p:grpSpPr>
          <a:xfrm>
            <a:off x="4316285" y="2685288"/>
            <a:ext cx="6541134" cy="614680"/>
            <a:chOff x="4316285" y="2685288"/>
            <a:chExt cx="6541134" cy="614680"/>
          </a:xfrm>
        </p:grpSpPr>
        <p:pic>
          <p:nvPicPr>
            <p:cNvPr id="83" name="object 83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529315" y="2804160"/>
              <a:ext cx="327658" cy="329183"/>
            </a:xfrm>
            <a:prstGeom prst="rect">
              <a:avLst/>
            </a:prstGeom>
          </p:spPr>
        </p:pic>
        <p:pic>
          <p:nvPicPr>
            <p:cNvPr id="84" name="object 84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555477" y="2830321"/>
              <a:ext cx="220472" cy="221996"/>
            </a:xfrm>
            <a:prstGeom prst="rect">
              <a:avLst/>
            </a:prstGeom>
          </p:spPr>
        </p:pic>
        <p:pic>
          <p:nvPicPr>
            <p:cNvPr id="85" name="object 85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859523" y="2804160"/>
              <a:ext cx="327659" cy="329183"/>
            </a:xfrm>
            <a:prstGeom prst="rect">
              <a:avLst/>
            </a:prstGeom>
          </p:spPr>
        </p:pic>
        <p:pic>
          <p:nvPicPr>
            <p:cNvPr id="86" name="object 86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885685" y="2830321"/>
              <a:ext cx="220472" cy="221996"/>
            </a:xfrm>
            <a:prstGeom prst="rect">
              <a:avLst/>
            </a:prstGeom>
          </p:spPr>
        </p:pic>
        <p:sp>
          <p:nvSpPr>
            <p:cNvPr id="87" name="object 87" descr=""/>
            <p:cNvSpPr/>
            <p:nvPr/>
          </p:nvSpPr>
          <p:spPr>
            <a:xfrm>
              <a:off x="4327397" y="2940557"/>
              <a:ext cx="426720" cy="0"/>
            </a:xfrm>
            <a:custGeom>
              <a:avLst/>
              <a:gdLst/>
              <a:ahLst/>
              <a:cxnLst/>
              <a:rect l="l" t="t" r="r" b="b"/>
              <a:pathLst>
                <a:path w="426720" h="0">
                  <a:moveTo>
                    <a:pt x="0" y="0"/>
                  </a:moveTo>
                  <a:lnTo>
                    <a:pt x="426097" y="0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4740793" y="290245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6697217" y="2940557"/>
              <a:ext cx="138430" cy="0"/>
            </a:xfrm>
            <a:custGeom>
              <a:avLst/>
              <a:gdLst/>
              <a:ahLst/>
              <a:cxnLst/>
              <a:rect l="l" t="t" r="r" b="b"/>
              <a:pathLst>
                <a:path w="138429" h="0">
                  <a:moveTo>
                    <a:pt x="0" y="0"/>
                  </a:moveTo>
                  <a:lnTo>
                    <a:pt x="137896" y="0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6822415" y="2902454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10347197" y="2940557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5" h="0">
                  <a:moveTo>
                    <a:pt x="0" y="0"/>
                  </a:moveTo>
                  <a:lnTo>
                    <a:pt x="156629" y="0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10491128" y="290245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3" name="object 9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89932" y="2685288"/>
              <a:ext cx="1987295" cy="563879"/>
            </a:xfrm>
            <a:prstGeom prst="rect">
              <a:avLst/>
            </a:prstGeom>
          </p:spPr>
        </p:pic>
        <p:pic>
          <p:nvPicPr>
            <p:cNvPr id="94" name="object 94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785359" y="2695955"/>
              <a:ext cx="1860803" cy="603503"/>
            </a:xfrm>
            <a:prstGeom prst="rect">
              <a:avLst/>
            </a:prstGeom>
          </p:spPr>
        </p:pic>
        <p:sp>
          <p:nvSpPr>
            <p:cNvPr id="95" name="object 95" descr=""/>
            <p:cNvSpPr/>
            <p:nvPr/>
          </p:nvSpPr>
          <p:spPr>
            <a:xfrm>
              <a:off x="4815839" y="2711196"/>
              <a:ext cx="1880870" cy="457200"/>
            </a:xfrm>
            <a:custGeom>
              <a:avLst/>
              <a:gdLst/>
              <a:ahLst/>
              <a:cxnLst/>
              <a:rect l="l" t="t" r="r" b="b"/>
              <a:pathLst>
                <a:path w="1880870" h="457200">
                  <a:moveTo>
                    <a:pt x="1754924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754924" y="457200"/>
                  </a:lnTo>
                  <a:lnTo>
                    <a:pt x="1880616" y="228600"/>
                  </a:lnTo>
                  <a:lnTo>
                    <a:pt x="1754924" y="0"/>
                  </a:lnTo>
                  <a:close/>
                </a:path>
              </a:pathLst>
            </a:custGeom>
            <a:solidFill>
              <a:srgbClr val="0064A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6" name="object 96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809743" y="2721864"/>
              <a:ext cx="524255" cy="347471"/>
            </a:xfrm>
            <a:prstGeom prst="rect">
              <a:avLst/>
            </a:prstGeom>
          </p:spPr>
        </p:pic>
        <p:pic>
          <p:nvPicPr>
            <p:cNvPr id="97" name="object 97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123688" y="2721863"/>
              <a:ext cx="257555" cy="347471"/>
            </a:xfrm>
            <a:prstGeom prst="rect">
              <a:avLst/>
            </a:prstGeom>
          </p:spPr>
        </p:pic>
        <p:pic>
          <p:nvPicPr>
            <p:cNvPr id="98" name="object 98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170931" y="2721864"/>
              <a:ext cx="1395983" cy="347471"/>
            </a:xfrm>
            <a:prstGeom prst="rect">
              <a:avLst/>
            </a:prstGeom>
          </p:spPr>
        </p:pic>
        <p:pic>
          <p:nvPicPr>
            <p:cNvPr id="99" name="object 99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809743" y="2874264"/>
              <a:ext cx="1278635" cy="347471"/>
            </a:xfrm>
            <a:prstGeom prst="rect">
              <a:avLst/>
            </a:prstGeom>
          </p:spPr>
        </p:pic>
      </p:grpSp>
      <p:sp>
        <p:nvSpPr>
          <p:cNvPr id="100" name="object 100" descr=""/>
          <p:cNvSpPr txBox="1"/>
          <p:nvPr/>
        </p:nvSpPr>
        <p:spPr>
          <a:xfrm>
            <a:off x="4894984" y="2749893"/>
            <a:ext cx="1572895" cy="3606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Fault-</a:t>
            </a:r>
            <a:r>
              <a:rPr dirty="0" sz="1200" spc="-25" b="1">
                <a:solidFill>
                  <a:srgbClr val="FFFFFF"/>
                </a:solidFill>
                <a:latin typeface="Calibri"/>
                <a:cs typeface="Calibri"/>
              </a:rPr>
              <a:t>Tolerant</a:t>
            </a:r>
            <a:r>
              <a:rPr dirty="0" sz="12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Prototype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Component</a:t>
            </a:r>
            <a:r>
              <a:rPr dirty="0" sz="12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Calibri"/>
                <a:cs typeface="Calibri"/>
              </a:rPr>
              <a:t>R&amp;D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01" name="object 101" descr=""/>
          <p:cNvGrpSpPr/>
          <p:nvPr/>
        </p:nvGrpSpPr>
        <p:grpSpPr>
          <a:xfrm>
            <a:off x="5527547" y="3057156"/>
            <a:ext cx="3709670" cy="340360"/>
            <a:chOff x="5527547" y="3057156"/>
            <a:chExt cx="3709670" cy="340360"/>
          </a:xfrm>
        </p:grpSpPr>
        <p:pic>
          <p:nvPicPr>
            <p:cNvPr id="102" name="object 102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527547" y="3069336"/>
              <a:ext cx="329183" cy="327659"/>
            </a:xfrm>
            <a:prstGeom prst="rect">
              <a:avLst/>
            </a:prstGeom>
          </p:spPr>
        </p:pic>
        <p:pic>
          <p:nvPicPr>
            <p:cNvPr id="103" name="object 103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553709" y="3095497"/>
              <a:ext cx="221996" cy="220472"/>
            </a:xfrm>
            <a:prstGeom prst="rect">
              <a:avLst/>
            </a:prstGeom>
          </p:spPr>
        </p:pic>
        <p:pic>
          <p:nvPicPr>
            <p:cNvPr id="104" name="object 104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909303" y="3057156"/>
              <a:ext cx="327647" cy="327647"/>
            </a:xfrm>
            <a:prstGeom prst="rect">
              <a:avLst/>
            </a:prstGeom>
          </p:spPr>
        </p:pic>
        <p:pic>
          <p:nvPicPr>
            <p:cNvPr id="105" name="object 105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935465" y="3083305"/>
              <a:ext cx="220472" cy="220472"/>
            </a:xfrm>
            <a:prstGeom prst="rect">
              <a:avLst/>
            </a:prstGeom>
          </p:spPr>
        </p:pic>
      </p:grpSp>
      <p:sp>
        <p:nvSpPr>
          <p:cNvPr id="106" name="object 106" descr=""/>
          <p:cNvSpPr txBox="1"/>
          <p:nvPr/>
        </p:nvSpPr>
        <p:spPr>
          <a:xfrm>
            <a:off x="5608264" y="2237319"/>
            <a:ext cx="1534160" cy="3606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299085" marR="5080" indent="-287020">
              <a:lnSpc>
                <a:spcPts val="1200"/>
              </a:lnSpc>
              <a:spcBef>
                <a:spcPts val="340"/>
              </a:spcBef>
            </a:pP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Fault-</a:t>
            </a:r>
            <a:r>
              <a:rPr dirty="0" sz="1200" spc="-25">
                <a:solidFill>
                  <a:srgbClr val="0093C7"/>
                </a:solidFill>
                <a:latin typeface="Calibri"/>
                <a:cs typeface="Calibri"/>
              </a:rPr>
              <a:t>Tolerant</a:t>
            </a:r>
            <a:r>
              <a:rPr dirty="0" sz="1200" spc="20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Prototype </a:t>
            </a:r>
            <a:r>
              <a:rPr dirty="0" sz="1200">
                <a:solidFill>
                  <a:srgbClr val="0093C7"/>
                </a:solidFill>
                <a:latin typeface="Calibri"/>
                <a:cs typeface="Calibri"/>
              </a:rPr>
              <a:t>Final</a:t>
            </a:r>
            <a:r>
              <a:rPr dirty="0" sz="1200" spc="-20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93C7"/>
                </a:solidFill>
                <a:latin typeface="Calibri"/>
                <a:cs typeface="Calibri"/>
              </a:rPr>
              <a:t>Design</a:t>
            </a:r>
            <a:r>
              <a:rPr dirty="0" sz="1200" spc="-25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Review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7" name="object 107" descr=""/>
          <p:cNvSpPr txBox="1"/>
          <p:nvPr/>
        </p:nvSpPr>
        <p:spPr>
          <a:xfrm>
            <a:off x="7190328" y="3304271"/>
            <a:ext cx="1759585" cy="3606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 indent="519430">
              <a:lnSpc>
                <a:spcPts val="1200"/>
              </a:lnSpc>
              <a:spcBef>
                <a:spcPts val="340"/>
              </a:spcBef>
            </a:pP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Utility-</a:t>
            </a:r>
            <a:r>
              <a:rPr dirty="0" sz="1200">
                <a:solidFill>
                  <a:srgbClr val="0093C7"/>
                </a:solidFill>
                <a:latin typeface="Calibri"/>
                <a:cs typeface="Calibri"/>
              </a:rPr>
              <a:t>Scale</a:t>
            </a:r>
            <a:r>
              <a:rPr dirty="0" sz="1200" spc="10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System Intermediate</a:t>
            </a:r>
            <a:r>
              <a:rPr dirty="0" sz="1200" spc="-20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93C7"/>
                </a:solidFill>
                <a:latin typeface="Calibri"/>
                <a:cs typeface="Calibri"/>
              </a:rPr>
              <a:t>Design</a:t>
            </a:r>
            <a:r>
              <a:rPr dirty="0" sz="1200" spc="10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Review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8" name="object 108" descr=""/>
          <p:cNvSpPr txBox="1"/>
          <p:nvPr/>
        </p:nvSpPr>
        <p:spPr>
          <a:xfrm>
            <a:off x="9408358" y="2237319"/>
            <a:ext cx="1247140" cy="3606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 indent="7620">
              <a:lnSpc>
                <a:spcPts val="1200"/>
              </a:lnSpc>
              <a:spcBef>
                <a:spcPts val="340"/>
              </a:spcBef>
            </a:pP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Utility-</a:t>
            </a:r>
            <a:r>
              <a:rPr dirty="0" sz="1200">
                <a:solidFill>
                  <a:srgbClr val="0093C7"/>
                </a:solidFill>
                <a:latin typeface="Calibri"/>
                <a:cs typeface="Calibri"/>
              </a:rPr>
              <a:t>Scale</a:t>
            </a:r>
            <a:r>
              <a:rPr dirty="0" sz="1200" spc="10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System </a:t>
            </a:r>
            <a:r>
              <a:rPr dirty="0" sz="1200">
                <a:solidFill>
                  <a:srgbClr val="0093C7"/>
                </a:solidFill>
                <a:latin typeface="Calibri"/>
                <a:cs typeface="Calibri"/>
              </a:rPr>
              <a:t>Final</a:t>
            </a:r>
            <a:r>
              <a:rPr dirty="0" sz="1200" spc="-20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93C7"/>
                </a:solidFill>
                <a:latin typeface="Calibri"/>
                <a:cs typeface="Calibri"/>
              </a:rPr>
              <a:t>Design</a:t>
            </a:r>
            <a:r>
              <a:rPr dirty="0" sz="1200" spc="-25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Review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9" name="object 109" descr=""/>
          <p:cNvSpPr txBox="1"/>
          <p:nvPr/>
        </p:nvSpPr>
        <p:spPr>
          <a:xfrm>
            <a:off x="3801866" y="3304271"/>
            <a:ext cx="1759585" cy="3606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 indent="225425">
              <a:lnSpc>
                <a:spcPts val="1200"/>
              </a:lnSpc>
              <a:spcBef>
                <a:spcPts val="340"/>
              </a:spcBef>
            </a:pP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Fault-</a:t>
            </a:r>
            <a:r>
              <a:rPr dirty="0" sz="1200" spc="-25">
                <a:solidFill>
                  <a:srgbClr val="0093C7"/>
                </a:solidFill>
                <a:latin typeface="Calibri"/>
                <a:cs typeface="Calibri"/>
              </a:rPr>
              <a:t>Tolerant</a:t>
            </a:r>
            <a:r>
              <a:rPr dirty="0" sz="1200" spc="20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Prototype Intermediate</a:t>
            </a:r>
            <a:r>
              <a:rPr dirty="0" sz="1200" spc="-20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93C7"/>
                </a:solidFill>
                <a:latin typeface="Calibri"/>
                <a:cs typeface="Calibri"/>
              </a:rPr>
              <a:t>Design</a:t>
            </a:r>
            <a:r>
              <a:rPr dirty="0" sz="1200" spc="10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Review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0" name="object 110" descr=""/>
          <p:cNvGrpSpPr/>
          <p:nvPr/>
        </p:nvGrpSpPr>
        <p:grpSpPr>
          <a:xfrm>
            <a:off x="7082345" y="1133855"/>
            <a:ext cx="4326890" cy="1845310"/>
            <a:chOff x="7082345" y="1133855"/>
            <a:chExt cx="4326890" cy="1845310"/>
          </a:xfrm>
        </p:grpSpPr>
        <p:sp>
          <p:nvSpPr>
            <p:cNvPr id="111" name="object 111" descr=""/>
            <p:cNvSpPr/>
            <p:nvPr/>
          </p:nvSpPr>
          <p:spPr>
            <a:xfrm>
              <a:off x="7093457" y="2940557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4" h="0">
                  <a:moveTo>
                    <a:pt x="0" y="0"/>
                  </a:moveTo>
                  <a:lnTo>
                    <a:pt x="146634" y="0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7227399" y="290245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3" name="object 113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215884" y="1133855"/>
              <a:ext cx="3192779" cy="880871"/>
            </a:xfrm>
            <a:prstGeom prst="rect">
              <a:avLst/>
            </a:prstGeom>
          </p:spPr>
        </p:pic>
        <p:sp>
          <p:nvSpPr>
            <p:cNvPr id="114" name="object 114" descr=""/>
            <p:cNvSpPr/>
            <p:nvPr/>
          </p:nvSpPr>
          <p:spPr>
            <a:xfrm>
              <a:off x="8246363" y="1164335"/>
              <a:ext cx="3077210" cy="765175"/>
            </a:xfrm>
            <a:custGeom>
              <a:avLst/>
              <a:gdLst/>
              <a:ahLst/>
              <a:cxnLst/>
              <a:rect l="l" t="t" r="r" b="b"/>
              <a:pathLst>
                <a:path w="3077209" h="765175">
                  <a:moveTo>
                    <a:pt x="3076955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3076955" y="765048"/>
                  </a:lnTo>
                  <a:lnTo>
                    <a:pt x="30769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5" name="object 115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465819" y="1411223"/>
              <a:ext cx="262127" cy="262127"/>
            </a:xfrm>
            <a:prstGeom prst="rect">
              <a:avLst/>
            </a:prstGeom>
          </p:spPr>
        </p:pic>
        <p:pic>
          <p:nvPicPr>
            <p:cNvPr id="116" name="object 116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491980" y="1437385"/>
              <a:ext cx="154940" cy="154940"/>
            </a:xfrm>
            <a:prstGeom prst="rect">
              <a:avLst/>
            </a:prstGeom>
          </p:spPr>
        </p:pic>
        <p:pic>
          <p:nvPicPr>
            <p:cNvPr id="117" name="object 117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465819" y="1644408"/>
              <a:ext cx="263639" cy="263639"/>
            </a:xfrm>
            <a:prstGeom prst="rect">
              <a:avLst/>
            </a:prstGeom>
          </p:spPr>
        </p:pic>
        <p:pic>
          <p:nvPicPr>
            <p:cNvPr id="118" name="object 118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491980" y="1670557"/>
              <a:ext cx="156464" cy="156464"/>
            </a:xfrm>
            <a:prstGeom prst="rect">
              <a:avLst/>
            </a:prstGeom>
          </p:spPr>
        </p:pic>
      </p:grpSp>
      <p:sp>
        <p:nvSpPr>
          <p:cNvPr id="119" name="object 119" descr=""/>
          <p:cNvSpPr txBox="1"/>
          <p:nvPr/>
        </p:nvSpPr>
        <p:spPr>
          <a:xfrm>
            <a:off x="8246364" y="1164336"/>
            <a:ext cx="3077210" cy="765175"/>
          </a:xfrm>
          <a:prstGeom prst="rect">
            <a:avLst/>
          </a:prstGeom>
          <a:ln w="9525">
            <a:solidFill>
              <a:srgbClr val="7E7E7E"/>
            </a:solidFill>
          </a:ln>
        </p:spPr>
        <p:txBody>
          <a:bodyPr wrap="square" lIns="0" tIns="5016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95"/>
              </a:spcBef>
            </a:pPr>
            <a:r>
              <a:rPr dirty="0" sz="1200" b="1">
                <a:latin typeface="Calibri"/>
                <a:cs typeface="Calibri"/>
              </a:rPr>
              <a:t>Note:</a:t>
            </a:r>
            <a:r>
              <a:rPr dirty="0" sz="1200" spc="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Phase</a:t>
            </a:r>
            <a:r>
              <a:rPr dirty="0" sz="1200" spc="30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transitions </a:t>
            </a:r>
            <a:r>
              <a:rPr dirty="0" sz="1200" b="1">
                <a:latin typeface="Calibri"/>
                <a:cs typeface="Calibri"/>
              </a:rPr>
              <a:t>are</a:t>
            </a:r>
            <a:r>
              <a:rPr dirty="0" sz="1200" spc="10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performer-specific</a:t>
            </a:r>
            <a:endParaRPr sz="1200">
              <a:latin typeface="Calibri"/>
              <a:cs typeface="Calibri"/>
            </a:endParaRPr>
          </a:p>
          <a:p>
            <a:pPr marL="478790">
              <a:lnSpc>
                <a:spcPct val="100000"/>
              </a:lnSpc>
              <a:spcBef>
                <a:spcPts val="265"/>
              </a:spcBef>
            </a:pPr>
            <a:r>
              <a:rPr dirty="0" sz="1000">
                <a:latin typeface="Calibri"/>
                <a:cs typeface="Calibri"/>
              </a:rPr>
              <a:t>Critical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performer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go/no-</a:t>
            </a:r>
            <a:r>
              <a:rPr dirty="0" sz="1000">
                <a:latin typeface="Calibri"/>
                <a:cs typeface="Calibri"/>
              </a:rPr>
              <a:t>go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points</a:t>
            </a:r>
            <a:endParaRPr sz="1000">
              <a:latin typeface="Calibri"/>
              <a:cs typeface="Calibri"/>
            </a:endParaRPr>
          </a:p>
          <a:p>
            <a:pPr marL="477520">
              <a:lnSpc>
                <a:spcPct val="100000"/>
              </a:lnSpc>
              <a:spcBef>
                <a:spcPts val="665"/>
              </a:spcBef>
            </a:pPr>
            <a:r>
              <a:rPr dirty="0" sz="1000">
                <a:latin typeface="Calibri"/>
                <a:cs typeface="Calibri"/>
              </a:rPr>
              <a:t>Critical</a:t>
            </a:r>
            <a:r>
              <a:rPr dirty="0" sz="1000" spc="-4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program</a:t>
            </a:r>
            <a:r>
              <a:rPr dirty="0" sz="1000" spc="-4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deliverables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20" name="object 120" descr=""/>
          <p:cNvGrpSpPr/>
          <p:nvPr/>
        </p:nvGrpSpPr>
        <p:grpSpPr>
          <a:xfrm>
            <a:off x="6957827" y="3039617"/>
            <a:ext cx="3746500" cy="657860"/>
            <a:chOff x="6957827" y="3039617"/>
            <a:chExt cx="3746500" cy="657860"/>
          </a:xfrm>
        </p:grpSpPr>
        <p:sp>
          <p:nvSpPr>
            <p:cNvPr id="121" name="object 121" descr=""/>
            <p:cNvSpPr/>
            <p:nvPr/>
          </p:nvSpPr>
          <p:spPr>
            <a:xfrm>
              <a:off x="6995922" y="3039617"/>
              <a:ext cx="0" cy="592455"/>
            </a:xfrm>
            <a:custGeom>
              <a:avLst/>
              <a:gdLst/>
              <a:ahLst/>
              <a:cxnLst/>
              <a:rect l="l" t="t" r="r" b="b"/>
              <a:pathLst>
                <a:path w="0" h="592454">
                  <a:moveTo>
                    <a:pt x="0" y="0"/>
                  </a:moveTo>
                  <a:lnTo>
                    <a:pt x="0" y="592201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6957827" y="361911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9045702" y="3291077"/>
              <a:ext cx="0" cy="342265"/>
            </a:xfrm>
            <a:custGeom>
              <a:avLst/>
              <a:gdLst/>
              <a:ahLst/>
              <a:cxnLst/>
              <a:rect l="l" t="t" r="r" b="b"/>
              <a:pathLst>
                <a:path w="0" h="342264">
                  <a:moveTo>
                    <a:pt x="0" y="0"/>
                  </a:moveTo>
                  <a:lnTo>
                    <a:pt x="0" y="341718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9007607" y="362009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10665714" y="3039617"/>
              <a:ext cx="0" cy="594360"/>
            </a:xfrm>
            <a:custGeom>
              <a:avLst/>
              <a:gdLst/>
              <a:ahLst/>
              <a:cxnLst/>
              <a:rect l="l" t="t" r="r" b="b"/>
              <a:pathLst>
                <a:path w="0" h="594360">
                  <a:moveTo>
                    <a:pt x="0" y="0"/>
                  </a:moveTo>
                  <a:lnTo>
                    <a:pt x="0" y="593877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10627619" y="362079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7" name="object 1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Program</a:t>
            </a:r>
            <a:r>
              <a:rPr dirty="0" spc="-60"/>
              <a:t> </a:t>
            </a:r>
            <a:r>
              <a:rPr dirty="0"/>
              <a:t>structure,</a:t>
            </a:r>
            <a:r>
              <a:rPr dirty="0" spc="-60"/>
              <a:t> </a:t>
            </a:r>
            <a:r>
              <a:rPr dirty="0"/>
              <a:t>part</a:t>
            </a:r>
            <a:r>
              <a:rPr dirty="0" spc="-65"/>
              <a:t> </a:t>
            </a:r>
            <a:r>
              <a:rPr dirty="0"/>
              <a:t>2</a:t>
            </a:r>
            <a:r>
              <a:rPr dirty="0" spc="-70"/>
              <a:t> </a:t>
            </a:r>
            <a:r>
              <a:rPr dirty="0" b="0">
                <a:latin typeface="Wingdings"/>
                <a:cs typeface="Wingdings"/>
              </a:rPr>
              <a:t></a:t>
            </a:r>
            <a:r>
              <a:rPr dirty="0" spc="40" b="0">
                <a:latin typeface="Times New Roman"/>
                <a:cs typeface="Times New Roman"/>
              </a:rPr>
              <a:t> </a:t>
            </a:r>
            <a:r>
              <a:rPr dirty="0"/>
              <a:t>Component</a:t>
            </a:r>
            <a:r>
              <a:rPr dirty="0" spc="-30"/>
              <a:t> </a:t>
            </a:r>
            <a:r>
              <a:rPr dirty="0" spc="-25"/>
              <a:t>R&amp;D</a:t>
            </a:r>
          </a:p>
        </p:txBody>
      </p:sp>
      <p:grpSp>
        <p:nvGrpSpPr>
          <p:cNvPr id="128" name="object 128" descr=""/>
          <p:cNvGrpSpPr/>
          <p:nvPr/>
        </p:nvGrpSpPr>
        <p:grpSpPr>
          <a:xfrm>
            <a:off x="442213" y="5908804"/>
            <a:ext cx="11309350" cy="400685"/>
            <a:chOff x="442213" y="5908804"/>
            <a:chExt cx="11309350" cy="400685"/>
          </a:xfrm>
        </p:grpSpPr>
        <p:sp>
          <p:nvSpPr>
            <p:cNvPr id="129" name="object 129" descr=""/>
            <p:cNvSpPr/>
            <p:nvPr/>
          </p:nvSpPr>
          <p:spPr>
            <a:xfrm>
              <a:off x="454913" y="5921504"/>
              <a:ext cx="11283950" cy="375285"/>
            </a:xfrm>
            <a:custGeom>
              <a:avLst/>
              <a:gdLst/>
              <a:ahLst/>
              <a:cxnLst/>
              <a:rect l="l" t="t" r="r" b="b"/>
              <a:pathLst>
                <a:path w="11283950" h="375285">
                  <a:moveTo>
                    <a:pt x="11177104" y="0"/>
                  </a:moveTo>
                  <a:lnTo>
                    <a:pt x="106591" y="0"/>
                  </a:lnTo>
                  <a:lnTo>
                    <a:pt x="65102" y="8377"/>
                  </a:lnTo>
                  <a:lnTo>
                    <a:pt x="31221" y="31221"/>
                  </a:lnTo>
                  <a:lnTo>
                    <a:pt x="8377" y="65102"/>
                  </a:lnTo>
                  <a:lnTo>
                    <a:pt x="0" y="106591"/>
                  </a:lnTo>
                  <a:lnTo>
                    <a:pt x="0" y="268312"/>
                  </a:lnTo>
                  <a:lnTo>
                    <a:pt x="8377" y="309801"/>
                  </a:lnTo>
                  <a:lnTo>
                    <a:pt x="31221" y="343682"/>
                  </a:lnTo>
                  <a:lnTo>
                    <a:pt x="65102" y="366526"/>
                  </a:lnTo>
                  <a:lnTo>
                    <a:pt x="106591" y="374904"/>
                  </a:lnTo>
                  <a:lnTo>
                    <a:pt x="11177104" y="374904"/>
                  </a:lnTo>
                  <a:lnTo>
                    <a:pt x="11218593" y="366526"/>
                  </a:lnTo>
                  <a:lnTo>
                    <a:pt x="11252474" y="343682"/>
                  </a:lnTo>
                  <a:lnTo>
                    <a:pt x="11275318" y="309801"/>
                  </a:lnTo>
                  <a:lnTo>
                    <a:pt x="11283696" y="268312"/>
                  </a:lnTo>
                  <a:lnTo>
                    <a:pt x="11283696" y="106591"/>
                  </a:lnTo>
                  <a:lnTo>
                    <a:pt x="11275318" y="65102"/>
                  </a:lnTo>
                  <a:lnTo>
                    <a:pt x="11252474" y="31221"/>
                  </a:lnTo>
                  <a:lnTo>
                    <a:pt x="11218593" y="8377"/>
                  </a:lnTo>
                  <a:lnTo>
                    <a:pt x="11177104" y="0"/>
                  </a:lnTo>
                  <a:close/>
                </a:path>
              </a:pathLst>
            </a:custGeom>
            <a:solidFill>
              <a:srgbClr val="E0E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454913" y="5921504"/>
              <a:ext cx="11283950" cy="375285"/>
            </a:xfrm>
            <a:custGeom>
              <a:avLst/>
              <a:gdLst/>
              <a:ahLst/>
              <a:cxnLst/>
              <a:rect l="l" t="t" r="r" b="b"/>
              <a:pathLst>
                <a:path w="11283950" h="375285">
                  <a:moveTo>
                    <a:pt x="0" y="106591"/>
                  </a:moveTo>
                  <a:lnTo>
                    <a:pt x="8377" y="65102"/>
                  </a:lnTo>
                  <a:lnTo>
                    <a:pt x="31221" y="31221"/>
                  </a:lnTo>
                  <a:lnTo>
                    <a:pt x="65102" y="8377"/>
                  </a:lnTo>
                  <a:lnTo>
                    <a:pt x="106591" y="0"/>
                  </a:lnTo>
                  <a:lnTo>
                    <a:pt x="11177104" y="0"/>
                  </a:lnTo>
                  <a:lnTo>
                    <a:pt x="11218593" y="8377"/>
                  </a:lnTo>
                  <a:lnTo>
                    <a:pt x="11252474" y="31221"/>
                  </a:lnTo>
                  <a:lnTo>
                    <a:pt x="11275318" y="65102"/>
                  </a:lnTo>
                  <a:lnTo>
                    <a:pt x="11283696" y="106591"/>
                  </a:lnTo>
                  <a:lnTo>
                    <a:pt x="11283696" y="268312"/>
                  </a:lnTo>
                  <a:lnTo>
                    <a:pt x="11275318" y="309801"/>
                  </a:lnTo>
                  <a:lnTo>
                    <a:pt x="11252474" y="343682"/>
                  </a:lnTo>
                  <a:lnTo>
                    <a:pt x="11218593" y="366526"/>
                  </a:lnTo>
                  <a:lnTo>
                    <a:pt x="11177104" y="374904"/>
                  </a:lnTo>
                  <a:lnTo>
                    <a:pt x="106591" y="374904"/>
                  </a:lnTo>
                  <a:lnTo>
                    <a:pt x="65102" y="366526"/>
                  </a:lnTo>
                  <a:lnTo>
                    <a:pt x="31221" y="343682"/>
                  </a:lnTo>
                  <a:lnTo>
                    <a:pt x="8377" y="309801"/>
                  </a:lnTo>
                  <a:lnTo>
                    <a:pt x="0" y="268312"/>
                  </a:lnTo>
                  <a:lnTo>
                    <a:pt x="0" y="10659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1" name="object 131" descr=""/>
          <p:cNvSpPr txBox="1"/>
          <p:nvPr/>
        </p:nvSpPr>
        <p:spPr>
          <a:xfrm>
            <a:off x="1065022" y="5973381"/>
            <a:ext cx="100622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Tahoma"/>
                <a:cs typeface="Tahoma"/>
              </a:rPr>
              <a:t>Advanced</a:t>
            </a:r>
            <a:r>
              <a:rPr dirty="0" sz="1600" spc="-35">
                <a:latin typeface="Tahoma"/>
                <a:cs typeface="Tahoma"/>
              </a:rPr>
              <a:t> </a:t>
            </a:r>
            <a:r>
              <a:rPr dirty="0" sz="1600" spc="-55">
                <a:latin typeface="Tahoma"/>
                <a:cs typeface="Tahoma"/>
              </a:rPr>
              <a:t>Fault-</a:t>
            </a:r>
            <a:r>
              <a:rPr dirty="0" sz="1600" spc="-20">
                <a:latin typeface="Tahoma"/>
                <a:cs typeface="Tahoma"/>
              </a:rPr>
              <a:t>Tolerant</a:t>
            </a:r>
            <a:r>
              <a:rPr dirty="0" sz="1600" spc="-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Prototype</a:t>
            </a:r>
            <a:r>
              <a:rPr dirty="0" sz="1600" spc="-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and</a:t>
            </a:r>
            <a:r>
              <a:rPr dirty="0" sz="1600" spc="-45">
                <a:latin typeface="Tahoma"/>
                <a:cs typeface="Tahoma"/>
              </a:rPr>
              <a:t> </a:t>
            </a:r>
            <a:r>
              <a:rPr dirty="0" sz="1600" spc="-25">
                <a:latin typeface="Tahoma"/>
                <a:cs typeface="Tahoma"/>
              </a:rPr>
              <a:t>Utility-</a:t>
            </a:r>
            <a:r>
              <a:rPr dirty="0" sz="1600">
                <a:latin typeface="Tahoma"/>
                <a:cs typeface="Tahoma"/>
              </a:rPr>
              <a:t>Scale</a:t>
            </a:r>
            <a:r>
              <a:rPr dirty="0" sz="1600" spc="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System</a:t>
            </a:r>
            <a:r>
              <a:rPr dirty="0" sz="1600" spc="-2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designs</a:t>
            </a:r>
            <a:r>
              <a:rPr dirty="0" sz="1600" spc="-5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can’t</a:t>
            </a:r>
            <a:r>
              <a:rPr dirty="0" sz="1600" spc="-5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be</a:t>
            </a:r>
            <a:r>
              <a:rPr dirty="0" sz="1600" spc="-5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completed</a:t>
            </a:r>
            <a:r>
              <a:rPr dirty="0" sz="1600" spc="-2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without</a:t>
            </a:r>
            <a:r>
              <a:rPr dirty="0" sz="1600" spc="-3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component</a:t>
            </a:r>
            <a:r>
              <a:rPr dirty="0" sz="1600" spc="-25">
                <a:latin typeface="Tahoma"/>
                <a:cs typeface="Tahoma"/>
              </a:rPr>
              <a:t> R&amp;D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32" name="object 132" descr=""/>
          <p:cNvSpPr txBox="1"/>
          <p:nvPr/>
        </p:nvSpPr>
        <p:spPr>
          <a:xfrm>
            <a:off x="689174" y="5511279"/>
            <a:ext cx="23945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7E7E7E"/>
                </a:solidFill>
                <a:latin typeface="Tahoma"/>
                <a:cs typeface="Tahoma"/>
              </a:rPr>
              <a:t>Sources:</a:t>
            </a:r>
            <a:r>
              <a:rPr dirty="0" sz="900" spc="-45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7E7E7E"/>
                </a:solidFill>
                <a:latin typeface="Tahoma"/>
                <a:cs typeface="Tahoma"/>
              </a:rPr>
              <a:t>Optica,</a:t>
            </a:r>
            <a:r>
              <a:rPr dirty="0" sz="900" spc="-1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7E7E7E"/>
                </a:solidFill>
                <a:latin typeface="Tahoma"/>
                <a:cs typeface="Tahoma"/>
              </a:rPr>
              <a:t>Ali</a:t>
            </a:r>
            <a:r>
              <a:rPr dirty="0" sz="900" spc="-4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7E7E7E"/>
                </a:solidFill>
                <a:latin typeface="Tahoma"/>
                <a:cs typeface="Tahoma"/>
              </a:rPr>
              <a:t>Adibi,</a:t>
            </a:r>
            <a:r>
              <a:rPr dirty="0" sz="900" spc="-2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7E7E7E"/>
                </a:solidFill>
                <a:latin typeface="Tahoma"/>
                <a:cs typeface="Tahoma"/>
              </a:rPr>
              <a:t>Jeffrey</a:t>
            </a:r>
            <a:r>
              <a:rPr dirty="0" sz="900" spc="-5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7E7E7E"/>
                </a:solidFill>
                <a:latin typeface="Tahoma"/>
                <a:cs typeface="Tahoma"/>
              </a:rPr>
              <a:t>Tseng,</a:t>
            </a:r>
            <a:r>
              <a:rPr dirty="0" sz="900" spc="-15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900" spc="-20">
                <a:solidFill>
                  <a:srgbClr val="7E7E7E"/>
                </a:solidFill>
                <a:latin typeface="Tahoma"/>
                <a:cs typeface="Tahoma"/>
              </a:rPr>
              <a:t>CERN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33" name="object 133" descr=""/>
          <p:cNvGrpSpPr/>
          <p:nvPr/>
        </p:nvGrpSpPr>
        <p:grpSpPr>
          <a:xfrm>
            <a:off x="597407" y="4294632"/>
            <a:ext cx="2810510" cy="1324610"/>
            <a:chOff x="597407" y="4294632"/>
            <a:chExt cx="2810510" cy="1324610"/>
          </a:xfrm>
        </p:grpSpPr>
        <p:pic>
          <p:nvPicPr>
            <p:cNvPr id="134" name="object 134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97407" y="4584191"/>
              <a:ext cx="1034795" cy="1034795"/>
            </a:xfrm>
            <a:prstGeom prst="rect">
              <a:avLst/>
            </a:prstGeom>
          </p:spPr>
        </p:pic>
        <p:pic>
          <p:nvPicPr>
            <p:cNvPr id="135" name="object 135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97992" y="4684775"/>
              <a:ext cx="815339" cy="815339"/>
            </a:xfrm>
            <a:prstGeom prst="rect">
              <a:avLst/>
            </a:prstGeom>
          </p:spPr>
        </p:pic>
        <p:sp>
          <p:nvSpPr>
            <p:cNvPr id="136" name="object 136" descr=""/>
            <p:cNvSpPr/>
            <p:nvPr/>
          </p:nvSpPr>
          <p:spPr>
            <a:xfrm>
              <a:off x="697992" y="4684778"/>
              <a:ext cx="815340" cy="815340"/>
            </a:xfrm>
            <a:custGeom>
              <a:avLst/>
              <a:gdLst/>
              <a:ahLst/>
              <a:cxnLst/>
              <a:rect l="l" t="t" r="r" b="b"/>
              <a:pathLst>
                <a:path w="815340" h="815339">
                  <a:moveTo>
                    <a:pt x="0" y="135889"/>
                  </a:moveTo>
                  <a:lnTo>
                    <a:pt x="6928" y="92935"/>
                  </a:lnTo>
                  <a:lnTo>
                    <a:pt x="26220" y="55632"/>
                  </a:lnTo>
                  <a:lnTo>
                    <a:pt x="55637" y="26216"/>
                  </a:lnTo>
                  <a:lnTo>
                    <a:pt x="92940" y="6927"/>
                  </a:lnTo>
                  <a:lnTo>
                    <a:pt x="135890" y="0"/>
                  </a:lnTo>
                  <a:lnTo>
                    <a:pt x="679450" y="0"/>
                  </a:lnTo>
                  <a:lnTo>
                    <a:pt x="722399" y="6927"/>
                  </a:lnTo>
                  <a:lnTo>
                    <a:pt x="759702" y="26216"/>
                  </a:lnTo>
                  <a:lnTo>
                    <a:pt x="789119" y="55632"/>
                  </a:lnTo>
                  <a:lnTo>
                    <a:pt x="808411" y="92935"/>
                  </a:lnTo>
                  <a:lnTo>
                    <a:pt x="815340" y="135889"/>
                  </a:lnTo>
                  <a:lnTo>
                    <a:pt x="815340" y="679449"/>
                  </a:lnTo>
                  <a:lnTo>
                    <a:pt x="808411" y="722399"/>
                  </a:lnTo>
                  <a:lnTo>
                    <a:pt x="789119" y="759702"/>
                  </a:lnTo>
                  <a:lnTo>
                    <a:pt x="759702" y="789119"/>
                  </a:lnTo>
                  <a:lnTo>
                    <a:pt x="722399" y="808411"/>
                  </a:lnTo>
                  <a:lnTo>
                    <a:pt x="679450" y="815339"/>
                  </a:lnTo>
                  <a:lnTo>
                    <a:pt x="135890" y="815339"/>
                  </a:lnTo>
                  <a:lnTo>
                    <a:pt x="92940" y="808411"/>
                  </a:lnTo>
                  <a:lnTo>
                    <a:pt x="55637" y="789119"/>
                  </a:lnTo>
                  <a:lnTo>
                    <a:pt x="26220" y="759702"/>
                  </a:lnTo>
                  <a:lnTo>
                    <a:pt x="6928" y="722399"/>
                  </a:lnTo>
                  <a:lnTo>
                    <a:pt x="0" y="679449"/>
                  </a:lnTo>
                  <a:lnTo>
                    <a:pt x="0" y="135889"/>
                  </a:lnTo>
                  <a:close/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7" name="object 13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185672" y="4294632"/>
              <a:ext cx="1068323" cy="972311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292351" y="4401311"/>
              <a:ext cx="835837" cy="740663"/>
            </a:xfrm>
            <a:prstGeom prst="rect">
              <a:avLst/>
            </a:prstGeom>
          </p:spPr>
        </p:pic>
        <p:sp>
          <p:nvSpPr>
            <p:cNvPr id="139" name="object 139" descr=""/>
            <p:cNvSpPr/>
            <p:nvPr/>
          </p:nvSpPr>
          <p:spPr>
            <a:xfrm>
              <a:off x="1285998" y="4394961"/>
              <a:ext cx="849630" cy="753745"/>
            </a:xfrm>
            <a:custGeom>
              <a:avLst/>
              <a:gdLst/>
              <a:ahLst/>
              <a:cxnLst/>
              <a:rect l="l" t="t" r="r" b="b"/>
              <a:pathLst>
                <a:path w="849630" h="753745">
                  <a:moveTo>
                    <a:pt x="94068" y="0"/>
                  </a:moveTo>
                  <a:lnTo>
                    <a:pt x="755307" y="0"/>
                  </a:lnTo>
                  <a:lnTo>
                    <a:pt x="774014" y="1879"/>
                  </a:lnTo>
                  <a:lnTo>
                    <a:pt x="821753" y="27622"/>
                  </a:lnTo>
                  <a:lnTo>
                    <a:pt x="847496" y="75374"/>
                  </a:lnTo>
                  <a:lnTo>
                    <a:pt x="849376" y="94068"/>
                  </a:lnTo>
                  <a:lnTo>
                    <a:pt x="849376" y="659295"/>
                  </a:lnTo>
                  <a:lnTo>
                    <a:pt x="833285" y="711771"/>
                  </a:lnTo>
                  <a:lnTo>
                    <a:pt x="791743" y="745972"/>
                  </a:lnTo>
                  <a:lnTo>
                    <a:pt x="755307" y="753364"/>
                  </a:lnTo>
                  <a:lnTo>
                    <a:pt x="94068" y="753364"/>
                  </a:lnTo>
                  <a:lnTo>
                    <a:pt x="41592" y="737273"/>
                  </a:lnTo>
                  <a:lnTo>
                    <a:pt x="7391" y="695731"/>
                  </a:lnTo>
                  <a:lnTo>
                    <a:pt x="0" y="659295"/>
                  </a:lnTo>
                  <a:lnTo>
                    <a:pt x="0" y="94068"/>
                  </a:lnTo>
                  <a:lnTo>
                    <a:pt x="16103" y="41592"/>
                  </a:lnTo>
                  <a:lnTo>
                    <a:pt x="57645" y="7391"/>
                  </a:lnTo>
                  <a:lnTo>
                    <a:pt x="94068" y="0"/>
                  </a:lnTo>
                  <a:close/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0" name="object 14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395728" y="4294632"/>
              <a:ext cx="1011935" cy="989075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502407" y="4401311"/>
              <a:ext cx="777760" cy="757427"/>
            </a:xfrm>
            <a:prstGeom prst="rect">
              <a:avLst/>
            </a:prstGeom>
          </p:spPr>
        </p:pic>
        <p:sp>
          <p:nvSpPr>
            <p:cNvPr id="142" name="object 142" descr=""/>
            <p:cNvSpPr/>
            <p:nvPr/>
          </p:nvSpPr>
          <p:spPr>
            <a:xfrm>
              <a:off x="2496055" y="4394961"/>
              <a:ext cx="793115" cy="770255"/>
            </a:xfrm>
            <a:custGeom>
              <a:avLst/>
              <a:gdLst/>
              <a:ahLst/>
              <a:cxnLst/>
              <a:rect l="l" t="t" r="r" b="b"/>
              <a:pathLst>
                <a:path w="793114" h="770254">
                  <a:moveTo>
                    <a:pt x="89471" y="0"/>
                  </a:moveTo>
                  <a:lnTo>
                    <a:pt x="703516" y="0"/>
                  </a:lnTo>
                  <a:lnTo>
                    <a:pt x="721296" y="1790"/>
                  </a:lnTo>
                  <a:lnTo>
                    <a:pt x="766711" y="26276"/>
                  </a:lnTo>
                  <a:lnTo>
                    <a:pt x="791197" y="71704"/>
                  </a:lnTo>
                  <a:lnTo>
                    <a:pt x="792987" y="89471"/>
                  </a:lnTo>
                  <a:lnTo>
                    <a:pt x="792987" y="680656"/>
                  </a:lnTo>
                  <a:lnTo>
                    <a:pt x="777684" y="730554"/>
                  </a:lnTo>
                  <a:lnTo>
                    <a:pt x="738162" y="763104"/>
                  </a:lnTo>
                  <a:lnTo>
                    <a:pt x="703516" y="770128"/>
                  </a:lnTo>
                  <a:lnTo>
                    <a:pt x="89471" y="770128"/>
                  </a:lnTo>
                  <a:lnTo>
                    <a:pt x="39573" y="754811"/>
                  </a:lnTo>
                  <a:lnTo>
                    <a:pt x="7035" y="715302"/>
                  </a:lnTo>
                  <a:lnTo>
                    <a:pt x="0" y="680656"/>
                  </a:lnTo>
                  <a:lnTo>
                    <a:pt x="0" y="89471"/>
                  </a:lnTo>
                  <a:lnTo>
                    <a:pt x="15316" y="39573"/>
                  </a:lnTo>
                  <a:lnTo>
                    <a:pt x="54838" y="7023"/>
                  </a:lnTo>
                  <a:lnTo>
                    <a:pt x="89471" y="0"/>
                  </a:lnTo>
                  <a:close/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3" name="object 143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807463" y="4584191"/>
              <a:ext cx="1034795" cy="1034795"/>
            </a:xfrm>
            <a:prstGeom prst="rect">
              <a:avLst/>
            </a:prstGeom>
          </p:spPr>
        </p:pic>
        <p:pic>
          <p:nvPicPr>
            <p:cNvPr id="144" name="object 144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908048" y="4684776"/>
              <a:ext cx="815339" cy="815339"/>
            </a:xfrm>
            <a:prstGeom prst="rect">
              <a:avLst/>
            </a:prstGeom>
          </p:spPr>
        </p:pic>
        <p:sp>
          <p:nvSpPr>
            <p:cNvPr id="145" name="object 145" descr=""/>
            <p:cNvSpPr/>
            <p:nvPr/>
          </p:nvSpPr>
          <p:spPr>
            <a:xfrm>
              <a:off x="1908048" y="4684778"/>
              <a:ext cx="815340" cy="815340"/>
            </a:xfrm>
            <a:custGeom>
              <a:avLst/>
              <a:gdLst/>
              <a:ahLst/>
              <a:cxnLst/>
              <a:rect l="l" t="t" r="r" b="b"/>
              <a:pathLst>
                <a:path w="815339" h="815339">
                  <a:moveTo>
                    <a:pt x="0" y="135889"/>
                  </a:moveTo>
                  <a:lnTo>
                    <a:pt x="6928" y="92935"/>
                  </a:lnTo>
                  <a:lnTo>
                    <a:pt x="26220" y="55632"/>
                  </a:lnTo>
                  <a:lnTo>
                    <a:pt x="55637" y="26216"/>
                  </a:lnTo>
                  <a:lnTo>
                    <a:pt x="92940" y="6927"/>
                  </a:lnTo>
                  <a:lnTo>
                    <a:pt x="135890" y="0"/>
                  </a:lnTo>
                  <a:lnTo>
                    <a:pt x="679450" y="0"/>
                  </a:lnTo>
                  <a:lnTo>
                    <a:pt x="722399" y="6927"/>
                  </a:lnTo>
                  <a:lnTo>
                    <a:pt x="759702" y="26216"/>
                  </a:lnTo>
                  <a:lnTo>
                    <a:pt x="789119" y="55632"/>
                  </a:lnTo>
                  <a:lnTo>
                    <a:pt x="808411" y="92935"/>
                  </a:lnTo>
                  <a:lnTo>
                    <a:pt x="815340" y="135889"/>
                  </a:lnTo>
                  <a:lnTo>
                    <a:pt x="815340" y="679449"/>
                  </a:lnTo>
                  <a:lnTo>
                    <a:pt x="808411" y="722399"/>
                  </a:lnTo>
                  <a:lnTo>
                    <a:pt x="789119" y="759702"/>
                  </a:lnTo>
                  <a:lnTo>
                    <a:pt x="759702" y="789119"/>
                  </a:lnTo>
                  <a:lnTo>
                    <a:pt x="722399" y="808411"/>
                  </a:lnTo>
                  <a:lnTo>
                    <a:pt x="679450" y="815339"/>
                  </a:lnTo>
                  <a:lnTo>
                    <a:pt x="135890" y="815339"/>
                  </a:lnTo>
                  <a:lnTo>
                    <a:pt x="92940" y="808411"/>
                  </a:lnTo>
                  <a:lnTo>
                    <a:pt x="55637" y="789119"/>
                  </a:lnTo>
                  <a:lnTo>
                    <a:pt x="26220" y="759702"/>
                  </a:lnTo>
                  <a:lnTo>
                    <a:pt x="6928" y="722399"/>
                  </a:lnTo>
                  <a:lnTo>
                    <a:pt x="0" y="679449"/>
                  </a:lnTo>
                  <a:lnTo>
                    <a:pt x="0" y="135889"/>
                  </a:lnTo>
                  <a:close/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6" name="object 146" descr=""/>
          <p:cNvSpPr txBox="1"/>
          <p:nvPr/>
        </p:nvSpPr>
        <p:spPr>
          <a:xfrm>
            <a:off x="6400161" y="5498719"/>
            <a:ext cx="14039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7E7E7E"/>
                </a:solidFill>
                <a:latin typeface="Tahoma"/>
                <a:cs typeface="Tahoma"/>
              </a:rPr>
              <a:t>Sources:</a:t>
            </a:r>
            <a:r>
              <a:rPr dirty="0" sz="900" spc="-45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7E7E7E"/>
                </a:solidFill>
                <a:latin typeface="Tahoma"/>
                <a:cs typeface="Tahoma"/>
              </a:rPr>
              <a:t>Xanadu,</a:t>
            </a:r>
            <a:r>
              <a:rPr dirty="0" sz="900" spc="-15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900" spc="-10">
                <a:solidFill>
                  <a:srgbClr val="7E7E7E"/>
                </a:solidFill>
                <a:latin typeface="Tahoma"/>
                <a:cs typeface="Tahoma"/>
              </a:rPr>
              <a:t>Microsoft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47" name="object 147" descr=""/>
          <p:cNvSpPr txBox="1"/>
          <p:nvPr/>
        </p:nvSpPr>
        <p:spPr>
          <a:xfrm>
            <a:off x="7229946" y="4503968"/>
            <a:ext cx="953769" cy="328295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 marR="5080">
              <a:lnSpc>
                <a:spcPts val="1190"/>
              </a:lnSpc>
              <a:spcBef>
                <a:spcPts val="140"/>
              </a:spcBef>
            </a:pPr>
            <a:r>
              <a:rPr dirty="0" sz="1000">
                <a:solidFill>
                  <a:srgbClr val="C00000"/>
                </a:solidFill>
                <a:latin typeface="Wingdings"/>
                <a:cs typeface="Wingdings"/>
              </a:rPr>
              <a:t></a:t>
            </a:r>
            <a:r>
              <a:rPr dirty="0" sz="1000" spc="-4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000" spc="-10" b="1">
                <a:solidFill>
                  <a:srgbClr val="C00000"/>
                </a:solidFill>
                <a:latin typeface="Calibri"/>
                <a:cs typeface="Calibri"/>
              </a:rPr>
              <a:t>Evaluate </a:t>
            </a:r>
            <a:r>
              <a:rPr dirty="0" sz="1000" b="1">
                <a:solidFill>
                  <a:srgbClr val="C00000"/>
                </a:solidFill>
                <a:latin typeface="Calibri"/>
                <a:cs typeface="Calibri"/>
              </a:rPr>
              <a:t>hardware</a:t>
            </a:r>
            <a:r>
              <a:rPr dirty="0" sz="1000" spc="-4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000" spc="-10" b="1">
                <a:solidFill>
                  <a:srgbClr val="C00000"/>
                </a:solidFill>
                <a:latin typeface="Calibri"/>
                <a:cs typeface="Calibri"/>
              </a:rPr>
              <a:t>designs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8" name="object 148" descr=""/>
          <p:cNvSpPr txBox="1"/>
          <p:nvPr/>
        </p:nvSpPr>
        <p:spPr>
          <a:xfrm>
            <a:off x="7352810" y="4979649"/>
            <a:ext cx="868680" cy="33147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 indent="116839">
              <a:lnSpc>
                <a:spcPct val="101000"/>
              </a:lnSpc>
              <a:spcBef>
                <a:spcPts val="85"/>
              </a:spcBef>
            </a:pPr>
            <a:r>
              <a:rPr dirty="0" sz="1000" b="1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000" spc="-2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000" spc="-10" b="1">
                <a:solidFill>
                  <a:srgbClr val="C00000"/>
                </a:solidFill>
                <a:latin typeface="Calibri"/>
                <a:cs typeface="Calibri"/>
              </a:rPr>
              <a:t>quantum </a:t>
            </a:r>
            <a:r>
              <a:rPr dirty="0" sz="1000" b="1">
                <a:solidFill>
                  <a:srgbClr val="C00000"/>
                </a:solidFill>
                <a:latin typeface="Calibri"/>
                <a:cs typeface="Calibri"/>
              </a:rPr>
              <a:t>architectures</a:t>
            </a:r>
            <a:r>
              <a:rPr dirty="0" sz="1000" spc="-6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000" spc="-50">
                <a:solidFill>
                  <a:srgbClr val="C00000"/>
                </a:solidFill>
                <a:latin typeface="Wingdings"/>
                <a:cs typeface="Wingdings"/>
              </a:rPr>
              <a:t></a:t>
            </a:r>
            <a:endParaRPr sz="1000">
              <a:latin typeface="Wingdings"/>
              <a:cs typeface="Wingdings"/>
            </a:endParaRPr>
          </a:p>
        </p:txBody>
      </p:sp>
      <p:grpSp>
        <p:nvGrpSpPr>
          <p:cNvPr id="149" name="object 149" descr=""/>
          <p:cNvGrpSpPr/>
          <p:nvPr/>
        </p:nvGrpSpPr>
        <p:grpSpPr>
          <a:xfrm>
            <a:off x="6249923" y="4101084"/>
            <a:ext cx="3093720" cy="1550035"/>
            <a:chOff x="6249923" y="4101084"/>
            <a:chExt cx="3093720" cy="1550035"/>
          </a:xfrm>
        </p:grpSpPr>
        <p:pic>
          <p:nvPicPr>
            <p:cNvPr id="150" name="object 150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249923" y="4358639"/>
              <a:ext cx="1034795" cy="1034795"/>
            </a:xfrm>
            <a:prstGeom prst="rect">
              <a:avLst/>
            </a:prstGeom>
          </p:spPr>
        </p:pic>
        <p:pic>
          <p:nvPicPr>
            <p:cNvPr id="151" name="object 151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350507" y="4459224"/>
              <a:ext cx="815339" cy="815339"/>
            </a:xfrm>
            <a:prstGeom prst="rect">
              <a:avLst/>
            </a:prstGeom>
          </p:spPr>
        </p:pic>
        <p:sp>
          <p:nvSpPr>
            <p:cNvPr id="152" name="object 152" descr=""/>
            <p:cNvSpPr/>
            <p:nvPr/>
          </p:nvSpPr>
          <p:spPr>
            <a:xfrm>
              <a:off x="6350507" y="4459226"/>
              <a:ext cx="815340" cy="815340"/>
            </a:xfrm>
            <a:custGeom>
              <a:avLst/>
              <a:gdLst/>
              <a:ahLst/>
              <a:cxnLst/>
              <a:rect l="l" t="t" r="r" b="b"/>
              <a:pathLst>
                <a:path w="815340" h="815339">
                  <a:moveTo>
                    <a:pt x="0" y="135889"/>
                  </a:moveTo>
                  <a:lnTo>
                    <a:pt x="6928" y="92935"/>
                  </a:lnTo>
                  <a:lnTo>
                    <a:pt x="26220" y="55632"/>
                  </a:lnTo>
                  <a:lnTo>
                    <a:pt x="55637" y="26216"/>
                  </a:lnTo>
                  <a:lnTo>
                    <a:pt x="92940" y="6927"/>
                  </a:lnTo>
                  <a:lnTo>
                    <a:pt x="135890" y="0"/>
                  </a:lnTo>
                  <a:lnTo>
                    <a:pt x="679450" y="0"/>
                  </a:lnTo>
                  <a:lnTo>
                    <a:pt x="722399" y="6927"/>
                  </a:lnTo>
                  <a:lnTo>
                    <a:pt x="759702" y="26216"/>
                  </a:lnTo>
                  <a:lnTo>
                    <a:pt x="789119" y="55632"/>
                  </a:lnTo>
                  <a:lnTo>
                    <a:pt x="808411" y="92935"/>
                  </a:lnTo>
                  <a:lnTo>
                    <a:pt x="815340" y="135889"/>
                  </a:lnTo>
                  <a:lnTo>
                    <a:pt x="815340" y="679449"/>
                  </a:lnTo>
                  <a:lnTo>
                    <a:pt x="808411" y="722399"/>
                  </a:lnTo>
                  <a:lnTo>
                    <a:pt x="789119" y="759702"/>
                  </a:lnTo>
                  <a:lnTo>
                    <a:pt x="759702" y="789119"/>
                  </a:lnTo>
                  <a:lnTo>
                    <a:pt x="722399" y="808411"/>
                  </a:lnTo>
                  <a:lnTo>
                    <a:pt x="679450" y="815339"/>
                  </a:lnTo>
                  <a:lnTo>
                    <a:pt x="135890" y="815339"/>
                  </a:lnTo>
                  <a:lnTo>
                    <a:pt x="92940" y="808411"/>
                  </a:lnTo>
                  <a:lnTo>
                    <a:pt x="55637" y="789119"/>
                  </a:lnTo>
                  <a:lnTo>
                    <a:pt x="26220" y="759702"/>
                  </a:lnTo>
                  <a:lnTo>
                    <a:pt x="6928" y="722399"/>
                  </a:lnTo>
                  <a:lnTo>
                    <a:pt x="0" y="679449"/>
                  </a:lnTo>
                  <a:lnTo>
                    <a:pt x="0" y="135889"/>
                  </a:lnTo>
                  <a:close/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3" name="object 153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8200644" y="4101084"/>
              <a:ext cx="1142999" cy="1549907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301228" y="4201668"/>
              <a:ext cx="923543" cy="1330451"/>
            </a:xfrm>
            <a:prstGeom prst="rect">
              <a:avLst/>
            </a:prstGeom>
          </p:spPr>
        </p:pic>
        <p:sp>
          <p:nvSpPr>
            <p:cNvPr id="155" name="object 155" descr=""/>
            <p:cNvSpPr/>
            <p:nvPr/>
          </p:nvSpPr>
          <p:spPr>
            <a:xfrm>
              <a:off x="8301227" y="4201671"/>
              <a:ext cx="923925" cy="1330960"/>
            </a:xfrm>
            <a:custGeom>
              <a:avLst/>
              <a:gdLst/>
              <a:ahLst/>
              <a:cxnLst/>
              <a:rect l="l" t="t" r="r" b="b"/>
              <a:pathLst>
                <a:path w="923925" h="1330960">
                  <a:moveTo>
                    <a:pt x="0" y="153924"/>
                  </a:moveTo>
                  <a:lnTo>
                    <a:pt x="7846" y="105270"/>
                  </a:lnTo>
                  <a:lnTo>
                    <a:pt x="29697" y="63016"/>
                  </a:lnTo>
                  <a:lnTo>
                    <a:pt x="63016" y="29697"/>
                  </a:lnTo>
                  <a:lnTo>
                    <a:pt x="105270" y="7846"/>
                  </a:lnTo>
                  <a:lnTo>
                    <a:pt x="153924" y="0"/>
                  </a:lnTo>
                  <a:lnTo>
                    <a:pt x="769620" y="0"/>
                  </a:lnTo>
                  <a:lnTo>
                    <a:pt x="818273" y="7846"/>
                  </a:lnTo>
                  <a:lnTo>
                    <a:pt x="860527" y="29697"/>
                  </a:lnTo>
                  <a:lnTo>
                    <a:pt x="893846" y="63016"/>
                  </a:lnTo>
                  <a:lnTo>
                    <a:pt x="915697" y="105270"/>
                  </a:lnTo>
                  <a:lnTo>
                    <a:pt x="923544" y="153924"/>
                  </a:lnTo>
                  <a:lnTo>
                    <a:pt x="923544" y="1176515"/>
                  </a:lnTo>
                  <a:lnTo>
                    <a:pt x="915697" y="1225170"/>
                  </a:lnTo>
                  <a:lnTo>
                    <a:pt x="893846" y="1267426"/>
                  </a:lnTo>
                  <a:lnTo>
                    <a:pt x="860527" y="1300750"/>
                  </a:lnTo>
                  <a:lnTo>
                    <a:pt x="818273" y="1322603"/>
                  </a:lnTo>
                  <a:lnTo>
                    <a:pt x="769620" y="1330452"/>
                  </a:lnTo>
                  <a:lnTo>
                    <a:pt x="153924" y="1330452"/>
                  </a:lnTo>
                  <a:lnTo>
                    <a:pt x="105270" y="1322603"/>
                  </a:lnTo>
                  <a:lnTo>
                    <a:pt x="63016" y="1300750"/>
                  </a:lnTo>
                  <a:lnTo>
                    <a:pt x="29697" y="1267426"/>
                  </a:lnTo>
                  <a:lnTo>
                    <a:pt x="7846" y="1225170"/>
                  </a:lnTo>
                  <a:lnTo>
                    <a:pt x="0" y="1176515"/>
                  </a:lnTo>
                  <a:lnTo>
                    <a:pt x="0" y="153924"/>
                  </a:lnTo>
                  <a:close/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6" name="object 15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Distribution</a:t>
            </a:r>
            <a:r>
              <a:rPr dirty="0" spc="-50"/>
              <a:t> </a:t>
            </a:r>
            <a:r>
              <a:rPr dirty="0"/>
              <a:t>Statement</a:t>
            </a:r>
            <a:r>
              <a:rPr dirty="0" spc="-60"/>
              <a:t> </a:t>
            </a:r>
            <a:r>
              <a:rPr dirty="0"/>
              <a:t>‘A’</a:t>
            </a:r>
            <a:r>
              <a:rPr dirty="0" spc="-15"/>
              <a:t> </a:t>
            </a:r>
            <a:r>
              <a:rPr dirty="0"/>
              <a:t>(Approved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Public</a:t>
            </a:r>
            <a:r>
              <a:rPr dirty="0" spc="-20"/>
              <a:t> </a:t>
            </a:r>
            <a:r>
              <a:rPr dirty="0"/>
              <a:t>Release,</a:t>
            </a:r>
            <a:r>
              <a:rPr dirty="0" spc="-45"/>
              <a:t> </a:t>
            </a:r>
            <a:r>
              <a:rPr dirty="0"/>
              <a:t>Distribution</a:t>
            </a:r>
            <a:r>
              <a:rPr dirty="0" spc="-45"/>
              <a:t> </a:t>
            </a:r>
            <a:r>
              <a:rPr dirty="0" spc="-10"/>
              <a:t>Unlimited)</a:t>
            </a:r>
          </a:p>
        </p:txBody>
      </p:sp>
      <p:sp>
        <p:nvSpPr>
          <p:cNvPr id="157" name="object 15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17</a:t>
            </a:fld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81254" y="5908797"/>
            <a:ext cx="11431270" cy="400685"/>
            <a:chOff x="381254" y="5908797"/>
            <a:chExt cx="11431270" cy="400685"/>
          </a:xfrm>
        </p:grpSpPr>
        <p:sp>
          <p:nvSpPr>
            <p:cNvPr id="3" name="object 3" descr=""/>
            <p:cNvSpPr/>
            <p:nvPr/>
          </p:nvSpPr>
          <p:spPr>
            <a:xfrm>
              <a:off x="393954" y="5921497"/>
              <a:ext cx="11405870" cy="375285"/>
            </a:xfrm>
            <a:custGeom>
              <a:avLst/>
              <a:gdLst/>
              <a:ahLst/>
              <a:cxnLst/>
              <a:rect l="l" t="t" r="r" b="b"/>
              <a:pathLst>
                <a:path w="11405870" h="375285">
                  <a:moveTo>
                    <a:pt x="11299024" y="0"/>
                  </a:moveTo>
                  <a:lnTo>
                    <a:pt x="106578" y="0"/>
                  </a:lnTo>
                  <a:lnTo>
                    <a:pt x="65092" y="8377"/>
                  </a:lnTo>
                  <a:lnTo>
                    <a:pt x="31215" y="31221"/>
                  </a:lnTo>
                  <a:lnTo>
                    <a:pt x="8375" y="65102"/>
                  </a:lnTo>
                  <a:lnTo>
                    <a:pt x="0" y="106591"/>
                  </a:lnTo>
                  <a:lnTo>
                    <a:pt x="0" y="268325"/>
                  </a:lnTo>
                  <a:lnTo>
                    <a:pt x="8375" y="309811"/>
                  </a:lnTo>
                  <a:lnTo>
                    <a:pt x="31215" y="343688"/>
                  </a:lnTo>
                  <a:lnTo>
                    <a:pt x="65092" y="366528"/>
                  </a:lnTo>
                  <a:lnTo>
                    <a:pt x="106578" y="374904"/>
                  </a:lnTo>
                  <a:lnTo>
                    <a:pt x="11299024" y="374904"/>
                  </a:lnTo>
                  <a:lnTo>
                    <a:pt x="11340518" y="366528"/>
                  </a:lnTo>
                  <a:lnTo>
                    <a:pt x="11374399" y="343688"/>
                  </a:lnTo>
                  <a:lnTo>
                    <a:pt x="11397240" y="309811"/>
                  </a:lnTo>
                  <a:lnTo>
                    <a:pt x="11405616" y="268325"/>
                  </a:lnTo>
                  <a:lnTo>
                    <a:pt x="11405616" y="106591"/>
                  </a:lnTo>
                  <a:lnTo>
                    <a:pt x="11397240" y="65102"/>
                  </a:lnTo>
                  <a:lnTo>
                    <a:pt x="11374399" y="31221"/>
                  </a:lnTo>
                  <a:lnTo>
                    <a:pt x="11340518" y="8377"/>
                  </a:lnTo>
                  <a:lnTo>
                    <a:pt x="11299024" y="0"/>
                  </a:lnTo>
                  <a:close/>
                </a:path>
              </a:pathLst>
            </a:custGeom>
            <a:solidFill>
              <a:srgbClr val="E0E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93954" y="5921497"/>
              <a:ext cx="11405870" cy="375285"/>
            </a:xfrm>
            <a:custGeom>
              <a:avLst/>
              <a:gdLst/>
              <a:ahLst/>
              <a:cxnLst/>
              <a:rect l="l" t="t" r="r" b="b"/>
              <a:pathLst>
                <a:path w="11405870" h="375285">
                  <a:moveTo>
                    <a:pt x="0" y="106591"/>
                  </a:moveTo>
                  <a:lnTo>
                    <a:pt x="8375" y="65102"/>
                  </a:lnTo>
                  <a:lnTo>
                    <a:pt x="31215" y="31221"/>
                  </a:lnTo>
                  <a:lnTo>
                    <a:pt x="65092" y="8377"/>
                  </a:lnTo>
                  <a:lnTo>
                    <a:pt x="106578" y="0"/>
                  </a:lnTo>
                  <a:lnTo>
                    <a:pt x="11299024" y="0"/>
                  </a:lnTo>
                  <a:lnTo>
                    <a:pt x="11340518" y="8377"/>
                  </a:lnTo>
                  <a:lnTo>
                    <a:pt x="11374399" y="31221"/>
                  </a:lnTo>
                  <a:lnTo>
                    <a:pt x="11397240" y="65102"/>
                  </a:lnTo>
                  <a:lnTo>
                    <a:pt x="11405616" y="106591"/>
                  </a:lnTo>
                  <a:lnTo>
                    <a:pt x="11405616" y="268325"/>
                  </a:lnTo>
                  <a:lnTo>
                    <a:pt x="11397240" y="309811"/>
                  </a:lnTo>
                  <a:lnTo>
                    <a:pt x="11374399" y="343688"/>
                  </a:lnTo>
                  <a:lnTo>
                    <a:pt x="11340518" y="366528"/>
                  </a:lnTo>
                  <a:lnTo>
                    <a:pt x="11299024" y="374904"/>
                  </a:lnTo>
                  <a:lnTo>
                    <a:pt x="106578" y="374904"/>
                  </a:lnTo>
                  <a:lnTo>
                    <a:pt x="65092" y="366528"/>
                  </a:lnTo>
                  <a:lnTo>
                    <a:pt x="31215" y="343688"/>
                  </a:lnTo>
                  <a:lnTo>
                    <a:pt x="8375" y="309811"/>
                  </a:lnTo>
                  <a:lnTo>
                    <a:pt x="0" y="268325"/>
                  </a:lnTo>
                  <a:lnTo>
                    <a:pt x="0" y="10659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609187" y="5973381"/>
            <a:ext cx="109740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Tahoma"/>
                <a:cs typeface="Tahoma"/>
              </a:rPr>
              <a:t>A</a:t>
            </a:r>
            <a:r>
              <a:rPr dirty="0" sz="1600" spc="-4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successful</a:t>
            </a:r>
            <a:r>
              <a:rPr dirty="0" sz="1600" spc="-25">
                <a:latin typeface="Tahoma"/>
                <a:cs typeface="Tahoma"/>
              </a:rPr>
              <a:t> </a:t>
            </a:r>
            <a:r>
              <a:rPr dirty="0" sz="1600" spc="-55">
                <a:latin typeface="Tahoma"/>
                <a:cs typeface="Tahoma"/>
              </a:rPr>
              <a:t>Fault-</a:t>
            </a:r>
            <a:r>
              <a:rPr dirty="0" sz="1600" spc="-10">
                <a:latin typeface="Tahoma"/>
                <a:cs typeface="Tahoma"/>
              </a:rPr>
              <a:t>Tolerant</a:t>
            </a:r>
            <a:r>
              <a:rPr dirty="0" sz="1600" spc="-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Prototype should</a:t>
            </a:r>
            <a:r>
              <a:rPr dirty="0" sz="1600" spc="-2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allow</a:t>
            </a:r>
            <a:r>
              <a:rPr dirty="0" sz="1600" spc="-3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construction</a:t>
            </a:r>
            <a:r>
              <a:rPr dirty="0" sz="1600" spc="1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to</a:t>
            </a:r>
            <a:r>
              <a:rPr dirty="0" sz="1600" spc="-3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begin</a:t>
            </a:r>
            <a:r>
              <a:rPr dirty="0" sz="1600" spc="-6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on</a:t>
            </a:r>
            <a:r>
              <a:rPr dirty="0" sz="1600" spc="-3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a</a:t>
            </a:r>
            <a:r>
              <a:rPr dirty="0" sz="1600" spc="-55">
                <a:latin typeface="Tahoma"/>
                <a:cs typeface="Tahoma"/>
              </a:rPr>
              <a:t> </a:t>
            </a:r>
            <a:r>
              <a:rPr dirty="0" sz="1600" spc="-25">
                <a:latin typeface="Tahoma"/>
                <a:cs typeface="Tahoma"/>
              </a:rPr>
              <a:t>Utility-</a:t>
            </a:r>
            <a:r>
              <a:rPr dirty="0" sz="1600">
                <a:latin typeface="Tahoma"/>
                <a:cs typeface="Tahoma"/>
              </a:rPr>
              <a:t>Scale Quantum</a:t>
            </a:r>
            <a:r>
              <a:rPr dirty="0" sz="1600" spc="-15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Computer</a:t>
            </a:r>
            <a:r>
              <a:rPr dirty="0" sz="1600" spc="-25">
                <a:latin typeface="Tahoma"/>
                <a:cs typeface="Tahoma"/>
              </a:rPr>
              <a:t> </a:t>
            </a:r>
            <a:r>
              <a:rPr dirty="0" sz="1600" spc="-10">
                <a:latin typeface="Tahoma"/>
                <a:cs typeface="Tahoma"/>
              </a:rPr>
              <a:t>immediately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Program</a:t>
            </a:r>
            <a:r>
              <a:rPr dirty="0" spc="-55"/>
              <a:t> </a:t>
            </a:r>
            <a:r>
              <a:rPr dirty="0"/>
              <a:t>structure,</a:t>
            </a:r>
            <a:r>
              <a:rPr dirty="0" spc="-50"/>
              <a:t> </a:t>
            </a:r>
            <a:r>
              <a:rPr dirty="0"/>
              <a:t>part</a:t>
            </a:r>
            <a:r>
              <a:rPr dirty="0" spc="-55"/>
              <a:t> </a:t>
            </a:r>
            <a:r>
              <a:rPr dirty="0"/>
              <a:t>3</a:t>
            </a:r>
            <a:r>
              <a:rPr dirty="0" spc="-65"/>
              <a:t> </a:t>
            </a:r>
            <a:r>
              <a:rPr dirty="0" b="0">
                <a:latin typeface="Wingdings"/>
                <a:cs typeface="Wingdings"/>
              </a:rPr>
              <a:t></a:t>
            </a:r>
            <a:r>
              <a:rPr dirty="0" spc="50" b="0">
                <a:latin typeface="Times New Roman"/>
                <a:cs typeface="Times New Roman"/>
              </a:rPr>
              <a:t> </a:t>
            </a:r>
            <a:r>
              <a:rPr dirty="0"/>
              <a:t>Prototype</a:t>
            </a:r>
            <a:r>
              <a:rPr dirty="0" spc="-20"/>
              <a:t> </a:t>
            </a:r>
            <a:r>
              <a:rPr dirty="0" spc="-25"/>
              <a:t>R&amp;D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6984809" y="3028505"/>
            <a:ext cx="4945380" cy="2682240"/>
            <a:chOff x="6984809" y="3028505"/>
            <a:chExt cx="4945380" cy="2682240"/>
          </a:xfrm>
        </p:grpSpPr>
        <p:sp>
          <p:nvSpPr>
            <p:cNvPr id="8" name="object 8" descr=""/>
            <p:cNvSpPr/>
            <p:nvPr/>
          </p:nvSpPr>
          <p:spPr>
            <a:xfrm>
              <a:off x="6995921" y="3039617"/>
              <a:ext cx="260350" cy="1011555"/>
            </a:xfrm>
            <a:custGeom>
              <a:avLst/>
              <a:gdLst/>
              <a:ahLst/>
              <a:cxnLst/>
              <a:rect l="l" t="t" r="r" b="b"/>
              <a:pathLst>
                <a:path w="260350" h="1011554">
                  <a:moveTo>
                    <a:pt x="0" y="0"/>
                  </a:moveTo>
                  <a:lnTo>
                    <a:pt x="0" y="1011161"/>
                  </a:lnTo>
                  <a:lnTo>
                    <a:pt x="259956" y="1011161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243181" y="4012674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96015" y="5137403"/>
              <a:ext cx="1133855" cy="573023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0826495" y="5167883"/>
              <a:ext cx="1018540" cy="457200"/>
            </a:xfrm>
            <a:custGeom>
              <a:avLst/>
              <a:gdLst/>
              <a:ahLst/>
              <a:cxnLst/>
              <a:rect l="l" t="t" r="r" b="b"/>
              <a:pathLst>
                <a:path w="1018540" h="457200">
                  <a:moveTo>
                    <a:pt x="89234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892340" y="457200"/>
                  </a:lnTo>
                  <a:lnTo>
                    <a:pt x="1018032" y="228600"/>
                  </a:lnTo>
                  <a:lnTo>
                    <a:pt x="89234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0826494" y="5167883"/>
              <a:ext cx="1018540" cy="457200"/>
            </a:xfrm>
            <a:custGeom>
              <a:avLst/>
              <a:gdLst/>
              <a:ahLst/>
              <a:cxnLst/>
              <a:rect l="l" t="t" r="r" b="b"/>
              <a:pathLst>
                <a:path w="1018540" h="457200">
                  <a:moveTo>
                    <a:pt x="0" y="0"/>
                  </a:moveTo>
                  <a:lnTo>
                    <a:pt x="892340" y="0"/>
                  </a:lnTo>
                  <a:lnTo>
                    <a:pt x="1018032" y="228600"/>
                  </a:lnTo>
                  <a:lnTo>
                    <a:pt x="892340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0894486" y="5277651"/>
            <a:ext cx="6578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Transition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1461516" y="1467612"/>
            <a:ext cx="9850755" cy="4151629"/>
            <a:chOff x="1461516" y="1467612"/>
            <a:chExt cx="9850755" cy="4151629"/>
          </a:xfrm>
        </p:grpSpPr>
        <p:sp>
          <p:nvSpPr>
            <p:cNvPr id="15" name="object 15" descr=""/>
            <p:cNvSpPr/>
            <p:nvPr/>
          </p:nvSpPr>
          <p:spPr>
            <a:xfrm>
              <a:off x="10773156" y="5173979"/>
              <a:ext cx="76200" cy="445134"/>
            </a:xfrm>
            <a:custGeom>
              <a:avLst/>
              <a:gdLst/>
              <a:ahLst/>
              <a:cxnLst/>
              <a:rect l="l" t="t" r="r" b="b"/>
              <a:pathLst>
                <a:path w="76200" h="445135">
                  <a:moveTo>
                    <a:pt x="70510" y="0"/>
                  </a:moveTo>
                  <a:lnTo>
                    <a:pt x="5689" y="0"/>
                  </a:lnTo>
                  <a:lnTo>
                    <a:pt x="0" y="5689"/>
                  </a:lnTo>
                  <a:lnTo>
                    <a:pt x="0" y="12700"/>
                  </a:lnTo>
                  <a:lnTo>
                    <a:pt x="0" y="439318"/>
                  </a:lnTo>
                  <a:lnTo>
                    <a:pt x="5689" y="445008"/>
                  </a:lnTo>
                  <a:lnTo>
                    <a:pt x="70510" y="445008"/>
                  </a:lnTo>
                  <a:lnTo>
                    <a:pt x="76200" y="439318"/>
                  </a:lnTo>
                  <a:lnTo>
                    <a:pt x="76200" y="5689"/>
                  </a:lnTo>
                  <a:lnTo>
                    <a:pt x="7051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665469" y="3303270"/>
              <a:ext cx="0" cy="588010"/>
            </a:xfrm>
            <a:custGeom>
              <a:avLst/>
              <a:gdLst/>
              <a:ahLst/>
              <a:cxnLst/>
              <a:rect l="l" t="t" r="r" b="b"/>
              <a:pathLst>
                <a:path w="0" h="588010">
                  <a:moveTo>
                    <a:pt x="0" y="0"/>
                  </a:moveTo>
                  <a:lnTo>
                    <a:pt x="0" y="587425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627373" y="38780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754630" y="1820418"/>
              <a:ext cx="267335" cy="1120775"/>
            </a:xfrm>
            <a:custGeom>
              <a:avLst/>
              <a:gdLst/>
              <a:ahLst/>
              <a:cxnLst/>
              <a:rect l="l" t="t" r="r" b="b"/>
              <a:pathLst>
                <a:path w="267335" h="1120775">
                  <a:moveTo>
                    <a:pt x="0" y="0"/>
                  </a:moveTo>
                  <a:lnTo>
                    <a:pt x="0" y="1120546"/>
                  </a:lnTo>
                  <a:lnTo>
                    <a:pt x="266865" y="1120546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3008795" y="290286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572761" y="1820418"/>
              <a:ext cx="186690" cy="999490"/>
            </a:xfrm>
            <a:custGeom>
              <a:avLst/>
              <a:gdLst/>
              <a:ahLst/>
              <a:cxnLst/>
              <a:rect l="l" t="t" r="r" b="b"/>
              <a:pathLst>
                <a:path w="186689" h="999489">
                  <a:moveTo>
                    <a:pt x="0" y="0"/>
                  </a:moveTo>
                  <a:lnTo>
                    <a:pt x="0" y="999350"/>
                  </a:lnTo>
                  <a:lnTo>
                    <a:pt x="186385" y="999350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746446" y="278166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7093457" y="1722881"/>
              <a:ext cx="349885" cy="923290"/>
            </a:xfrm>
            <a:custGeom>
              <a:avLst/>
              <a:gdLst/>
              <a:ahLst/>
              <a:cxnLst/>
              <a:rect l="l" t="t" r="r" b="b"/>
              <a:pathLst>
                <a:path w="349884" h="923289">
                  <a:moveTo>
                    <a:pt x="0" y="0"/>
                  </a:moveTo>
                  <a:lnTo>
                    <a:pt x="349758" y="0"/>
                  </a:lnTo>
                  <a:lnTo>
                    <a:pt x="349758" y="922972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7405112" y="263315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0763249" y="2940558"/>
              <a:ext cx="510540" cy="2164715"/>
            </a:xfrm>
            <a:custGeom>
              <a:avLst/>
              <a:gdLst/>
              <a:ahLst/>
              <a:cxnLst/>
              <a:rect l="l" t="t" r="r" b="b"/>
              <a:pathLst>
                <a:path w="510540" h="2164715">
                  <a:moveTo>
                    <a:pt x="0" y="0"/>
                  </a:moveTo>
                  <a:lnTo>
                    <a:pt x="510349" y="0"/>
                  </a:lnTo>
                  <a:lnTo>
                    <a:pt x="510349" y="2164448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1235498" y="509230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0763249" y="4181094"/>
              <a:ext cx="305435" cy="930275"/>
            </a:xfrm>
            <a:custGeom>
              <a:avLst/>
              <a:gdLst/>
              <a:ahLst/>
              <a:cxnLst/>
              <a:rect l="l" t="t" r="r" b="b"/>
              <a:pathLst>
                <a:path w="305434" h="930275">
                  <a:moveTo>
                    <a:pt x="0" y="0"/>
                  </a:moveTo>
                  <a:lnTo>
                    <a:pt x="305358" y="0"/>
                  </a:lnTo>
                  <a:lnTo>
                    <a:pt x="305358" y="930059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1030514" y="509845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9045700" y="3291077"/>
              <a:ext cx="2122170" cy="1821180"/>
            </a:xfrm>
            <a:custGeom>
              <a:avLst/>
              <a:gdLst/>
              <a:ahLst/>
              <a:cxnLst/>
              <a:rect l="l" t="t" r="r" b="b"/>
              <a:pathLst>
                <a:path w="2122170" h="1821179">
                  <a:moveTo>
                    <a:pt x="0" y="0"/>
                  </a:moveTo>
                  <a:lnTo>
                    <a:pt x="0" y="262864"/>
                  </a:lnTo>
                  <a:lnTo>
                    <a:pt x="2122131" y="262864"/>
                  </a:lnTo>
                  <a:lnTo>
                    <a:pt x="2122131" y="1821154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1129726" y="509952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6088" y="1467612"/>
              <a:ext cx="1126235" cy="563879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1516" y="1478279"/>
              <a:ext cx="1107947" cy="603503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1491996" y="1493519"/>
              <a:ext cx="1019810" cy="457200"/>
            </a:xfrm>
            <a:custGeom>
              <a:avLst/>
              <a:gdLst/>
              <a:ahLst/>
              <a:cxnLst/>
              <a:rect l="l" t="t" r="r" b="b"/>
              <a:pathLst>
                <a:path w="1019810" h="457200">
                  <a:moveTo>
                    <a:pt x="893864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893864" y="457200"/>
                  </a:lnTo>
                  <a:lnTo>
                    <a:pt x="1019556" y="228600"/>
                  </a:lnTo>
                  <a:lnTo>
                    <a:pt x="893864" y="0"/>
                  </a:lnTo>
                  <a:close/>
                </a:path>
              </a:pathLst>
            </a:custGeom>
            <a:solidFill>
              <a:srgbClr val="008F8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85900" y="1502664"/>
              <a:ext cx="601979" cy="347471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77568" y="1502663"/>
              <a:ext cx="257555" cy="347471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24812" y="1502663"/>
              <a:ext cx="565403" cy="347471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85900" y="1655064"/>
              <a:ext cx="731519" cy="347471"/>
            </a:xfrm>
            <a:prstGeom prst="rect">
              <a:avLst/>
            </a:prstGeom>
          </p:spPr>
        </p:pic>
      </p:grpSp>
      <p:sp>
        <p:nvSpPr>
          <p:cNvPr id="37" name="object 37" descr=""/>
          <p:cNvSpPr txBox="1"/>
          <p:nvPr/>
        </p:nvSpPr>
        <p:spPr>
          <a:xfrm>
            <a:off x="1571006" y="1531475"/>
            <a:ext cx="788035" cy="3606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Utility-Scale Concept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336539" y="1481255"/>
            <a:ext cx="944244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latin typeface="Calibri"/>
                <a:cs typeface="Calibri"/>
              </a:rPr>
              <a:t>Architecture</a:t>
            </a:r>
            <a:endParaRPr sz="1400">
              <a:latin typeface="Calibri"/>
              <a:cs typeface="Calibri"/>
            </a:endParaRPr>
          </a:p>
          <a:p>
            <a:pPr marL="593090">
              <a:lnSpc>
                <a:spcPct val="100000"/>
              </a:lnSpc>
            </a:pPr>
            <a:r>
              <a:rPr dirty="0" sz="1400" spc="-25" b="1">
                <a:latin typeface="Calibri"/>
                <a:cs typeface="Calibri"/>
              </a:rPr>
              <a:t>R&amp;D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9" name="object 39" descr=""/>
          <p:cNvGrpSpPr/>
          <p:nvPr/>
        </p:nvGrpSpPr>
        <p:grpSpPr>
          <a:xfrm>
            <a:off x="2965704" y="1467611"/>
            <a:ext cx="1442085" cy="614680"/>
            <a:chOff x="2965704" y="1467611"/>
            <a:chExt cx="1442085" cy="614680"/>
          </a:xfrm>
        </p:grpSpPr>
        <p:pic>
          <p:nvPicPr>
            <p:cNvPr id="40" name="object 4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70275" y="1467611"/>
              <a:ext cx="1437131" cy="563879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65704" y="1478279"/>
              <a:ext cx="1405127" cy="603503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2996184" y="1493519"/>
              <a:ext cx="1330960" cy="457200"/>
            </a:xfrm>
            <a:custGeom>
              <a:avLst/>
              <a:gdLst/>
              <a:ahLst/>
              <a:cxnLst/>
              <a:rect l="l" t="t" r="r" b="b"/>
              <a:pathLst>
                <a:path w="1330960" h="457200">
                  <a:moveTo>
                    <a:pt x="120476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04760" y="457200"/>
                  </a:lnTo>
                  <a:lnTo>
                    <a:pt x="1330452" y="228600"/>
                  </a:lnTo>
                  <a:lnTo>
                    <a:pt x="1204760" y="0"/>
                  </a:lnTo>
                  <a:close/>
                </a:path>
              </a:pathLst>
            </a:custGeom>
            <a:solidFill>
              <a:srgbClr val="008F8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90087" y="1502664"/>
              <a:ext cx="524255" cy="347471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04032" y="1502663"/>
              <a:ext cx="257555" cy="347471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51276" y="1502664"/>
              <a:ext cx="761999" cy="347471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90087" y="1655064"/>
              <a:ext cx="1301495" cy="347471"/>
            </a:xfrm>
            <a:prstGeom prst="rect">
              <a:avLst/>
            </a:prstGeom>
          </p:spPr>
        </p:pic>
      </p:grpSp>
      <p:sp>
        <p:nvSpPr>
          <p:cNvPr id="47" name="object 47" descr=""/>
          <p:cNvSpPr txBox="1"/>
          <p:nvPr/>
        </p:nvSpPr>
        <p:spPr>
          <a:xfrm>
            <a:off x="3074766" y="1531475"/>
            <a:ext cx="1115695" cy="3606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Fault-Tolerant Prototype</a:t>
            </a:r>
            <a:r>
              <a:rPr dirty="0" sz="12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Design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8" name="object 48" descr=""/>
          <p:cNvGrpSpPr/>
          <p:nvPr/>
        </p:nvGrpSpPr>
        <p:grpSpPr>
          <a:xfrm>
            <a:off x="4785360" y="1467611"/>
            <a:ext cx="1991995" cy="614680"/>
            <a:chOff x="4785360" y="1467611"/>
            <a:chExt cx="1991995" cy="614680"/>
          </a:xfrm>
        </p:grpSpPr>
        <p:pic>
          <p:nvPicPr>
            <p:cNvPr id="49" name="object 4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89932" y="1467611"/>
              <a:ext cx="1987295" cy="563879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85360" y="1478279"/>
              <a:ext cx="1222247" cy="603503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4815840" y="1493519"/>
              <a:ext cx="1880870" cy="457200"/>
            </a:xfrm>
            <a:custGeom>
              <a:avLst/>
              <a:gdLst/>
              <a:ahLst/>
              <a:cxnLst/>
              <a:rect l="l" t="t" r="r" b="b"/>
              <a:pathLst>
                <a:path w="1880870" h="457200">
                  <a:moveTo>
                    <a:pt x="1754924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754924" y="457200"/>
                  </a:lnTo>
                  <a:lnTo>
                    <a:pt x="1880616" y="228600"/>
                  </a:lnTo>
                  <a:lnTo>
                    <a:pt x="1754924" y="0"/>
                  </a:lnTo>
                  <a:close/>
                </a:path>
              </a:pathLst>
            </a:custGeom>
            <a:solidFill>
              <a:srgbClr val="008F8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09744" y="1502664"/>
              <a:ext cx="601979" cy="347471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201412" y="1502663"/>
              <a:ext cx="257555" cy="347471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248655" y="1502664"/>
              <a:ext cx="533399" cy="347471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809744" y="1655064"/>
              <a:ext cx="1118615" cy="347471"/>
            </a:xfrm>
            <a:prstGeom prst="rect">
              <a:avLst/>
            </a:prstGeom>
          </p:spPr>
        </p:pic>
      </p:grpSp>
      <p:sp>
        <p:nvSpPr>
          <p:cNvPr id="56" name="object 56" descr=""/>
          <p:cNvSpPr txBox="1"/>
          <p:nvPr/>
        </p:nvSpPr>
        <p:spPr>
          <a:xfrm>
            <a:off x="4894984" y="1531475"/>
            <a:ext cx="933450" cy="3606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Utility-Scale System</a:t>
            </a:r>
            <a:r>
              <a:rPr dirty="0" sz="1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Design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7" name="object 57" descr=""/>
          <p:cNvGrpSpPr/>
          <p:nvPr/>
        </p:nvGrpSpPr>
        <p:grpSpPr>
          <a:xfrm>
            <a:off x="2512314" y="1586483"/>
            <a:ext cx="7915275" cy="2903220"/>
            <a:chOff x="2512314" y="1586483"/>
            <a:chExt cx="7915275" cy="2903220"/>
          </a:xfrm>
        </p:grpSpPr>
        <p:pic>
          <p:nvPicPr>
            <p:cNvPr id="58" name="object 58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859523" y="1586483"/>
              <a:ext cx="327659" cy="327659"/>
            </a:xfrm>
            <a:prstGeom prst="rect">
              <a:avLst/>
            </a:prstGeom>
          </p:spPr>
        </p:pic>
        <p:sp>
          <p:nvSpPr>
            <p:cNvPr id="59" name="object 59" descr=""/>
            <p:cNvSpPr/>
            <p:nvPr/>
          </p:nvSpPr>
          <p:spPr>
            <a:xfrm>
              <a:off x="6898385" y="1625345"/>
              <a:ext cx="195580" cy="195580"/>
            </a:xfrm>
            <a:custGeom>
              <a:avLst/>
              <a:gdLst/>
              <a:ahLst/>
              <a:cxnLst/>
              <a:rect l="l" t="t" r="r" b="b"/>
              <a:pathLst>
                <a:path w="195579" h="195580">
                  <a:moveTo>
                    <a:pt x="97536" y="0"/>
                  </a:moveTo>
                  <a:lnTo>
                    <a:pt x="59568" y="7664"/>
                  </a:lnTo>
                  <a:lnTo>
                    <a:pt x="28565" y="28565"/>
                  </a:lnTo>
                  <a:lnTo>
                    <a:pt x="7664" y="59568"/>
                  </a:lnTo>
                  <a:lnTo>
                    <a:pt x="0" y="97536"/>
                  </a:lnTo>
                  <a:lnTo>
                    <a:pt x="7664" y="135503"/>
                  </a:lnTo>
                  <a:lnTo>
                    <a:pt x="28565" y="166506"/>
                  </a:lnTo>
                  <a:lnTo>
                    <a:pt x="59568" y="187407"/>
                  </a:lnTo>
                  <a:lnTo>
                    <a:pt x="97536" y="195072"/>
                  </a:lnTo>
                  <a:lnTo>
                    <a:pt x="135503" y="187407"/>
                  </a:lnTo>
                  <a:lnTo>
                    <a:pt x="166506" y="166506"/>
                  </a:lnTo>
                  <a:lnTo>
                    <a:pt x="187407" y="135503"/>
                  </a:lnTo>
                  <a:lnTo>
                    <a:pt x="195072" y="97536"/>
                  </a:lnTo>
                  <a:lnTo>
                    <a:pt x="187407" y="59568"/>
                  </a:lnTo>
                  <a:lnTo>
                    <a:pt x="166506" y="28565"/>
                  </a:lnTo>
                  <a:lnTo>
                    <a:pt x="135503" y="7664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6898385" y="1625345"/>
              <a:ext cx="195580" cy="195580"/>
            </a:xfrm>
            <a:custGeom>
              <a:avLst/>
              <a:gdLst/>
              <a:ahLst/>
              <a:cxnLst/>
              <a:rect l="l" t="t" r="r" b="b"/>
              <a:pathLst>
                <a:path w="195579" h="195580">
                  <a:moveTo>
                    <a:pt x="0" y="97536"/>
                  </a:moveTo>
                  <a:lnTo>
                    <a:pt x="7664" y="59568"/>
                  </a:lnTo>
                  <a:lnTo>
                    <a:pt x="28565" y="28565"/>
                  </a:lnTo>
                  <a:lnTo>
                    <a:pt x="59568" y="7664"/>
                  </a:lnTo>
                  <a:lnTo>
                    <a:pt x="97536" y="0"/>
                  </a:lnTo>
                  <a:lnTo>
                    <a:pt x="135503" y="7664"/>
                  </a:lnTo>
                  <a:lnTo>
                    <a:pt x="166506" y="28565"/>
                  </a:lnTo>
                  <a:lnTo>
                    <a:pt x="187407" y="59568"/>
                  </a:lnTo>
                  <a:lnTo>
                    <a:pt x="195072" y="97536"/>
                  </a:lnTo>
                  <a:lnTo>
                    <a:pt x="187407" y="135503"/>
                  </a:lnTo>
                  <a:lnTo>
                    <a:pt x="166506" y="166506"/>
                  </a:lnTo>
                  <a:lnTo>
                    <a:pt x="135503" y="187407"/>
                  </a:lnTo>
                  <a:lnTo>
                    <a:pt x="97536" y="195072"/>
                  </a:lnTo>
                  <a:lnTo>
                    <a:pt x="59568" y="187407"/>
                  </a:lnTo>
                  <a:lnTo>
                    <a:pt x="28565" y="166506"/>
                  </a:lnTo>
                  <a:lnTo>
                    <a:pt x="7664" y="135503"/>
                  </a:lnTo>
                  <a:lnTo>
                    <a:pt x="0" y="9753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434840" y="1586484"/>
              <a:ext cx="329183" cy="327659"/>
            </a:xfrm>
            <a:prstGeom prst="rect">
              <a:avLst/>
            </a:prstGeom>
          </p:spPr>
        </p:pic>
        <p:sp>
          <p:nvSpPr>
            <p:cNvPr id="62" name="object 62" descr=""/>
            <p:cNvSpPr/>
            <p:nvPr/>
          </p:nvSpPr>
          <p:spPr>
            <a:xfrm>
              <a:off x="4473702" y="1625345"/>
              <a:ext cx="196850" cy="195580"/>
            </a:xfrm>
            <a:custGeom>
              <a:avLst/>
              <a:gdLst/>
              <a:ahLst/>
              <a:cxnLst/>
              <a:rect l="l" t="t" r="r" b="b"/>
              <a:pathLst>
                <a:path w="196850" h="195580">
                  <a:moveTo>
                    <a:pt x="98298" y="0"/>
                  </a:moveTo>
                  <a:lnTo>
                    <a:pt x="60034" y="7664"/>
                  </a:lnTo>
                  <a:lnTo>
                    <a:pt x="28789" y="28565"/>
                  </a:lnTo>
                  <a:lnTo>
                    <a:pt x="7724" y="59568"/>
                  </a:lnTo>
                  <a:lnTo>
                    <a:pt x="0" y="97536"/>
                  </a:lnTo>
                  <a:lnTo>
                    <a:pt x="7724" y="135503"/>
                  </a:lnTo>
                  <a:lnTo>
                    <a:pt x="28789" y="166506"/>
                  </a:lnTo>
                  <a:lnTo>
                    <a:pt x="60034" y="187407"/>
                  </a:lnTo>
                  <a:lnTo>
                    <a:pt x="98298" y="195072"/>
                  </a:lnTo>
                  <a:lnTo>
                    <a:pt x="136561" y="187407"/>
                  </a:lnTo>
                  <a:lnTo>
                    <a:pt x="167806" y="166506"/>
                  </a:lnTo>
                  <a:lnTo>
                    <a:pt x="188871" y="135503"/>
                  </a:lnTo>
                  <a:lnTo>
                    <a:pt x="196596" y="97536"/>
                  </a:lnTo>
                  <a:lnTo>
                    <a:pt x="188871" y="59568"/>
                  </a:lnTo>
                  <a:lnTo>
                    <a:pt x="167806" y="28565"/>
                  </a:lnTo>
                  <a:lnTo>
                    <a:pt x="136561" y="7664"/>
                  </a:lnTo>
                  <a:lnTo>
                    <a:pt x="9829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4473702" y="1625345"/>
              <a:ext cx="196850" cy="195580"/>
            </a:xfrm>
            <a:custGeom>
              <a:avLst/>
              <a:gdLst/>
              <a:ahLst/>
              <a:cxnLst/>
              <a:rect l="l" t="t" r="r" b="b"/>
              <a:pathLst>
                <a:path w="196850" h="195580">
                  <a:moveTo>
                    <a:pt x="0" y="97536"/>
                  </a:moveTo>
                  <a:lnTo>
                    <a:pt x="7724" y="59568"/>
                  </a:lnTo>
                  <a:lnTo>
                    <a:pt x="28789" y="28565"/>
                  </a:lnTo>
                  <a:lnTo>
                    <a:pt x="60034" y="7664"/>
                  </a:lnTo>
                  <a:lnTo>
                    <a:pt x="98298" y="0"/>
                  </a:lnTo>
                  <a:lnTo>
                    <a:pt x="136561" y="7664"/>
                  </a:lnTo>
                  <a:lnTo>
                    <a:pt x="167806" y="28565"/>
                  </a:lnTo>
                  <a:lnTo>
                    <a:pt x="188871" y="59568"/>
                  </a:lnTo>
                  <a:lnTo>
                    <a:pt x="196596" y="97536"/>
                  </a:lnTo>
                  <a:lnTo>
                    <a:pt x="188871" y="135503"/>
                  </a:lnTo>
                  <a:lnTo>
                    <a:pt x="167806" y="166506"/>
                  </a:lnTo>
                  <a:lnTo>
                    <a:pt x="136561" y="187407"/>
                  </a:lnTo>
                  <a:lnTo>
                    <a:pt x="98298" y="195072"/>
                  </a:lnTo>
                  <a:lnTo>
                    <a:pt x="60034" y="187407"/>
                  </a:lnTo>
                  <a:lnTo>
                    <a:pt x="28789" y="166506"/>
                  </a:lnTo>
                  <a:lnTo>
                    <a:pt x="7724" y="135503"/>
                  </a:lnTo>
                  <a:lnTo>
                    <a:pt x="0" y="9753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618232" y="1586483"/>
              <a:ext cx="327647" cy="327659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512314" y="1612645"/>
              <a:ext cx="484118" cy="220472"/>
            </a:xfrm>
            <a:prstGeom prst="rect">
              <a:avLst/>
            </a:prstGeom>
          </p:spPr>
        </p:pic>
        <p:sp>
          <p:nvSpPr>
            <p:cNvPr id="66" name="object 66" descr=""/>
            <p:cNvSpPr/>
            <p:nvPr/>
          </p:nvSpPr>
          <p:spPr>
            <a:xfrm>
              <a:off x="4327398" y="1722881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 h="0">
                  <a:moveTo>
                    <a:pt x="0" y="0"/>
                  </a:moveTo>
                  <a:lnTo>
                    <a:pt x="83426" y="0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4398129" y="168477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4670298" y="1722881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 h="0">
                  <a:moveTo>
                    <a:pt x="0" y="0"/>
                  </a:moveTo>
                  <a:lnTo>
                    <a:pt x="83426" y="0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4741029" y="168477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6697217" y="1722881"/>
              <a:ext cx="138430" cy="0"/>
            </a:xfrm>
            <a:custGeom>
              <a:avLst/>
              <a:gdLst/>
              <a:ahLst/>
              <a:cxnLst/>
              <a:rect l="l" t="t" r="r" b="b"/>
              <a:pathLst>
                <a:path w="138429" h="0">
                  <a:moveTo>
                    <a:pt x="0" y="0"/>
                  </a:moveTo>
                  <a:lnTo>
                    <a:pt x="137896" y="0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6822416" y="168477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292340" y="3925823"/>
              <a:ext cx="3134867" cy="563879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287767" y="4012692"/>
              <a:ext cx="2708147" cy="451103"/>
            </a:xfrm>
            <a:prstGeom prst="rect">
              <a:avLst/>
            </a:prstGeom>
          </p:spPr>
        </p:pic>
        <p:sp>
          <p:nvSpPr>
            <p:cNvPr id="74" name="object 74" descr=""/>
            <p:cNvSpPr/>
            <p:nvPr/>
          </p:nvSpPr>
          <p:spPr>
            <a:xfrm>
              <a:off x="7318248" y="3951732"/>
              <a:ext cx="3028315" cy="457200"/>
            </a:xfrm>
            <a:custGeom>
              <a:avLst/>
              <a:gdLst/>
              <a:ahLst/>
              <a:cxnLst/>
              <a:rect l="l" t="t" r="r" b="b"/>
              <a:pathLst>
                <a:path w="3028315" h="457200">
                  <a:moveTo>
                    <a:pt x="2902496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2902496" y="457200"/>
                  </a:lnTo>
                  <a:lnTo>
                    <a:pt x="3028188" y="228600"/>
                  </a:lnTo>
                  <a:lnTo>
                    <a:pt x="2902496" y="0"/>
                  </a:lnTo>
                  <a:close/>
                </a:path>
              </a:pathLst>
            </a:custGeom>
            <a:solidFill>
              <a:srgbClr val="3434A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312152" y="4037076"/>
              <a:ext cx="524255" cy="347471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626096" y="4037076"/>
              <a:ext cx="257555" cy="347471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673340" y="4037076"/>
              <a:ext cx="2243327" cy="347471"/>
            </a:xfrm>
            <a:prstGeom prst="rect">
              <a:avLst/>
            </a:prstGeom>
          </p:spPr>
        </p:pic>
      </p:grpSp>
      <p:sp>
        <p:nvSpPr>
          <p:cNvPr id="78" name="object 78" descr=""/>
          <p:cNvSpPr txBox="1"/>
          <p:nvPr/>
        </p:nvSpPr>
        <p:spPr>
          <a:xfrm>
            <a:off x="1842907" y="1028822"/>
            <a:ext cx="1017269" cy="3606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 indent="251460">
              <a:lnSpc>
                <a:spcPts val="1200"/>
              </a:lnSpc>
              <a:spcBef>
                <a:spcPts val="340"/>
              </a:spcBef>
            </a:pP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Utility-Scale </a:t>
            </a:r>
            <a:r>
              <a:rPr dirty="0" sz="1200">
                <a:solidFill>
                  <a:srgbClr val="0093C7"/>
                </a:solidFill>
                <a:latin typeface="Calibri"/>
                <a:cs typeface="Calibri"/>
              </a:rPr>
              <a:t>Concept</a:t>
            </a:r>
            <a:r>
              <a:rPr dirty="0" sz="1200" spc="-30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Review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3200181" y="1026840"/>
            <a:ext cx="1533525" cy="3606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77165" marR="5080" indent="-165100">
              <a:lnSpc>
                <a:spcPts val="1200"/>
              </a:lnSpc>
              <a:spcBef>
                <a:spcPts val="340"/>
              </a:spcBef>
            </a:pP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Fault-</a:t>
            </a:r>
            <a:r>
              <a:rPr dirty="0" sz="1200" spc="-25">
                <a:solidFill>
                  <a:srgbClr val="0093C7"/>
                </a:solidFill>
                <a:latin typeface="Calibri"/>
                <a:cs typeface="Calibri"/>
              </a:rPr>
              <a:t>Tolerant</a:t>
            </a:r>
            <a:r>
              <a:rPr dirty="0" sz="1200" spc="20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Prototype Requirements</a:t>
            </a:r>
            <a:r>
              <a:rPr dirty="0" sz="1200" spc="15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Review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5773912" y="1026840"/>
            <a:ext cx="1369060" cy="3606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 indent="129539">
              <a:lnSpc>
                <a:spcPts val="1200"/>
              </a:lnSpc>
              <a:spcBef>
                <a:spcPts val="340"/>
              </a:spcBef>
            </a:pP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Utility-</a:t>
            </a:r>
            <a:r>
              <a:rPr dirty="0" sz="1200">
                <a:solidFill>
                  <a:srgbClr val="0093C7"/>
                </a:solidFill>
                <a:latin typeface="Calibri"/>
                <a:cs typeface="Calibri"/>
              </a:rPr>
              <a:t>Scale</a:t>
            </a:r>
            <a:r>
              <a:rPr dirty="0" sz="1200" spc="10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System Requirements</a:t>
            </a:r>
            <a:r>
              <a:rPr dirty="0" sz="1200" spc="15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Review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1" name="object 81" descr=""/>
          <p:cNvSpPr txBox="1"/>
          <p:nvPr/>
        </p:nvSpPr>
        <p:spPr>
          <a:xfrm>
            <a:off x="7397391" y="4065882"/>
            <a:ext cx="24187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Fault-</a:t>
            </a:r>
            <a:r>
              <a:rPr dirty="0" sz="1200" spc="-20" b="1">
                <a:solidFill>
                  <a:srgbClr val="FFFFFF"/>
                </a:solidFill>
                <a:latin typeface="Calibri"/>
                <a:cs typeface="Calibri"/>
              </a:rPr>
              <a:t>Tolerant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Prototype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Construction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2" name="object 82" descr=""/>
          <p:cNvSpPr txBox="1"/>
          <p:nvPr/>
        </p:nvSpPr>
        <p:spPr>
          <a:xfrm>
            <a:off x="513325" y="3939463"/>
            <a:ext cx="767715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Calibri"/>
                <a:cs typeface="Calibri"/>
              </a:rPr>
              <a:t>Prototype</a:t>
            </a:r>
            <a:endParaRPr sz="1400">
              <a:latin typeface="Calibri"/>
              <a:cs typeface="Calibri"/>
            </a:endParaRPr>
          </a:p>
          <a:p>
            <a:pPr marL="416559">
              <a:lnSpc>
                <a:spcPct val="100000"/>
              </a:lnSpc>
              <a:spcBef>
                <a:spcPts val="5"/>
              </a:spcBef>
            </a:pPr>
            <a:r>
              <a:rPr dirty="0" sz="1400" spc="-25" b="1">
                <a:latin typeface="Calibri"/>
                <a:cs typeface="Calibri"/>
              </a:rPr>
              <a:t>R&amp;D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83" name="object 83" descr=""/>
          <p:cNvGrpSpPr/>
          <p:nvPr/>
        </p:nvGrpSpPr>
        <p:grpSpPr>
          <a:xfrm>
            <a:off x="5561076" y="3925824"/>
            <a:ext cx="1210310" cy="614680"/>
            <a:chOff x="5561076" y="3925824"/>
            <a:chExt cx="1210310" cy="614680"/>
          </a:xfrm>
        </p:grpSpPr>
        <p:pic>
          <p:nvPicPr>
            <p:cNvPr id="84" name="object 84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565647" y="3925824"/>
              <a:ext cx="1205483" cy="563879"/>
            </a:xfrm>
            <a:prstGeom prst="rect">
              <a:avLst/>
            </a:prstGeom>
          </p:spPr>
        </p:pic>
        <p:pic>
          <p:nvPicPr>
            <p:cNvPr id="85" name="object 85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561076" y="3936492"/>
              <a:ext cx="1139951" cy="603503"/>
            </a:xfrm>
            <a:prstGeom prst="rect">
              <a:avLst/>
            </a:prstGeom>
          </p:spPr>
        </p:pic>
        <p:sp>
          <p:nvSpPr>
            <p:cNvPr id="86" name="object 86" descr=""/>
            <p:cNvSpPr/>
            <p:nvPr/>
          </p:nvSpPr>
          <p:spPr>
            <a:xfrm>
              <a:off x="5591555" y="3951732"/>
              <a:ext cx="1099185" cy="457200"/>
            </a:xfrm>
            <a:custGeom>
              <a:avLst/>
              <a:gdLst/>
              <a:ahLst/>
              <a:cxnLst/>
              <a:rect l="l" t="t" r="r" b="b"/>
              <a:pathLst>
                <a:path w="1099184" h="457200">
                  <a:moveTo>
                    <a:pt x="97311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73112" y="457200"/>
                  </a:lnTo>
                  <a:lnTo>
                    <a:pt x="1098804" y="228600"/>
                  </a:lnTo>
                  <a:lnTo>
                    <a:pt x="973112" y="0"/>
                  </a:lnTo>
                  <a:close/>
                </a:path>
              </a:pathLst>
            </a:custGeom>
            <a:solidFill>
              <a:srgbClr val="3434A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7" name="object 87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585460" y="3960876"/>
              <a:ext cx="937259" cy="347471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585459" y="4113276"/>
              <a:ext cx="1036307" cy="347471"/>
            </a:xfrm>
            <a:prstGeom prst="rect">
              <a:avLst/>
            </a:prstGeom>
          </p:spPr>
        </p:pic>
      </p:grpSp>
      <p:sp>
        <p:nvSpPr>
          <p:cNvPr id="89" name="object 89" descr=""/>
          <p:cNvSpPr txBox="1"/>
          <p:nvPr/>
        </p:nvSpPr>
        <p:spPr>
          <a:xfrm>
            <a:off x="5670601" y="3989682"/>
            <a:ext cx="851535" cy="3606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Equipment Procurement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0" name="object 90" descr=""/>
          <p:cNvGrpSpPr/>
          <p:nvPr/>
        </p:nvGrpSpPr>
        <p:grpSpPr>
          <a:xfrm>
            <a:off x="3052572" y="2685288"/>
            <a:ext cx="7804784" cy="1687195"/>
            <a:chOff x="3052572" y="2685288"/>
            <a:chExt cx="7804784" cy="1687195"/>
          </a:xfrm>
        </p:grpSpPr>
        <p:pic>
          <p:nvPicPr>
            <p:cNvPr id="91" name="object 91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529315" y="4044708"/>
              <a:ext cx="327659" cy="327647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347198" y="4070858"/>
              <a:ext cx="428751" cy="220472"/>
            </a:xfrm>
            <a:prstGeom prst="rect">
              <a:avLst/>
            </a:prstGeom>
          </p:spPr>
        </p:pic>
        <p:sp>
          <p:nvSpPr>
            <p:cNvPr id="93" name="object 93" descr=""/>
            <p:cNvSpPr/>
            <p:nvPr/>
          </p:nvSpPr>
          <p:spPr>
            <a:xfrm>
              <a:off x="6691122" y="4181094"/>
              <a:ext cx="565785" cy="0"/>
            </a:xfrm>
            <a:custGeom>
              <a:avLst/>
              <a:gdLst/>
              <a:ahLst/>
              <a:cxnLst/>
              <a:rect l="l" t="t" r="r" b="b"/>
              <a:pathLst>
                <a:path w="565784" h="0">
                  <a:moveTo>
                    <a:pt x="0" y="0"/>
                  </a:moveTo>
                  <a:lnTo>
                    <a:pt x="565327" y="0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7243747" y="414299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5" name="object 95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058668" y="2685288"/>
              <a:ext cx="1348739" cy="563879"/>
            </a:xfrm>
            <a:prstGeom prst="rect">
              <a:avLst/>
            </a:prstGeom>
          </p:spPr>
        </p:pic>
        <p:pic>
          <p:nvPicPr>
            <p:cNvPr id="96" name="object 96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052572" y="2695955"/>
              <a:ext cx="1139951" cy="603503"/>
            </a:xfrm>
            <a:prstGeom prst="rect">
              <a:avLst/>
            </a:prstGeom>
          </p:spPr>
        </p:pic>
        <p:sp>
          <p:nvSpPr>
            <p:cNvPr id="97" name="object 97" descr=""/>
            <p:cNvSpPr/>
            <p:nvPr/>
          </p:nvSpPr>
          <p:spPr>
            <a:xfrm>
              <a:off x="3084576" y="2711196"/>
              <a:ext cx="1242060" cy="457200"/>
            </a:xfrm>
            <a:custGeom>
              <a:avLst/>
              <a:gdLst/>
              <a:ahLst/>
              <a:cxnLst/>
              <a:rect l="l" t="t" r="r" b="b"/>
              <a:pathLst>
                <a:path w="1242060" h="457200">
                  <a:moveTo>
                    <a:pt x="1116368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116368" y="457200"/>
                  </a:lnTo>
                  <a:lnTo>
                    <a:pt x="1242060" y="228600"/>
                  </a:lnTo>
                  <a:lnTo>
                    <a:pt x="1116368" y="0"/>
                  </a:lnTo>
                  <a:close/>
                </a:path>
              </a:pathLst>
            </a:custGeom>
            <a:solidFill>
              <a:srgbClr val="0064A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8" name="object 98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078480" y="2721863"/>
              <a:ext cx="937259" cy="347471"/>
            </a:xfrm>
            <a:prstGeom prst="rect">
              <a:avLst/>
            </a:prstGeom>
          </p:spPr>
        </p:pic>
        <p:pic>
          <p:nvPicPr>
            <p:cNvPr id="99" name="object 99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078479" y="2874264"/>
              <a:ext cx="1036319" cy="347471"/>
            </a:xfrm>
            <a:prstGeom prst="rect">
              <a:avLst/>
            </a:prstGeom>
          </p:spPr>
        </p:pic>
      </p:grpSp>
      <p:sp>
        <p:nvSpPr>
          <p:cNvPr id="100" name="object 100" descr=""/>
          <p:cNvSpPr txBox="1"/>
          <p:nvPr/>
        </p:nvSpPr>
        <p:spPr>
          <a:xfrm>
            <a:off x="9612368" y="4475929"/>
            <a:ext cx="1183005" cy="3606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 indent="298450">
              <a:lnSpc>
                <a:spcPts val="1200"/>
              </a:lnSpc>
              <a:spcBef>
                <a:spcPts val="340"/>
              </a:spcBef>
            </a:pP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Fault-</a:t>
            </a:r>
            <a:r>
              <a:rPr dirty="0" sz="1200" spc="-25">
                <a:solidFill>
                  <a:srgbClr val="0093C7"/>
                </a:solidFill>
                <a:latin typeface="Calibri"/>
                <a:cs typeface="Calibri"/>
              </a:rPr>
              <a:t>Tolerant </a:t>
            </a:r>
            <a:r>
              <a:rPr dirty="0" sz="1200">
                <a:solidFill>
                  <a:srgbClr val="0093C7"/>
                </a:solidFill>
                <a:latin typeface="Calibri"/>
                <a:cs typeface="Calibri"/>
              </a:rPr>
              <a:t>Prototype</a:t>
            </a:r>
            <a:r>
              <a:rPr dirty="0" sz="1200" spc="-70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Delivery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1" name="object 101" descr=""/>
          <p:cNvSpPr txBox="1"/>
          <p:nvPr/>
        </p:nvSpPr>
        <p:spPr>
          <a:xfrm>
            <a:off x="387396" y="2700369"/>
            <a:ext cx="89408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latin typeface="Calibri"/>
                <a:cs typeface="Calibri"/>
              </a:rPr>
              <a:t>Component</a:t>
            </a:r>
            <a:endParaRPr sz="1400">
              <a:latin typeface="Calibri"/>
              <a:cs typeface="Calibri"/>
            </a:endParaRPr>
          </a:p>
          <a:p>
            <a:pPr marL="542925">
              <a:lnSpc>
                <a:spcPct val="100000"/>
              </a:lnSpc>
            </a:pPr>
            <a:r>
              <a:rPr dirty="0" sz="1400" spc="-25" b="1">
                <a:latin typeface="Calibri"/>
                <a:cs typeface="Calibri"/>
              </a:rPr>
              <a:t>R&amp;D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2" name="object 102" descr=""/>
          <p:cNvSpPr txBox="1"/>
          <p:nvPr/>
        </p:nvSpPr>
        <p:spPr>
          <a:xfrm>
            <a:off x="3162998" y="2749893"/>
            <a:ext cx="851535" cy="3606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Equipment Procurement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03" name="object 103" descr=""/>
          <p:cNvGrpSpPr/>
          <p:nvPr/>
        </p:nvGrpSpPr>
        <p:grpSpPr>
          <a:xfrm>
            <a:off x="7272528" y="2685288"/>
            <a:ext cx="3179445" cy="563880"/>
            <a:chOff x="7272528" y="2685288"/>
            <a:chExt cx="3179445" cy="563880"/>
          </a:xfrm>
        </p:grpSpPr>
        <p:pic>
          <p:nvPicPr>
            <p:cNvPr id="104" name="object 104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277100" y="2685288"/>
              <a:ext cx="3174491" cy="563879"/>
            </a:xfrm>
            <a:prstGeom prst="rect">
              <a:avLst/>
            </a:prstGeom>
          </p:spPr>
        </p:pic>
        <p:pic>
          <p:nvPicPr>
            <p:cNvPr id="105" name="object 105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272528" y="2772155"/>
              <a:ext cx="2104643" cy="451103"/>
            </a:xfrm>
            <a:prstGeom prst="rect">
              <a:avLst/>
            </a:prstGeom>
          </p:spPr>
        </p:pic>
        <p:sp>
          <p:nvSpPr>
            <p:cNvPr id="106" name="object 106" descr=""/>
            <p:cNvSpPr/>
            <p:nvPr/>
          </p:nvSpPr>
          <p:spPr>
            <a:xfrm>
              <a:off x="7303007" y="2711196"/>
              <a:ext cx="3068320" cy="457200"/>
            </a:xfrm>
            <a:custGeom>
              <a:avLst/>
              <a:gdLst/>
              <a:ahLst/>
              <a:cxnLst/>
              <a:rect l="l" t="t" r="r" b="b"/>
              <a:pathLst>
                <a:path w="3068320" h="457200">
                  <a:moveTo>
                    <a:pt x="2942107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2942107" y="457200"/>
                  </a:lnTo>
                  <a:lnTo>
                    <a:pt x="3067812" y="228600"/>
                  </a:lnTo>
                  <a:lnTo>
                    <a:pt x="2942107" y="0"/>
                  </a:lnTo>
                  <a:close/>
                </a:path>
              </a:pathLst>
            </a:custGeom>
            <a:solidFill>
              <a:srgbClr val="0064A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7" name="object 107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296912" y="2798064"/>
              <a:ext cx="601979" cy="347471"/>
            </a:xfrm>
            <a:prstGeom prst="rect">
              <a:avLst/>
            </a:prstGeom>
          </p:spPr>
        </p:pic>
        <p:pic>
          <p:nvPicPr>
            <p:cNvPr id="108" name="object 108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688580" y="2798063"/>
              <a:ext cx="257555" cy="347471"/>
            </a:xfrm>
            <a:prstGeom prst="rect">
              <a:avLst/>
            </a:prstGeom>
          </p:spPr>
        </p:pic>
        <p:pic>
          <p:nvPicPr>
            <p:cNvPr id="109" name="object 109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735824" y="2798063"/>
              <a:ext cx="1562099" cy="347471"/>
            </a:xfrm>
            <a:prstGeom prst="rect">
              <a:avLst/>
            </a:prstGeom>
          </p:spPr>
        </p:pic>
      </p:grpSp>
      <p:sp>
        <p:nvSpPr>
          <p:cNvPr id="110" name="object 110" descr=""/>
          <p:cNvSpPr txBox="1"/>
          <p:nvPr/>
        </p:nvSpPr>
        <p:spPr>
          <a:xfrm>
            <a:off x="7381940" y="2826093"/>
            <a:ext cx="18167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Utility-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Scale 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Subsystem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Calibri"/>
                <a:cs typeface="Calibri"/>
              </a:rPr>
              <a:t>R&amp;D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1" name="object 111" descr=""/>
          <p:cNvGrpSpPr/>
          <p:nvPr/>
        </p:nvGrpSpPr>
        <p:grpSpPr>
          <a:xfrm>
            <a:off x="4316285" y="2685288"/>
            <a:ext cx="6541134" cy="614680"/>
            <a:chOff x="4316285" y="2685288"/>
            <a:chExt cx="6541134" cy="614680"/>
          </a:xfrm>
        </p:grpSpPr>
        <p:pic>
          <p:nvPicPr>
            <p:cNvPr id="112" name="object 112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0529315" y="2804160"/>
              <a:ext cx="327658" cy="329183"/>
            </a:xfrm>
            <a:prstGeom prst="rect">
              <a:avLst/>
            </a:prstGeom>
          </p:spPr>
        </p:pic>
        <p:pic>
          <p:nvPicPr>
            <p:cNvPr id="113" name="object 113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0555477" y="2830321"/>
              <a:ext cx="220472" cy="221996"/>
            </a:xfrm>
            <a:prstGeom prst="rect">
              <a:avLst/>
            </a:prstGeom>
          </p:spPr>
        </p:pic>
        <p:pic>
          <p:nvPicPr>
            <p:cNvPr id="114" name="object 114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859523" y="2804160"/>
              <a:ext cx="327659" cy="329183"/>
            </a:xfrm>
            <a:prstGeom prst="rect">
              <a:avLst/>
            </a:prstGeom>
          </p:spPr>
        </p:pic>
        <p:pic>
          <p:nvPicPr>
            <p:cNvPr id="115" name="object 115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885685" y="2830321"/>
              <a:ext cx="220472" cy="221996"/>
            </a:xfrm>
            <a:prstGeom prst="rect">
              <a:avLst/>
            </a:prstGeom>
          </p:spPr>
        </p:pic>
        <p:sp>
          <p:nvSpPr>
            <p:cNvPr id="116" name="object 116" descr=""/>
            <p:cNvSpPr/>
            <p:nvPr/>
          </p:nvSpPr>
          <p:spPr>
            <a:xfrm>
              <a:off x="4327397" y="2940557"/>
              <a:ext cx="426720" cy="0"/>
            </a:xfrm>
            <a:custGeom>
              <a:avLst/>
              <a:gdLst/>
              <a:ahLst/>
              <a:cxnLst/>
              <a:rect l="l" t="t" r="r" b="b"/>
              <a:pathLst>
                <a:path w="426720" h="0">
                  <a:moveTo>
                    <a:pt x="0" y="0"/>
                  </a:moveTo>
                  <a:lnTo>
                    <a:pt x="426097" y="0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4740793" y="290245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6697217" y="2940557"/>
              <a:ext cx="138430" cy="0"/>
            </a:xfrm>
            <a:custGeom>
              <a:avLst/>
              <a:gdLst/>
              <a:ahLst/>
              <a:cxnLst/>
              <a:rect l="l" t="t" r="r" b="b"/>
              <a:pathLst>
                <a:path w="138429" h="0">
                  <a:moveTo>
                    <a:pt x="0" y="0"/>
                  </a:moveTo>
                  <a:lnTo>
                    <a:pt x="137896" y="0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6822415" y="2902454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10347197" y="2940557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5" h="0">
                  <a:moveTo>
                    <a:pt x="0" y="0"/>
                  </a:moveTo>
                  <a:lnTo>
                    <a:pt x="156629" y="0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10491128" y="290245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2" name="object 12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89932" y="2685288"/>
              <a:ext cx="1987295" cy="563879"/>
            </a:xfrm>
            <a:prstGeom prst="rect">
              <a:avLst/>
            </a:prstGeom>
          </p:spPr>
        </p:pic>
        <p:pic>
          <p:nvPicPr>
            <p:cNvPr id="123" name="object 123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785359" y="2695955"/>
              <a:ext cx="1860803" cy="603503"/>
            </a:xfrm>
            <a:prstGeom prst="rect">
              <a:avLst/>
            </a:prstGeom>
          </p:spPr>
        </p:pic>
        <p:sp>
          <p:nvSpPr>
            <p:cNvPr id="124" name="object 124" descr=""/>
            <p:cNvSpPr/>
            <p:nvPr/>
          </p:nvSpPr>
          <p:spPr>
            <a:xfrm>
              <a:off x="4815839" y="2711196"/>
              <a:ext cx="1880870" cy="457200"/>
            </a:xfrm>
            <a:custGeom>
              <a:avLst/>
              <a:gdLst/>
              <a:ahLst/>
              <a:cxnLst/>
              <a:rect l="l" t="t" r="r" b="b"/>
              <a:pathLst>
                <a:path w="1880870" h="457200">
                  <a:moveTo>
                    <a:pt x="1754924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754924" y="457200"/>
                  </a:lnTo>
                  <a:lnTo>
                    <a:pt x="1880616" y="228600"/>
                  </a:lnTo>
                  <a:lnTo>
                    <a:pt x="1754924" y="0"/>
                  </a:lnTo>
                  <a:close/>
                </a:path>
              </a:pathLst>
            </a:custGeom>
            <a:solidFill>
              <a:srgbClr val="0064A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5" name="object 125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809743" y="2721864"/>
              <a:ext cx="524255" cy="347471"/>
            </a:xfrm>
            <a:prstGeom prst="rect">
              <a:avLst/>
            </a:prstGeom>
          </p:spPr>
        </p:pic>
        <p:pic>
          <p:nvPicPr>
            <p:cNvPr id="126" name="object 126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123688" y="2721863"/>
              <a:ext cx="257555" cy="347471"/>
            </a:xfrm>
            <a:prstGeom prst="rect">
              <a:avLst/>
            </a:prstGeom>
          </p:spPr>
        </p:pic>
        <p:pic>
          <p:nvPicPr>
            <p:cNvPr id="127" name="object 127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170931" y="2721864"/>
              <a:ext cx="1395983" cy="347471"/>
            </a:xfrm>
            <a:prstGeom prst="rect">
              <a:avLst/>
            </a:prstGeom>
          </p:spPr>
        </p:pic>
        <p:pic>
          <p:nvPicPr>
            <p:cNvPr id="128" name="object 128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809743" y="2874264"/>
              <a:ext cx="1278635" cy="347471"/>
            </a:xfrm>
            <a:prstGeom prst="rect">
              <a:avLst/>
            </a:prstGeom>
          </p:spPr>
        </p:pic>
      </p:grpSp>
      <p:sp>
        <p:nvSpPr>
          <p:cNvPr id="129" name="object 129" descr=""/>
          <p:cNvSpPr txBox="1"/>
          <p:nvPr/>
        </p:nvSpPr>
        <p:spPr>
          <a:xfrm>
            <a:off x="4894984" y="2749893"/>
            <a:ext cx="1572895" cy="3606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Fault-</a:t>
            </a:r>
            <a:r>
              <a:rPr dirty="0" sz="1200" spc="-25" b="1">
                <a:solidFill>
                  <a:srgbClr val="FFFFFF"/>
                </a:solidFill>
                <a:latin typeface="Calibri"/>
                <a:cs typeface="Calibri"/>
              </a:rPr>
              <a:t>Tolerant</a:t>
            </a:r>
            <a:r>
              <a:rPr dirty="0" sz="12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Prototype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Component</a:t>
            </a:r>
            <a:r>
              <a:rPr dirty="0" sz="12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Calibri"/>
                <a:cs typeface="Calibri"/>
              </a:rPr>
              <a:t>R&amp;D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0" name="object 130" descr=""/>
          <p:cNvGrpSpPr/>
          <p:nvPr/>
        </p:nvGrpSpPr>
        <p:grpSpPr>
          <a:xfrm>
            <a:off x="5527547" y="3057156"/>
            <a:ext cx="3709670" cy="340360"/>
            <a:chOff x="5527547" y="3057156"/>
            <a:chExt cx="3709670" cy="340360"/>
          </a:xfrm>
        </p:grpSpPr>
        <p:pic>
          <p:nvPicPr>
            <p:cNvPr id="131" name="object 131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527547" y="3069336"/>
              <a:ext cx="329183" cy="327659"/>
            </a:xfrm>
            <a:prstGeom prst="rect">
              <a:avLst/>
            </a:prstGeom>
          </p:spPr>
        </p:pic>
        <p:pic>
          <p:nvPicPr>
            <p:cNvPr id="132" name="object 132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553709" y="3095497"/>
              <a:ext cx="221996" cy="220472"/>
            </a:xfrm>
            <a:prstGeom prst="rect">
              <a:avLst/>
            </a:prstGeom>
          </p:spPr>
        </p:pic>
        <p:pic>
          <p:nvPicPr>
            <p:cNvPr id="133" name="object 133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909303" y="3057156"/>
              <a:ext cx="327647" cy="327647"/>
            </a:xfrm>
            <a:prstGeom prst="rect">
              <a:avLst/>
            </a:prstGeom>
          </p:spPr>
        </p:pic>
        <p:pic>
          <p:nvPicPr>
            <p:cNvPr id="134" name="object 134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935465" y="3083305"/>
              <a:ext cx="220472" cy="220472"/>
            </a:xfrm>
            <a:prstGeom prst="rect">
              <a:avLst/>
            </a:prstGeom>
          </p:spPr>
        </p:pic>
      </p:grpSp>
      <p:sp>
        <p:nvSpPr>
          <p:cNvPr id="135" name="object 135" descr=""/>
          <p:cNvSpPr txBox="1"/>
          <p:nvPr/>
        </p:nvSpPr>
        <p:spPr>
          <a:xfrm>
            <a:off x="5608264" y="2237319"/>
            <a:ext cx="1534160" cy="3606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299085" marR="5080" indent="-287020">
              <a:lnSpc>
                <a:spcPts val="1200"/>
              </a:lnSpc>
              <a:spcBef>
                <a:spcPts val="340"/>
              </a:spcBef>
            </a:pP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Fault-</a:t>
            </a:r>
            <a:r>
              <a:rPr dirty="0" sz="1200" spc="-25">
                <a:solidFill>
                  <a:srgbClr val="0093C7"/>
                </a:solidFill>
                <a:latin typeface="Calibri"/>
                <a:cs typeface="Calibri"/>
              </a:rPr>
              <a:t>Tolerant</a:t>
            </a:r>
            <a:r>
              <a:rPr dirty="0" sz="1200" spc="20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Prototype </a:t>
            </a:r>
            <a:r>
              <a:rPr dirty="0" sz="1200">
                <a:solidFill>
                  <a:srgbClr val="0093C7"/>
                </a:solidFill>
                <a:latin typeface="Calibri"/>
                <a:cs typeface="Calibri"/>
              </a:rPr>
              <a:t>Final</a:t>
            </a:r>
            <a:r>
              <a:rPr dirty="0" sz="1200" spc="-20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93C7"/>
                </a:solidFill>
                <a:latin typeface="Calibri"/>
                <a:cs typeface="Calibri"/>
              </a:rPr>
              <a:t>Design</a:t>
            </a:r>
            <a:r>
              <a:rPr dirty="0" sz="1200" spc="-25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Review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6" name="object 136" descr=""/>
          <p:cNvSpPr txBox="1"/>
          <p:nvPr/>
        </p:nvSpPr>
        <p:spPr>
          <a:xfrm>
            <a:off x="7190328" y="3304271"/>
            <a:ext cx="1759585" cy="3606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 indent="519430">
              <a:lnSpc>
                <a:spcPts val="1200"/>
              </a:lnSpc>
              <a:spcBef>
                <a:spcPts val="340"/>
              </a:spcBef>
            </a:pP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Utility-</a:t>
            </a:r>
            <a:r>
              <a:rPr dirty="0" sz="1200">
                <a:solidFill>
                  <a:srgbClr val="0093C7"/>
                </a:solidFill>
                <a:latin typeface="Calibri"/>
                <a:cs typeface="Calibri"/>
              </a:rPr>
              <a:t>Scale</a:t>
            </a:r>
            <a:r>
              <a:rPr dirty="0" sz="1200" spc="10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System Intermediate</a:t>
            </a:r>
            <a:r>
              <a:rPr dirty="0" sz="1200" spc="-20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93C7"/>
                </a:solidFill>
                <a:latin typeface="Calibri"/>
                <a:cs typeface="Calibri"/>
              </a:rPr>
              <a:t>Design</a:t>
            </a:r>
            <a:r>
              <a:rPr dirty="0" sz="1200" spc="10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Review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7" name="object 137" descr=""/>
          <p:cNvSpPr txBox="1"/>
          <p:nvPr/>
        </p:nvSpPr>
        <p:spPr>
          <a:xfrm>
            <a:off x="9408358" y="2237319"/>
            <a:ext cx="1247140" cy="3606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 indent="7620">
              <a:lnSpc>
                <a:spcPts val="1200"/>
              </a:lnSpc>
              <a:spcBef>
                <a:spcPts val="340"/>
              </a:spcBef>
            </a:pP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Utility-</a:t>
            </a:r>
            <a:r>
              <a:rPr dirty="0" sz="1200">
                <a:solidFill>
                  <a:srgbClr val="0093C7"/>
                </a:solidFill>
                <a:latin typeface="Calibri"/>
                <a:cs typeface="Calibri"/>
              </a:rPr>
              <a:t>Scale</a:t>
            </a:r>
            <a:r>
              <a:rPr dirty="0" sz="1200" spc="10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System </a:t>
            </a:r>
            <a:r>
              <a:rPr dirty="0" sz="1200">
                <a:solidFill>
                  <a:srgbClr val="0093C7"/>
                </a:solidFill>
                <a:latin typeface="Calibri"/>
                <a:cs typeface="Calibri"/>
              </a:rPr>
              <a:t>Final</a:t>
            </a:r>
            <a:r>
              <a:rPr dirty="0" sz="1200" spc="-20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93C7"/>
                </a:solidFill>
                <a:latin typeface="Calibri"/>
                <a:cs typeface="Calibri"/>
              </a:rPr>
              <a:t>Design</a:t>
            </a:r>
            <a:r>
              <a:rPr dirty="0" sz="1200" spc="-25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Review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8" name="object 138" descr=""/>
          <p:cNvSpPr txBox="1"/>
          <p:nvPr/>
        </p:nvSpPr>
        <p:spPr>
          <a:xfrm>
            <a:off x="3801866" y="3304271"/>
            <a:ext cx="1759585" cy="3606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 indent="225425">
              <a:lnSpc>
                <a:spcPts val="1200"/>
              </a:lnSpc>
              <a:spcBef>
                <a:spcPts val="340"/>
              </a:spcBef>
            </a:pP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Fault-</a:t>
            </a:r>
            <a:r>
              <a:rPr dirty="0" sz="1200" spc="-25">
                <a:solidFill>
                  <a:srgbClr val="0093C7"/>
                </a:solidFill>
                <a:latin typeface="Calibri"/>
                <a:cs typeface="Calibri"/>
              </a:rPr>
              <a:t>Tolerant</a:t>
            </a:r>
            <a:r>
              <a:rPr dirty="0" sz="1200" spc="20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Prototype Intermediate</a:t>
            </a:r>
            <a:r>
              <a:rPr dirty="0" sz="1200" spc="-20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93C7"/>
                </a:solidFill>
                <a:latin typeface="Calibri"/>
                <a:cs typeface="Calibri"/>
              </a:rPr>
              <a:t>Design</a:t>
            </a:r>
            <a:r>
              <a:rPr dirty="0" sz="1200" spc="10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Review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9" name="object 139" descr=""/>
          <p:cNvGrpSpPr/>
          <p:nvPr/>
        </p:nvGrpSpPr>
        <p:grpSpPr>
          <a:xfrm>
            <a:off x="7093457" y="1133855"/>
            <a:ext cx="4315460" cy="1845310"/>
            <a:chOff x="7093457" y="1133855"/>
            <a:chExt cx="4315460" cy="1845310"/>
          </a:xfrm>
        </p:grpSpPr>
        <p:sp>
          <p:nvSpPr>
            <p:cNvPr id="140" name="object 140" descr=""/>
            <p:cNvSpPr/>
            <p:nvPr/>
          </p:nvSpPr>
          <p:spPr>
            <a:xfrm>
              <a:off x="7093457" y="2940557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4" h="0">
                  <a:moveTo>
                    <a:pt x="0" y="0"/>
                  </a:moveTo>
                  <a:lnTo>
                    <a:pt x="146634" y="0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7227399" y="290245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2" name="object 142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215884" y="1133855"/>
              <a:ext cx="3192779" cy="880871"/>
            </a:xfrm>
            <a:prstGeom prst="rect">
              <a:avLst/>
            </a:prstGeom>
          </p:spPr>
        </p:pic>
        <p:sp>
          <p:nvSpPr>
            <p:cNvPr id="143" name="object 143" descr=""/>
            <p:cNvSpPr/>
            <p:nvPr/>
          </p:nvSpPr>
          <p:spPr>
            <a:xfrm>
              <a:off x="8246363" y="1164335"/>
              <a:ext cx="3077210" cy="765175"/>
            </a:xfrm>
            <a:custGeom>
              <a:avLst/>
              <a:gdLst/>
              <a:ahLst/>
              <a:cxnLst/>
              <a:rect l="l" t="t" r="r" b="b"/>
              <a:pathLst>
                <a:path w="3077209" h="765175">
                  <a:moveTo>
                    <a:pt x="3076955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3076955" y="765048"/>
                  </a:lnTo>
                  <a:lnTo>
                    <a:pt x="30769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4" name="object 144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8465819" y="1411223"/>
              <a:ext cx="262127" cy="262127"/>
            </a:xfrm>
            <a:prstGeom prst="rect">
              <a:avLst/>
            </a:prstGeom>
          </p:spPr>
        </p:pic>
        <p:pic>
          <p:nvPicPr>
            <p:cNvPr id="145" name="object 145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8491980" y="1437385"/>
              <a:ext cx="154940" cy="154940"/>
            </a:xfrm>
            <a:prstGeom prst="rect">
              <a:avLst/>
            </a:prstGeom>
          </p:spPr>
        </p:pic>
        <p:pic>
          <p:nvPicPr>
            <p:cNvPr id="146" name="object 146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465819" y="1644408"/>
              <a:ext cx="263639" cy="263639"/>
            </a:xfrm>
            <a:prstGeom prst="rect">
              <a:avLst/>
            </a:prstGeom>
          </p:spPr>
        </p:pic>
        <p:pic>
          <p:nvPicPr>
            <p:cNvPr id="147" name="object 147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8491980" y="1670557"/>
              <a:ext cx="156464" cy="156464"/>
            </a:xfrm>
            <a:prstGeom prst="rect">
              <a:avLst/>
            </a:prstGeom>
          </p:spPr>
        </p:pic>
      </p:grpSp>
      <p:sp>
        <p:nvSpPr>
          <p:cNvPr id="148" name="object 148" descr=""/>
          <p:cNvSpPr txBox="1"/>
          <p:nvPr/>
        </p:nvSpPr>
        <p:spPr>
          <a:xfrm>
            <a:off x="8246364" y="1164336"/>
            <a:ext cx="3077210" cy="765175"/>
          </a:xfrm>
          <a:prstGeom prst="rect">
            <a:avLst/>
          </a:prstGeom>
          <a:ln w="9525">
            <a:solidFill>
              <a:srgbClr val="7E7E7E"/>
            </a:solidFill>
          </a:ln>
        </p:spPr>
        <p:txBody>
          <a:bodyPr wrap="square" lIns="0" tIns="5016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95"/>
              </a:spcBef>
            </a:pPr>
            <a:r>
              <a:rPr dirty="0" sz="1200" b="1">
                <a:latin typeface="Calibri"/>
                <a:cs typeface="Calibri"/>
              </a:rPr>
              <a:t>Note:</a:t>
            </a:r>
            <a:r>
              <a:rPr dirty="0" sz="1200" spc="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Phase</a:t>
            </a:r>
            <a:r>
              <a:rPr dirty="0" sz="1200" spc="30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transitions </a:t>
            </a:r>
            <a:r>
              <a:rPr dirty="0" sz="1200" b="1">
                <a:latin typeface="Calibri"/>
                <a:cs typeface="Calibri"/>
              </a:rPr>
              <a:t>are</a:t>
            </a:r>
            <a:r>
              <a:rPr dirty="0" sz="1200" spc="10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performer-specific</a:t>
            </a:r>
            <a:endParaRPr sz="1200">
              <a:latin typeface="Calibri"/>
              <a:cs typeface="Calibri"/>
            </a:endParaRPr>
          </a:p>
          <a:p>
            <a:pPr marL="478790">
              <a:lnSpc>
                <a:spcPct val="100000"/>
              </a:lnSpc>
              <a:spcBef>
                <a:spcPts val="265"/>
              </a:spcBef>
            </a:pPr>
            <a:r>
              <a:rPr dirty="0" sz="1000">
                <a:latin typeface="Calibri"/>
                <a:cs typeface="Calibri"/>
              </a:rPr>
              <a:t>Critical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performer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go/no-</a:t>
            </a:r>
            <a:r>
              <a:rPr dirty="0" sz="1000">
                <a:latin typeface="Calibri"/>
                <a:cs typeface="Calibri"/>
              </a:rPr>
              <a:t>go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points</a:t>
            </a:r>
            <a:endParaRPr sz="1000">
              <a:latin typeface="Calibri"/>
              <a:cs typeface="Calibri"/>
            </a:endParaRPr>
          </a:p>
          <a:p>
            <a:pPr marL="477520">
              <a:lnSpc>
                <a:spcPct val="100000"/>
              </a:lnSpc>
              <a:spcBef>
                <a:spcPts val="665"/>
              </a:spcBef>
            </a:pPr>
            <a:r>
              <a:rPr dirty="0" sz="1000">
                <a:latin typeface="Calibri"/>
                <a:cs typeface="Calibri"/>
              </a:rPr>
              <a:t>Critical</a:t>
            </a:r>
            <a:r>
              <a:rPr dirty="0" sz="1000" spc="-4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program</a:t>
            </a:r>
            <a:r>
              <a:rPr dirty="0" sz="1000" spc="-4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deliverables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9" name="object 14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Distribution</a:t>
            </a:r>
            <a:r>
              <a:rPr dirty="0" spc="-50"/>
              <a:t> </a:t>
            </a:r>
            <a:r>
              <a:rPr dirty="0"/>
              <a:t>Statement</a:t>
            </a:r>
            <a:r>
              <a:rPr dirty="0" spc="-60"/>
              <a:t> </a:t>
            </a:r>
            <a:r>
              <a:rPr dirty="0"/>
              <a:t>‘A’</a:t>
            </a:r>
            <a:r>
              <a:rPr dirty="0" spc="-15"/>
              <a:t> </a:t>
            </a:r>
            <a:r>
              <a:rPr dirty="0"/>
              <a:t>(Approved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Public</a:t>
            </a:r>
            <a:r>
              <a:rPr dirty="0" spc="-20"/>
              <a:t> </a:t>
            </a:r>
            <a:r>
              <a:rPr dirty="0"/>
              <a:t>Release,</a:t>
            </a:r>
            <a:r>
              <a:rPr dirty="0" spc="-45"/>
              <a:t> </a:t>
            </a:r>
            <a:r>
              <a:rPr dirty="0"/>
              <a:t>Distribution</a:t>
            </a:r>
            <a:r>
              <a:rPr dirty="0" spc="-45"/>
              <a:t> </a:t>
            </a:r>
            <a:r>
              <a:rPr dirty="0" spc="-10"/>
              <a:t>Unlimited)</a:t>
            </a:r>
          </a:p>
        </p:txBody>
      </p:sp>
      <p:sp>
        <p:nvSpPr>
          <p:cNvPr id="150" name="object 15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17</a:t>
            </a:fld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Complete</a:t>
            </a:r>
            <a:r>
              <a:rPr dirty="0" spc="-65"/>
              <a:t> </a:t>
            </a:r>
            <a:r>
              <a:rPr dirty="0"/>
              <a:t>program</a:t>
            </a:r>
            <a:r>
              <a:rPr dirty="0" spc="-95"/>
              <a:t> </a:t>
            </a:r>
            <a:r>
              <a:rPr dirty="0"/>
              <a:t>structure</a:t>
            </a:r>
            <a:r>
              <a:rPr dirty="0" spc="-70"/>
              <a:t> </a:t>
            </a:r>
            <a:r>
              <a:rPr dirty="0"/>
              <a:t>with</a:t>
            </a:r>
            <a:r>
              <a:rPr dirty="0" spc="-80"/>
              <a:t> </a:t>
            </a:r>
            <a:r>
              <a:rPr dirty="0" spc="-10"/>
              <a:t>phases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347216" y="3795077"/>
            <a:ext cx="6454140" cy="2679065"/>
            <a:chOff x="1347216" y="3795077"/>
            <a:chExt cx="6454140" cy="2679065"/>
          </a:xfrm>
        </p:grpSpPr>
        <p:sp>
          <p:nvSpPr>
            <p:cNvPr id="4" name="object 4" descr=""/>
            <p:cNvSpPr/>
            <p:nvPr/>
          </p:nvSpPr>
          <p:spPr>
            <a:xfrm>
              <a:off x="6877051" y="3806190"/>
              <a:ext cx="260350" cy="1011555"/>
            </a:xfrm>
            <a:custGeom>
              <a:avLst/>
              <a:gdLst/>
              <a:ahLst/>
              <a:cxnLst/>
              <a:rect l="l" t="t" r="r" b="b"/>
              <a:pathLst>
                <a:path w="260350" h="1011554">
                  <a:moveTo>
                    <a:pt x="0" y="0"/>
                  </a:moveTo>
                  <a:lnTo>
                    <a:pt x="0" y="1011161"/>
                  </a:lnTo>
                  <a:lnTo>
                    <a:pt x="259956" y="1011161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124310" y="477924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7216" y="5910072"/>
              <a:ext cx="6454139" cy="563879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373124" y="5935980"/>
              <a:ext cx="6347460" cy="457200"/>
            </a:xfrm>
            <a:custGeom>
              <a:avLst/>
              <a:gdLst/>
              <a:ahLst/>
              <a:cxnLst/>
              <a:rect l="l" t="t" r="r" b="b"/>
              <a:pathLst>
                <a:path w="6347459" h="457200">
                  <a:moveTo>
                    <a:pt x="6347460" y="260350"/>
                  </a:moveTo>
                  <a:lnTo>
                    <a:pt x="4718228" y="260350"/>
                  </a:lnTo>
                  <a:lnTo>
                    <a:pt x="4718228" y="0"/>
                  </a:lnTo>
                  <a:lnTo>
                    <a:pt x="0" y="0"/>
                  </a:lnTo>
                  <a:lnTo>
                    <a:pt x="0" y="260350"/>
                  </a:lnTo>
                  <a:lnTo>
                    <a:pt x="0" y="457200"/>
                  </a:lnTo>
                  <a:lnTo>
                    <a:pt x="6347460" y="457200"/>
                  </a:lnTo>
                  <a:lnTo>
                    <a:pt x="6347460" y="260350"/>
                  </a:lnTo>
                  <a:close/>
                </a:path>
              </a:pathLst>
            </a:custGeom>
            <a:solidFill>
              <a:srgbClr val="9F336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20" y="6031992"/>
              <a:ext cx="1293875" cy="34747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34284" y="6031992"/>
              <a:ext cx="257555" cy="34747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81527" y="6031992"/>
              <a:ext cx="2278379" cy="347471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399672" y="6031131"/>
            <a:ext cx="7632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Calibri"/>
                <a:cs typeface="Calibri"/>
              </a:rPr>
              <a:t>Transition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035723" y="6059942"/>
            <a:ext cx="32238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U.S.</a:t>
            </a:r>
            <a:r>
              <a:rPr dirty="0" sz="12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Government-</a:t>
            </a:r>
            <a:r>
              <a:rPr dirty="0" sz="1200" spc="-25" b="1">
                <a:solidFill>
                  <a:srgbClr val="FFFFFF"/>
                </a:solidFill>
                <a:latin typeface="Calibri"/>
                <a:cs typeface="Calibri"/>
              </a:rPr>
              <a:t>Targeted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Application</a:t>
            </a:r>
            <a:r>
              <a:rPr dirty="0" sz="12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Exploration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6137147" y="5905500"/>
            <a:ext cx="4645660" cy="573405"/>
            <a:chOff x="6137147" y="5905500"/>
            <a:chExt cx="4645660" cy="573405"/>
          </a:xfrm>
        </p:grpSpPr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37147" y="5905500"/>
              <a:ext cx="4645151" cy="573023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6167628" y="5935979"/>
              <a:ext cx="4529455" cy="457200"/>
            </a:xfrm>
            <a:custGeom>
              <a:avLst/>
              <a:gdLst/>
              <a:ahLst/>
              <a:cxnLst/>
              <a:rect l="l" t="t" r="r" b="b"/>
              <a:pathLst>
                <a:path w="4529455" h="457200">
                  <a:moveTo>
                    <a:pt x="4529328" y="0"/>
                  </a:moveTo>
                  <a:lnTo>
                    <a:pt x="0" y="0"/>
                  </a:lnTo>
                  <a:lnTo>
                    <a:pt x="0" y="201930"/>
                  </a:lnTo>
                  <a:lnTo>
                    <a:pt x="1621764" y="201930"/>
                  </a:lnTo>
                  <a:lnTo>
                    <a:pt x="1621764" y="457200"/>
                  </a:lnTo>
                  <a:lnTo>
                    <a:pt x="4529328" y="457200"/>
                  </a:lnTo>
                  <a:lnTo>
                    <a:pt x="4529328" y="201930"/>
                  </a:lnTo>
                  <a:lnTo>
                    <a:pt x="452932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167627" y="5935980"/>
              <a:ext cx="4529455" cy="457200"/>
            </a:xfrm>
            <a:custGeom>
              <a:avLst/>
              <a:gdLst/>
              <a:ahLst/>
              <a:cxnLst/>
              <a:rect l="l" t="t" r="r" b="b"/>
              <a:pathLst>
                <a:path w="4529455" h="457200">
                  <a:moveTo>
                    <a:pt x="4529328" y="457200"/>
                  </a:moveTo>
                  <a:lnTo>
                    <a:pt x="1621764" y="457200"/>
                  </a:lnTo>
                  <a:lnTo>
                    <a:pt x="1621764" y="202133"/>
                  </a:lnTo>
                  <a:lnTo>
                    <a:pt x="0" y="202133"/>
                  </a:lnTo>
                  <a:lnTo>
                    <a:pt x="0" y="0"/>
                  </a:lnTo>
                  <a:lnTo>
                    <a:pt x="4529328" y="0"/>
                  </a:lnTo>
                  <a:lnTo>
                    <a:pt x="4529328" y="4572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7794155" y="6045285"/>
            <a:ext cx="29032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7975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Transition</a:t>
            </a:r>
            <a:r>
              <a:rPr dirty="0" sz="1200" spc="-4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Partner</a:t>
            </a:r>
            <a:r>
              <a:rPr dirty="0" sz="1200" spc="-30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Preparation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10677144" y="5905500"/>
            <a:ext cx="1135380" cy="573405"/>
            <a:chOff x="10677144" y="5905500"/>
            <a:chExt cx="1135380" cy="573405"/>
          </a:xfrm>
        </p:grpSpPr>
        <p:pic>
          <p:nvPicPr>
            <p:cNvPr id="19" name="object 1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77144" y="5905500"/>
              <a:ext cx="1135379" cy="573023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10707624" y="5935980"/>
              <a:ext cx="1019810" cy="457200"/>
            </a:xfrm>
            <a:custGeom>
              <a:avLst/>
              <a:gdLst/>
              <a:ahLst/>
              <a:cxnLst/>
              <a:rect l="l" t="t" r="r" b="b"/>
              <a:pathLst>
                <a:path w="1019809" h="457200">
                  <a:moveTo>
                    <a:pt x="893864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893864" y="457200"/>
                  </a:lnTo>
                  <a:lnTo>
                    <a:pt x="1019556" y="228600"/>
                  </a:lnTo>
                  <a:lnTo>
                    <a:pt x="893864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0707624" y="5935980"/>
              <a:ext cx="1019810" cy="457200"/>
            </a:xfrm>
            <a:custGeom>
              <a:avLst/>
              <a:gdLst/>
              <a:ahLst/>
              <a:cxnLst/>
              <a:rect l="l" t="t" r="r" b="b"/>
              <a:pathLst>
                <a:path w="1019809" h="457200">
                  <a:moveTo>
                    <a:pt x="0" y="0"/>
                  </a:moveTo>
                  <a:lnTo>
                    <a:pt x="893864" y="0"/>
                  </a:lnTo>
                  <a:lnTo>
                    <a:pt x="1019556" y="228600"/>
                  </a:lnTo>
                  <a:lnTo>
                    <a:pt x="893864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10775919" y="6044839"/>
            <a:ext cx="6578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Transition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1342644" y="2234184"/>
            <a:ext cx="9850755" cy="4152900"/>
            <a:chOff x="1342644" y="2234184"/>
            <a:chExt cx="9850755" cy="4152900"/>
          </a:xfrm>
        </p:grpSpPr>
        <p:sp>
          <p:nvSpPr>
            <p:cNvPr id="24" name="object 24" descr=""/>
            <p:cNvSpPr/>
            <p:nvPr/>
          </p:nvSpPr>
          <p:spPr>
            <a:xfrm>
              <a:off x="10655808" y="5940552"/>
              <a:ext cx="74930" cy="447040"/>
            </a:xfrm>
            <a:custGeom>
              <a:avLst/>
              <a:gdLst/>
              <a:ahLst/>
              <a:cxnLst/>
              <a:rect l="l" t="t" r="r" b="b"/>
              <a:pathLst>
                <a:path w="74929" h="447039">
                  <a:moveTo>
                    <a:pt x="69100" y="0"/>
                  </a:moveTo>
                  <a:lnTo>
                    <a:pt x="5575" y="0"/>
                  </a:lnTo>
                  <a:lnTo>
                    <a:pt x="0" y="5575"/>
                  </a:lnTo>
                  <a:lnTo>
                    <a:pt x="0" y="12446"/>
                  </a:lnTo>
                  <a:lnTo>
                    <a:pt x="0" y="440956"/>
                  </a:lnTo>
                  <a:lnTo>
                    <a:pt x="5575" y="446532"/>
                  </a:lnTo>
                  <a:lnTo>
                    <a:pt x="69100" y="446532"/>
                  </a:lnTo>
                  <a:lnTo>
                    <a:pt x="74676" y="440956"/>
                  </a:lnTo>
                  <a:lnTo>
                    <a:pt x="74676" y="5575"/>
                  </a:lnTo>
                  <a:lnTo>
                    <a:pt x="6910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546597" y="4071366"/>
              <a:ext cx="0" cy="588010"/>
            </a:xfrm>
            <a:custGeom>
              <a:avLst/>
              <a:gdLst/>
              <a:ahLst/>
              <a:cxnLst/>
              <a:rect l="l" t="t" r="r" b="b"/>
              <a:pathLst>
                <a:path w="0" h="588010">
                  <a:moveTo>
                    <a:pt x="0" y="0"/>
                  </a:moveTo>
                  <a:lnTo>
                    <a:pt x="0" y="587425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5508501" y="464609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635758" y="2588512"/>
              <a:ext cx="267335" cy="1120775"/>
            </a:xfrm>
            <a:custGeom>
              <a:avLst/>
              <a:gdLst/>
              <a:ahLst/>
              <a:cxnLst/>
              <a:rect l="l" t="t" r="r" b="b"/>
              <a:pathLst>
                <a:path w="267335" h="1120775">
                  <a:moveTo>
                    <a:pt x="0" y="0"/>
                  </a:moveTo>
                  <a:lnTo>
                    <a:pt x="0" y="1120546"/>
                  </a:lnTo>
                  <a:lnTo>
                    <a:pt x="266865" y="1120546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2889923" y="3670962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4453889" y="2588513"/>
              <a:ext cx="186690" cy="999490"/>
            </a:xfrm>
            <a:custGeom>
              <a:avLst/>
              <a:gdLst/>
              <a:ahLst/>
              <a:cxnLst/>
              <a:rect l="l" t="t" r="r" b="b"/>
              <a:pathLst>
                <a:path w="186689" h="999489">
                  <a:moveTo>
                    <a:pt x="0" y="0"/>
                  </a:moveTo>
                  <a:lnTo>
                    <a:pt x="0" y="999350"/>
                  </a:lnTo>
                  <a:lnTo>
                    <a:pt x="186385" y="999350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4627573" y="3549764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199"/>
                  </a:lnTo>
                  <a:lnTo>
                    <a:pt x="76200" y="380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6974585" y="2489454"/>
              <a:ext cx="349885" cy="923290"/>
            </a:xfrm>
            <a:custGeom>
              <a:avLst/>
              <a:gdLst/>
              <a:ahLst/>
              <a:cxnLst/>
              <a:rect l="l" t="t" r="r" b="b"/>
              <a:pathLst>
                <a:path w="349884" h="923289">
                  <a:moveTo>
                    <a:pt x="0" y="0"/>
                  </a:moveTo>
                  <a:lnTo>
                    <a:pt x="349758" y="0"/>
                  </a:lnTo>
                  <a:lnTo>
                    <a:pt x="349758" y="922972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7286240" y="339972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0644377" y="3708653"/>
              <a:ext cx="510540" cy="2164715"/>
            </a:xfrm>
            <a:custGeom>
              <a:avLst/>
              <a:gdLst/>
              <a:ahLst/>
              <a:cxnLst/>
              <a:rect l="l" t="t" r="r" b="b"/>
              <a:pathLst>
                <a:path w="510540" h="2164715">
                  <a:moveTo>
                    <a:pt x="0" y="0"/>
                  </a:moveTo>
                  <a:lnTo>
                    <a:pt x="510349" y="0"/>
                  </a:lnTo>
                  <a:lnTo>
                    <a:pt x="510349" y="2164448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1116624" y="5860402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199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0644377" y="4947666"/>
              <a:ext cx="305435" cy="930275"/>
            </a:xfrm>
            <a:custGeom>
              <a:avLst/>
              <a:gdLst/>
              <a:ahLst/>
              <a:cxnLst/>
              <a:rect l="l" t="t" r="r" b="b"/>
              <a:pathLst>
                <a:path w="305434" h="930275">
                  <a:moveTo>
                    <a:pt x="0" y="0"/>
                  </a:moveTo>
                  <a:lnTo>
                    <a:pt x="305358" y="0"/>
                  </a:lnTo>
                  <a:lnTo>
                    <a:pt x="305358" y="930059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0911642" y="586502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199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8926828" y="4059173"/>
              <a:ext cx="2122170" cy="1821180"/>
            </a:xfrm>
            <a:custGeom>
              <a:avLst/>
              <a:gdLst/>
              <a:ahLst/>
              <a:cxnLst/>
              <a:rect l="l" t="t" r="r" b="b"/>
              <a:pathLst>
                <a:path w="2122170" h="1821179">
                  <a:moveTo>
                    <a:pt x="0" y="0"/>
                  </a:moveTo>
                  <a:lnTo>
                    <a:pt x="0" y="262877"/>
                  </a:lnTo>
                  <a:lnTo>
                    <a:pt x="2122131" y="262877"/>
                  </a:lnTo>
                  <a:lnTo>
                    <a:pt x="2122131" y="1821154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1010853" y="5867624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47216" y="2234184"/>
              <a:ext cx="1126235" cy="563879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42644" y="2244851"/>
              <a:ext cx="1107947" cy="603503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1373124" y="2260092"/>
              <a:ext cx="1019810" cy="457200"/>
            </a:xfrm>
            <a:custGeom>
              <a:avLst/>
              <a:gdLst/>
              <a:ahLst/>
              <a:cxnLst/>
              <a:rect l="l" t="t" r="r" b="b"/>
              <a:pathLst>
                <a:path w="1019810" h="457200">
                  <a:moveTo>
                    <a:pt x="893864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893864" y="457200"/>
                  </a:lnTo>
                  <a:lnTo>
                    <a:pt x="1019556" y="228600"/>
                  </a:lnTo>
                  <a:lnTo>
                    <a:pt x="893864" y="0"/>
                  </a:lnTo>
                  <a:close/>
                </a:path>
              </a:pathLst>
            </a:custGeom>
            <a:solidFill>
              <a:srgbClr val="008F8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67027" y="2270760"/>
              <a:ext cx="601979" cy="347471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8696" y="2270759"/>
              <a:ext cx="257555" cy="347471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05940" y="2270759"/>
              <a:ext cx="565403" cy="347471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67027" y="2423159"/>
              <a:ext cx="731519" cy="347471"/>
            </a:xfrm>
            <a:prstGeom prst="rect">
              <a:avLst/>
            </a:prstGeom>
          </p:spPr>
        </p:pic>
      </p:grpSp>
      <p:sp>
        <p:nvSpPr>
          <p:cNvPr id="46" name="object 46" descr=""/>
          <p:cNvSpPr txBox="1"/>
          <p:nvPr/>
        </p:nvSpPr>
        <p:spPr>
          <a:xfrm>
            <a:off x="1452439" y="2298660"/>
            <a:ext cx="788035" cy="3606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Utility-Scale Concept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217973" y="2248443"/>
            <a:ext cx="944244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latin typeface="Calibri"/>
                <a:cs typeface="Calibri"/>
              </a:rPr>
              <a:t>Architecture</a:t>
            </a:r>
            <a:endParaRPr sz="1400">
              <a:latin typeface="Calibri"/>
              <a:cs typeface="Calibri"/>
            </a:endParaRPr>
          </a:p>
          <a:p>
            <a:pPr marL="593090">
              <a:lnSpc>
                <a:spcPct val="100000"/>
              </a:lnSpc>
            </a:pPr>
            <a:r>
              <a:rPr dirty="0" sz="1400" spc="-25" b="1">
                <a:latin typeface="Calibri"/>
                <a:cs typeface="Calibri"/>
              </a:rPr>
              <a:t>R&amp;D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8" name="object 48" descr=""/>
          <p:cNvGrpSpPr/>
          <p:nvPr/>
        </p:nvGrpSpPr>
        <p:grpSpPr>
          <a:xfrm>
            <a:off x="2846832" y="2234183"/>
            <a:ext cx="1442085" cy="614680"/>
            <a:chOff x="2846832" y="2234183"/>
            <a:chExt cx="1442085" cy="614680"/>
          </a:xfrm>
        </p:grpSpPr>
        <p:pic>
          <p:nvPicPr>
            <p:cNvPr id="49" name="object 4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851403" y="2234183"/>
              <a:ext cx="1437131" cy="563879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46832" y="2244851"/>
              <a:ext cx="1405127" cy="603503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2877311" y="2260091"/>
              <a:ext cx="1330960" cy="457200"/>
            </a:xfrm>
            <a:custGeom>
              <a:avLst/>
              <a:gdLst/>
              <a:ahLst/>
              <a:cxnLst/>
              <a:rect l="l" t="t" r="r" b="b"/>
              <a:pathLst>
                <a:path w="1330960" h="457200">
                  <a:moveTo>
                    <a:pt x="120476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04760" y="457200"/>
                  </a:lnTo>
                  <a:lnTo>
                    <a:pt x="1330452" y="228600"/>
                  </a:lnTo>
                  <a:lnTo>
                    <a:pt x="1204760" y="0"/>
                  </a:lnTo>
                  <a:close/>
                </a:path>
              </a:pathLst>
            </a:custGeom>
            <a:solidFill>
              <a:srgbClr val="008F8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71216" y="2270759"/>
              <a:ext cx="524255" cy="347471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185160" y="2270759"/>
              <a:ext cx="257555" cy="347471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232403" y="2270759"/>
              <a:ext cx="761999" cy="347471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871216" y="2423159"/>
              <a:ext cx="1301495" cy="347471"/>
            </a:xfrm>
            <a:prstGeom prst="rect">
              <a:avLst/>
            </a:prstGeom>
          </p:spPr>
        </p:pic>
      </p:grpSp>
      <p:sp>
        <p:nvSpPr>
          <p:cNvPr id="56" name="object 56" descr=""/>
          <p:cNvSpPr txBox="1"/>
          <p:nvPr/>
        </p:nvSpPr>
        <p:spPr>
          <a:xfrm>
            <a:off x="2956200" y="2298660"/>
            <a:ext cx="1115695" cy="3606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Fault-Tolerant Prototype</a:t>
            </a:r>
            <a:r>
              <a:rPr dirty="0" sz="12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Design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7" name="object 57" descr=""/>
          <p:cNvGrpSpPr/>
          <p:nvPr/>
        </p:nvGrpSpPr>
        <p:grpSpPr>
          <a:xfrm>
            <a:off x="4666488" y="2234183"/>
            <a:ext cx="1991995" cy="614680"/>
            <a:chOff x="4666488" y="2234183"/>
            <a:chExt cx="1991995" cy="614680"/>
          </a:xfrm>
        </p:grpSpPr>
        <p:pic>
          <p:nvPicPr>
            <p:cNvPr id="58" name="object 5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71060" y="2234183"/>
              <a:ext cx="1987295" cy="563879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666488" y="2244851"/>
              <a:ext cx="1222247" cy="603503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4696967" y="2260091"/>
              <a:ext cx="1880870" cy="457200"/>
            </a:xfrm>
            <a:custGeom>
              <a:avLst/>
              <a:gdLst/>
              <a:ahLst/>
              <a:cxnLst/>
              <a:rect l="l" t="t" r="r" b="b"/>
              <a:pathLst>
                <a:path w="1880870" h="457200">
                  <a:moveTo>
                    <a:pt x="1754924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754924" y="457200"/>
                  </a:lnTo>
                  <a:lnTo>
                    <a:pt x="1880616" y="228600"/>
                  </a:lnTo>
                  <a:lnTo>
                    <a:pt x="1754924" y="0"/>
                  </a:lnTo>
                  <a:close/>
                </a:path>
              </a:pathLst>
            </a:custGeom>
            <a:solidFill>
              <a:srgbClr val="008F8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690872" y="2270760"/>
              <a:ext cx="601979" cy="347471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082540" y="2270759"/>
              <a:ext cx="257555" cy="347471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129783" y="2270759"/>
              <a:ext cx="533399" cy="347471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690871" y="2423159"/>
              <a:ext cx="1118615" cy="347471"/>
            </a:xfrm>
            <a:prstGeom prst="rect">
              <a:avLst/>
            </a:prstGeom>
          </p:spPr>
        </p:pic>
      </p:grpSp>
      <p:sp>
        <p:nvSpPr>
          <p:cNvPr id="65" name="object 65" descr=""/>
          <p:cNvSpPr txBox="1"/>
          <p:nvPr/>
        </p:nvSpPr>
        <p:spPr>
          <a:xfrm>
            <a:off x="4776420" y="2298660"/>
            <a:ext cx="933450" cy="3606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Utility-Scale System</a:t>
            </a:r>
            <a:r>
              <a:rPr dirty="0" sz="1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Design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6" name="object 66" descr=""/>
          <p:cNvGrpSpPr/>
          <p:nvPr/>
        </p:nvGrpSpPr>
        <p:grpSpPr>
          <a:xfrm>
            <a:off x="2393442" y="2353055"/>
            <a:ext cx="7915275" cy="2903220"/>
            <a:chOff x="2393442" y="2353055"/>
            <a:chExt cx="7915275" cy="2903220"/>
          </a:xfrm>
        </p:grpSpPr>
        <p:pic>
          <p:nvPicPr>
            <p:cNvPr id="67" name="object 67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740651" y="2353055"/>
              <a:ext cx="327659" cy="329183"/>
            </a:xfrm>
            <a:prstGeom prst="rect">
              <a:avLst/>
            </a:prstGeom>
          </p:spPr>
        </p:pic>
        <p:sp>
          <p:nvSpPr>
            <p:cNvPr id="68" name="object 68" descr=""/>
            <p:cNvSpPr/>
            <p:nvPr/>
          </p:nvSpPr>
          <p:spPr>
            <a:xfrm>
              <a:off x="6779513" y="2391917"/>
              <a:ext cx="195580" cy="196850"/>
            </a:xfrm>
            <a:custGeom>
              <a:avLst/>
              <a:gdLst/>
              <a:ahLst/>
              <a:cxnLst/>
              <a:rect l="l" t="t" r="r" b="b"/>
              <a:pathLst>
                <a:path w="195579" h="196850">
                  <a:moveTo>
                    <a:pt x="97536" y="0"/>
                  </a:moveTo>
                  <a:lnTo>
                    <a:pt x="59568" y="7724"/>
                  </a:lnTo>
                  <a:lnTo>
                    <a:pt x="28565" y="28789"/>
                  </a:lnTo>
                  <a:lnTo>
                    <a:pt x="7664" y="60034"/>
                  </a:lnTo>
                  <a:lnTo>
                    <a:pt x="0" y="98298"/>
                  </a:lnTo>
                  <a:lnTo>
                    <a:pt x="7664" y="136561"/>
                  </a:lnTo>
                  <a:lnTo>
                    <a:pt x="28565" y="167806"/>
                  </a:lnTo>
                  <a:lnTo>
                    <a:pt x="59568" y="188871"/>
                  </a:lnTo>
                  <a:lnTo>
                    <a:pt x="97536" y="196596"/>
                  </a:lnTo>
                  <a:lnTo>
                    <a:pt x="135503" y="188871"/>
                  </a:lnTo>
                  <a:lnTo>
                    <a:pt x="166506" y="167806"/>
                  </a:lnTo>
                  <a:lnTo>
                    <a:pt x="187407" y="136561"/>
                  </a:lnTo>
                  <a:lnTo>
                    <a:pt x="195072" y="98298"/>
                  </a:lnTo>
                  <a:lnTo>
                    <a:pt x="187407" y="60034"/>
                  </a:lnTo>
                  <a:lnTo>
                    <a:pt x="166506" y="28789"/>
                  </a:lnTo>
                  <a:lnTo>
                    <a:pt x="135503" y="7724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6779513" y="2391917"/>
              <a:ext cx="195580" cy="196850"/>
            </a:xfrm>
            <a:custGeom>
              <a:avLst/>
              <a:gdLst/>
              <a:ahLst/>
              <a:cxnLst/>
              <a:rect l="l" t="t" r="r" b="b"/>
              <a:pathLst>
                <a:path w="195579" h="196850">
                  <a:moveTo>
                    <a:pt x="0" y="98298"/>
                  </a:moveTo>
                  <a:lnTo>
                    <a:pt x="7664" y="60034"/>
                  </a:lnTo>
                  <a:lnTo>
                    <a:pt x="28565" y="28789"/>
                  </a:lnTo>
                  <a:lnTo>
                    <a:pt x="59568" y="7724"/>
                  </a:lnTo>
                  <a:lnTo>
                    <a:pt x="97536" y="0"/>
                  </a:lnTo>
                  <a:lnTo>
                    <a:pt x="135503" y="7724"/>
                  </a:lnTo>
                  <a:lnTo>
                    <a:pt x="166506" y="28789"/>
                  </a:lnTo>
                  <a:lnTo>
                    <a:pt x="187407" y="60034"/>
                  </a:lnTo>
                  <a:lnTo>
                    <a:pt x="195072" y="98298"/>
                  </a:lnTo>
                  <a:lnTo>
                    <a:pt x="187407" y="136561"/>
                  </a:lnTo>
                  <a:lnTo>
                    <a:pt x="166506" y="167806"/>
                  </a:lnTo>
                  <a:lnTo>
                    <a:pt x="135503" y="188871"/>
                  </a:lnTo>
                  <a:lnTo>
                    <a:pt x="97536" y="196596"/>
                  </a:lnTo>
                  <a:lnTo>
                    <a:pt x="59568" y="188871"/>
                  </a:lnTo>
                  <a:lnTo>
                    <a:pt x="28565" y="167806"/>
                  </a:lnTo>
                  <a:lnTo>
                    <a:pt x="7664" y="136561"/>
                  </a:lnTo>
                  <a:lnTo>
                    <a:pt x="0" y="98298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0" name="object 70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317492" y="2353055"/>
              <a:ext cx="327659" cy="329183"/>
            </a:xfrm>
            <a:prstGeom prst="rect">
              <a:avLst/>
            </a:prstGeom>
          </p:spPr>
        </p:pic>
        <p:sp>
          <p:nvSpPr>
            <p:cNvPr id="71" name="object 71" descr=""/>
            <p:cNvSpPr/>
            <p:nvPr/>
          </p:nvSpPr>
          <p:spPr>
            <a:xfrm>
              <a:off x="4356354" y="2391917"/>
              <a:ext cx="195580" cy="196850"/>
            </a:xfrm>
            <a:custGeom>
              <a:avLst/>
              <a:gdLst/>
              <a:ahLst/>
              <a:cxnLst/>
              <a:rect l="l" t="t" r="r" b="b"/>
              <a:pathLst>
                <a:path w="195579" h="196850">
                  <a:moveTo>
                    <a:pt x="97536" y="0"/>
                  </a:moveTo>
                  <a:lnTo>
                    <a:pt x="59568" y="7724"/>
                  </a:lnTo>
                  <a:lnTo>
                    <a:pt x="28565" y="28789"/>
                  </a:lnTo>
                  <a:lnTo>
                    <a:pt x="7664" y="60034"/>
                  </a:lnTo>
                  <a:lnTo>
                    <a:pt x="0" y="98298"/>
                  </a:lnTo>
                  <a:lnTo>
                    <a:pt x="7664" y="136561"/>
                  </a:lnTo>
                  <a:lnTo>
                    <a:pt x="28565" y="167806"/>
                  </a:lnTo>
                  <a:lnTo>
                    <a:pt x="59568" y="188871"/>
                  </a:lnTo>
                  <a:lnTo>
                    <a:pt x="97536" y="196596"/>
                  </a:lnTo>
                  <a:lnTo>
                    <a:pt x="135503" y="188871"/>
                  </a:lnTo>
                  <a:lnTo>
                    <a:pt x="166506" y="167806"/>
                  </a:lnTo>
                  <a:lnTo>
                    <a:pt x="187407" y="136561"/>
                  </a:lnTo>
                  <a:lnTo>
                    <a:pt x="195072" y="98298"/>
                  </a:lnTo>
                  <a:lnTo>
                    <a:pt x="187407" y="60034"/>
                  </a:lnTo>
                  <a:lnTo>
                    <a:pt x="166506" y="28789"/>
                  </a:lnTo>
                  <a:lnTo>
                    <a:pt x="135503" y="7724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4356354" y="2391917"/>
              <a:ext cx="195580" cy="196850"/>
            </a:xfrm>
            <a:custGeom>
              <a:avLst/>
              <a:gdLst/>
              <a:ahLst/>
              <a:cxnLst/>
              <a:rect l="l" t="t" r="r" b="b"/>
              <a:pathLst>
                <a:path w="195579" h="196850">
                  <a:moveTo>
                    <a:pt x="0" y="98298"/>
                  </a:moveTo>
                  <a:lnTo>
                    <a:pt x="7664" y="60034"/>
                  </a:lnTo>
                  <a:lnTo>
                    <a:pt x="28565" y="28789"/>
                  </a:lnTo>
                  <a:lnTo>
                    <a:pt x="59568" y="7724"/>
                  </a:lnTo>
                  <a:lnTo>
                    <a:pt x="97536" y="0"/>
                  </a:lnTo>
                  <a:lnTo>
                    <a:pt x="135503" y="7724"/>
                  </a:lnTo>
                  <a:lnTo>
                    <a:pt x="166506" y="28789"/>
                  </a:lnTo>
                  <a:lnTo>
                    <a:pt x="187407" y="60034"/>
                  </a:lnTo>
                  <a:lnTo>
                    <a:pt x="195072" y="98298"/>
                  </a:lnTo>
                  <a:lnTo>
                    <a:pt x="187407" y="136561"/>
                  </a:lnTo>
                  <a:lnTo>
                    <a:pt x="166506" y="167806"/>
                  </a:lnTo>
                  <a:lnTo>
                    <a:pt x="135503" y="188871"/>
                  </a:lnTo>
                  <a:lnTo>
                    <a:pt x="97536" y="196596"/>
                  </a:lnTo>
                  <a:lnTo>
                    <a:pt x="59568" y="188871"/>
                  </a:lnTo>
                  <a:lnTo>
                    <a:pt x="28565" y="167806"/>
                  </a:lnTo>
                  <a:lnTo>
                    <a:pt x="7664" y="136561"/>
                  </a:lnTo>
                  <a:lnTo>
                    <a:pt x="0" y="98298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" name="object 73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499360" y="2353055"/>
              <a:ext cx="327647" cy="329183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393442" y="2379217"/>
              <a:ext cx="484118" cy="221996"/>
            </a:xfrm>
            <a:prstGeom prst="rect">
              <a:avLst/>
            </a:prstGeom>
          </p:spPr>
        </p:pic>
        <p:sp>
          <p:nvSpPr>
            <p:cNvPr id="75" name="object 75" descr=""/>
            <p:cNvSpPr/>
            <p:nvPr/>
          </p:nvSpPr>
          <p:spPr>
            <a:xfrm>
              <a:off x="4208526" y="2489453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 h="0">
                  <a:moveTo>
                    <a:pt x="0" y="0"/>
                  </a:moveTo>
                  <a:lnTo>
                    <a:pt x="83426" y="0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4279257" y="245135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4551426" y="2489453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 h="0">
                  <a:moveTo>
                    <a:pt x="0" y="0"/>
                  </a:moveTo>
                  <a:lnTo>
                    <a:pt x="83426" y="0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4622158" y="245135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6578345" y="2489453"/>
              <a:ext cx="138430" cy="0"/>
            </a:xfrm>
            <a:custGeom>
              <a:avLst/>
              <a:gdLst/>
              <a:ahLst/>
              <a:cxnLst/>
              <a:rect l="l" t="t" r="r" b="b"/>
              <a:pathLst>
                <a:path w="138429" h="0">
                  <a:moveTo>
                    <a:pt x="0" y="0"/>
                  </a:moveTo>
                  <a:lnTo>
                    <a:pt x="137896" y="0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6703544" y="245135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1" name="object 81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173468" y="4692395"/>
              <a:ext cx="3134867" cy="563879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168895" y="4779263"/>
              <a:ext cx="2708146" cy="451103"/>
            </a:xfrm>
            <a:prstGeom prst="rect">
              <a:avLst/>
            </a:prstGeom>
          </p:spPr>
        </p:pic>
        <p:sp>
          <p:nvSpPr>
            <p:cNvPr id="83" name="object 83" descr=""/>
            <p:cNvSpPr/>
            <p:nvPr/>
          </p:nvSpPr>
          <p:spPr>
            <a:xfrm>
              <a:off x="7199376" y="4718304"/>
              <a:ext cx="3028315" cy="457200"/>
            </a:xfrm>
            <a:custGeom>
              <a:avLst/>
              <a:gdLst/>
              <a:ahLst/>
              <a:cxnLst/>
              <a:rect l="l" t="t" r="r" b="b"/>
              <a:pathLst>
                <a:path w="3028315" h="457200">
                  <a:moveTo>
                    <a:pt x="2902496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2902496" y="457200"/>
                  </a:lnTo>
                  <a:lnTo>
                    <a:pt x="3028188" y="228600"/>
                  </a:lnTo>
                  <a:lnTo>
                    <a:pt x="2902496" y="0"/>
                  </a:lnTo>
                  <a:close/>
                </a:path>
              </a:pathLst>
            </a:custGeom>
            <a:solidFill>
              <a:srgbClr val="3434A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4" name="object 84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193279" y="4805171"/>
              <a:ext cx="524255" cy="347471"/>
            </a:xfrm>
            <a:prstGeom prst="rect">
              <a:avLst/>
            </a:prstGeom>
          </p:spPr>
        </p:pic>
        <p:pic>
          <p:nvPicPr>
            <p:cNvPr id="85" name="object 8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507224" y="4805172"/>
              <a:ext cx="257555" cy="347471"/>
            </a:xfrm>
            <a:prstGeom prst="rect">
              <a:avLst/>
            </a:prstGeom>
          </p:spPr>
        </p:pic>
        <p:pic>
          <p:nvPicPr>
            <p:cNvPr id="86" name="object 86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554467" y="4805171"/>
              <a:ext cx="2243327" cy="347471"/>
            </a:xfrm>
            <a:prstGeom prst="rect">
              <a:avLst/>
            </a:prstGeom>
          </p:spPr>
        </p:pic>
      </p:grpSp>
      <p:sp>
        <p:nvSpPr>
          <p:cNvPr id="87" name="object 87" descr=""/>
          <p:cNvSpPr txBox="1"/>
          <p:nvPr/>
        </p:nvSpPr>
        <p:spPr>
          <a:xfrm>
            <a:off x="1724341" y="1796008"/>
            <a:ext cx="1017269" cy="3606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 indent="251460">
              <a:lnSpc>
                <a:spcPts val="1200"/>
              </a:lnSpc>
              <a:spcBef>
                <a:spcPts val="340"/>
              </a:spcBef>
            </a:pP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Utility-Scale </a:t>
            </a:r>
            <a:r>
              <a:rPr dirty="0" sz="1200">
                <a:solidFill>
                  <a:srgbClr val="0093C7"/>
                </a:solidFill>
                <a:latin typeface="Calibri"/>
                <a:cs typeface="Calibri"/>
              </a:rPr>
              <a:t>Concept</a:t>
            </a:r>
            <a:r>
              <a:rPr dirty="0" sz="1200" spc="-30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Review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8" name="object 88" descr=""/>
          <p:cNvSpPr txBox="1"/>
          <p:nvPr/>
        </p:nvSpPr>
        <p:spPr>
          <a:xfrm>
            <a:off x="3081615" y="1794027"/>
            <a:ext cx="1533525" cy="3606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77165" marR="5080" indent="-165100">
              <a:lnSpc>
                <a:spcPts val="1200"/>
              </a:lnSpc>
              <a:spcBef>
                <a:spcPts val="340"/>
              </a:spcBef>
            </a:pP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Fault-</a:t>
            </a:r>
            <a:r>
              <a:rPr dirty="0" sz="1200" spc="-25">
                <a:solidFill>
                  <a:srgbClr val="0093C7"/>
                </a:solidFill>
                <a:latin typeface="Calibri"/>
                <a:cs typeface="Calibri"/>
              </a:rPr>
              <a:t>Tolerant</a:t>
            </a:r>
            <a:r>
              <a:rPr dirty="0" sz="1200" spc="20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Prototype Requirements</a:t>
            </a:r>
            <a:r>
              <a:rPr dirty="0" sz="1200" spc="15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Review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9" name="object 89" descr=""/>
          <p:cNvSpPr txBox="1"/>
          <p:nvPr/>
        </p:nvSpPr>
        <p:spPr>
          <a:xfrm>
            <a:off x="5655346" y="1794027"/>
            <a:ext cx="1369060" cy="3606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 indent="129539">
              <a:lnSpc>
                <a:spcPts val="1200"/>
              </a:lnSpc>
              <a:spcBef>
                <a:spcPts val="340"/>
              </a:spcBef>
            </a:pP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Utility-</a:t>
            </a:r>
            <a:r>
              <a:rPr dirty="0" sz="1200">
                <a:solidFill>
                  <a:srgbClr val="0093C7"/>
                </a:solidFill>
                <a:latin typeface="Calibri"/>
                <a:cs typeface="Calibri"/>
              </a:rPr>
              <a:t>Scale</a:t>
            </a:r>
            <a:r>
              <a:rPr dirty="0" sz="1200" spc="10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System Requirements</a:t>
            </a:r>
            <a:r>
              <a:rPr dirty="0" sz="1200" spc="15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Review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0" name="object 90" descr=""/>
          <p:cNvSpPr txBox="1"/>
          <p:nvPr/>
        </p:nvSpPr>
        <p:spPr>
          <a:xfrm>
            <a:off x="7278826" y="4833068"/>
            <a:ext cx="24187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Fault-</a:t>
            </a:r>
            <a:r>
              <a:rPr dirty="0" sz="1200" spc="-20" b="1">
                <a:solidFill>
                  <a:srgbClr val="FFFFFF"/>
                </a:solidFill>
                <a:latin typeface="Calibri"/>
                <a:cs typeface="Calibri"/>
              </a:rPr>
              <a:t>Tolerant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Prototype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Construction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1" name="object 91" descr=""/>
          <p:cNvSpPr txBox="1"/>
          <p:nvPr/>
        </p:nvSpPr>
        <p:spPr>
          <a:xfrm>
            <a:off x="394759" y="4706650"/>
            <a:ext cx="767715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Calibri"/>
                <a:cs typeface="Calibri"/>
              </a:rPr>
              <a:t>Prototype</a:t>
            </a:r>
            <a:endParaRPr sz="1400">
              <a:latin typeface="Calibri"/>
              <a:cs typeface="Calibri"/>
            </a:endParaRPr>
          </a:p>
          <a:p>
            <a:pPr marL="416559">
              <a:lnSpc>
                <a:spcPct val="100000"/>
              </a:lnSpc>
              <a:spcBef>
                <a:spcPts val="5"/>
              </a:spcBef>
            </a:pPr>
            <a:r>
              <a:rPr dirty="0" sz="1400" spc="-25" b="1">
                <a:latin typeface="Calibri"/>
                <a:cs typeface="Calibri"/>
              </a:rPr>
              <a:t>R&amp;D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92" name="object 92" descr=""/>
          <p:cNvGrpSpPr/>
          <p:nvPr/>
        </p:nvGrpSpPr>
        <p:grpSpPr>
          <a:xfrm>
            <a:off x="5442203" y="4692396"/>
            <a:ext cx="1210310" cy="614680"/>
            <a:chOff x="5442203" y="4692396"/>
            <a:chExt cx="1210310" cy="614680"/>
          </a:xfrm>
        </p:grpSpPr>
        <p:pic>
          <p:nvPicPr>
            <p:cNvPr id="93" name="object 93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446776" y="4692396"/>
              <a:ext cx="1205483" cy="563879"/>
            </a:xfrm>
            <a:prstGeom prst="rect">
              <a:avLst/>
            </a:prstGeom>
          </p:spPr>
        </p:pic>
        <p:pic>
          <p:nvPicPr>
            <p:cNvPr id="94" name="object 94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442203" y="4703063"/>
              <a:ext cx="1139951" cy="603503"/>
            </a:xfrm>
            <a:prstGeom prst="rect">
              <a:avLst/>
            </a:prstGeom>
          </p:spPr>
        </p:pic>
        <p:sp>
          <p:nvSpPr>
            <p:cNvPr id="95" name="object 95" descr=""/>
            <p:cNvSpPr/>
            <p:nvPr/>
          </p:nvSpPr>
          <p:spPr>
            <a:xfrm>
              <a:off x="5472684" y="4718304"/>
              <a:ext cx="1099185" cy="457200"/>
            </a:xfrm>
            <a:custGeom>
              <a:avLst/>
              <a:gdLst/>
              <a:ahLst/>
              <a:cxnLst/>
              <a:rect l="l" t="t" r="r" b="b"/>
              <a:pathLst>
                <a:path w="1099184" h="457200">
                  <a:moveTo>
                    <a:pt x="97311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73112" y="457200"/>
                  </a:lnTo>
                  <a:lnTo>
                    <a:pt x="1098804" y="228600"/>
                  </a:lnTo>
                  <a:lnTo>
                    <a:pt x="973112" y="0"/>
                  </a:lnTo>
                  <a:close/>
                </a:path>
              </a:pathLst>
            </a:custGeom>
            <a:solidFill>
              <a:srgbClr val="3434A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6" name="object 96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466588" y="4728972"/>
              <a:ext cx="937259" cy="347471"/>
            </a:xfrm>
            <a:prstGeom prst="rect">
              <a:avLst/>
            </a:prstGeom>
          </p:spPr>
        </p:pic>
        <p:pic>
          <p:nvPicPr>
            <p:cNvPr id="97" name="object 97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466588" y="4881372"/>
              <a:ext cx="1036307" cy="347471"/>
            </a:xfrm>
            <a:prstGeom prst="rect">
              <a:avLst/>
            </a:prstGeom>
          </p:spPr>
        </p:pic>
      </p:grpSp>
      <p:sp>
        <p:nvSpPr>
          <p:cNvPr id="98" name="object 98" descr=""/>
          <p:cNvSpPr txBox="1"/>
          <p:nvPr/>
        </p:nvSpPr>
        <p:spPr>
          <a:xfrm>
            <a:off x="5552036" y="4756868"/>
            <a:ext cx="851535" cy="3606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Equipment Procurement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9" name="object 99" descr=""/>
          <p:cNvGrpSpPr/>
          <p:nvPr/>
        </p:nvGrpSpPr>
        <p:grpSpPr>
          <a:xfrm>
            <a:off x="2935223" y="3453384"/>
            <a:ext cx="7802880" cy="1687195"/>
            <a:chOff x="2935223" y="3453384"/>
            <a:chExt cx="7802880" cy="1687195"/>
          </a:xfrm>
        </p:grpSpPr>
        <p:pic>
          <p:nvPicPr>
            <p:cNvPr id="100" name="object 100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410443" y="4811268"/>
              <a:ext cx="327658" cy="329183"/>
            </a:xfrm>
            <a:prstGeom prst="rect">
              <a:avLst/>
            </a:prstGeom>
          </p:spPr>
        </p:pic>
        <p:pic>
          <p:nvPicPr>
            <p:cNvPr id="101" name="object 101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228326" y="4837430"/>
              <a:ext cx="428751" cy="221996"/>
            </a:xfrm>
            <a:prstGeom prst="rect">
              <a:avLst/>
            </a:prstGeom>
          </p:spPr>
        </p:pic>
        <p:sp>
          <p:nvSpPr>
            <p:cNvPr id="102" name="object 102" descr=""/>
            <p:cNvSpPr/>
            <p:nvPr/>
          </p:nvSpPr>
          <p:spPr>
            <a:xfrm>
              <a:off x="6572250" y="4947666"/>
              <a:ext cx="565785" cy="0"/>
            </a:xfrm>
            <a:custGeom>
              <a:avLst/>
              <a:gdLst/>
              <a:ahLst/>
              <a:cxnLst/>
              <a:rect l="l" t="t" r="r" b="b"/>
              <a:pathLst>
                <a:path w="565784" h="0">
                  <a:moveTo>
                    <a:pt x="0" y="0"/>
                  </a:moveTo>
                  <a:lnTo>
                    <a:pt x="565327" y="0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7124876" y="4909563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4" name="object 104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939796" y="3453384"/>
              <a:ext cx="1348739" cy="563879"/>
            </a:xfrm>
            <a:prstGeom prst="rect">
              <a:avLst/>
            </a:prstGeom>
          </p:spPr>
        </p:pic>
        <p:pic>
          <p:nvPicPr>
            <p:cNvPr id="105" name="object 105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935223" y="3464051"/>
              <a:ext cx="1139951" cy="603503"/>
            </a:xfrm>
            <a:prstGeom prst="rect">
              <a:avLst/>
            </a:prstGeom>
          </p:spPr>
        </p:pic>
        <p:sp>
          <p:nvSpPr>
            <p:cNvPr id="106" name="object 106" descr=""/>
            <p:cNvSpPr/>
            <p:nvPr/>
          </p:nvSpPr>
          <p:spPr>
            <a:xfrm>
              <a:off x="2965703" y="3479292"/>
              <a:ext cx="1242060" cy="457200"/>
            </a:xfrm>
            <a:custGeom>
              <a:avLst/>
              <a:gdLst/>
              <a:ahLst/>
              <a:cxnLst/>
              <a:rect l="l" t="t" r="r" b="b"/>
              <a:pathLst>
                <a:path w="1242060" h="457200">
                  <a:moveTo>
                    <a:pt x="1116368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116368" y="457200"/>
                  </a:lnTo>
                  <a:lnTo>
                    <a:pt x="1242060" y="228600"/>
                  </a:lnTo>
                  <a:lnTo>
                    <a:pt x="1116368" y="0"/>
                  </a:lnTo>
                  <a:close/>
                </a:path>
              </a:pathLst>
            </a:custGeom>
            <a:solidFill>
              <a:srgbClr val="0064A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7" name="object 107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959608" y="3488436"/>
              <a:ext cx="937259" cy="347471"/>
            </a:xfrm>
            <a:prstGeom prst="rect">
              <a:avLst/>
            </a:prstGeom>
          </p:spPr>
        </p:pic>
        <p:pic>
          <p:nvPicPr>
            <p:cNvPr id="108" name="object 108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959607" y="3640836"/>
              <a:ext cx="1036319" cy="347471"/>
            </a:xfrm>
            <a:prstGeom prst="rect">
              <a:avLst/>
            </a:prstGeom>
          </p:spPr>
        </p:pic>
      </p:grpSp>
      <p:sp>
        <p:nvSpPr>
          <p:cNvPr id="109" name="object 109" descr=""/>
          <p:cNvSpPr txBox="1"/>
          <p:nvPr/>
        </p:nvSpPr>
        <p:spPr>
          <a:xfrm>
            <a:off x="9493802" y="5243116"/>
            <a:ext cx="1183005" cy="3606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 indent="298450">
              <a:lnSpc>
                <a:spcPts val="1200"/>
              </a:lnSpc>
              <a:spcBef>
                <a:spcPts val="340"/>
              </a:spcBef>
            </a:pP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Fault-</a:t>
            </a:r>
            <a:r>
              <a:rPr dirty="0" sz="1200" spc="-25">
                <a:solidFill>
                  <a:srgbClr val="0093C7"/>
                </a:solidFill>
                <a:latin typeface="Calibri"/>
                <a:cs typeface="Calibri"/>
              </a:rPr>
              <a:t>Tolerant </a:t>
            </a:r>
            <a:r>
              <a:rPr dirty="0" sz="1200">
                <a:solidFill>
                  <a:srgbClr val="0093C7"/>
                </a:solidFill>
                <a:latin typeface="Calibri"/>
                <a:cs typeface="Calibri"/>
              </a:rPr>
              <a:t>Prototype</a:t>
            </a:r>
            <a:r>
              <a:rPr dirty="0" sz="1200" spc="-70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Delivery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0" name="object 110" descr=""/>
          <p:cNvSpPr txBox="1"/>
          <p:nvPr/>
        </p:nvSpPr>
        <p:spPr>
          <a:xfrm>
            <a:off x="268831" y="3467557"/>
            <a:ext cx="89408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latin typeface="Calibri"/>
                <a:cs typeface="Calibri"/>
              </a:rPr>
              <a:t>Component</a:t>
            </a:r>
            <a:endParaRPr sz="1400">
              <a:latin typeface="Calibri"/>
              <a:cs typeface="Calibri"/>
            </a:endParaRPr>
          </a:p>
          <a:p>
            <a:pPr marL="542925">
              <a:lnSpc>
                <a:spcPct val="100000"/>
              </a:lnSpc>
            </a:pPr>
            <a:r>
              <a:rPr dirty="0" sz="1400" spc="-25" b="1">
                <a:latin typeface="Calibri"/>
                <a:cs typeface="Calibri"/>
              </a:rPr>
              <a:t>R&amp;D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1" name="object 111" descr=""/>
          <p:cNvSpPr txBox="1"/>
          <p:nvPr/>
        </p:nvSpPr>
        <p:spPr>
          <a:xfrm>
            <a:off x="3044432" y="3517079"/>
            <a:ext cx="851535" cy="3606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Equipment Procurement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2" name="object 112" descr=""/>
          <p:cNvGrpSpPr/>
          <p:nvPr/>
        </p:nvGrpSpPr>
        <p:grpSpPr>
          <a:xfrm>
            <a:off x="7153656" y="3453384"/>
            <a:ext cx="3179445" cy="563880"/>
            <a:chOff x="7153656" y="3453384"/>
            <a:chExt cx="3179445" cy="563880"/>
          </a:xfrm>
        </p:grpSpPr>
        <p:pic>
          <p:nvPicPr>
            <p:cNvPr id="113" name="object 113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158228" y="3453384"/>
              <a:ext cx="3174491" cy="563879"/>
            </a:xfrm>
            <a:prstGeom prst="rect">
              <a:avLst/>
            </a:prstGeom>
          </p:spPr>
        </p:pic>
        <p:pic>
          <p:nvPicPr>
            <p:cNvPr id="114" name="object 114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153656" y="3540252"/>
              <a:ext cx="2104643" cy="451103"/>
            </a:xfrm>
            <a:prstGeom prst="rect">
              <a:avLst/>
            </a:prstGeom>
          </p:spPr>
        </p:pic>
        <p:sp>
          <p:nvSpPr>
            <p:cNvPr id="115" name="object 115" descr=""/>
            <p:cNvSpPr/>
            <p:nvPr/>
          </p:nvSpPr>
          <p:spPr>
            <a:xfrm>
              <a:off x="7184136" y="3479292"/>
              <a:ext cx="3068320" cy="457200"/>
            </a:xfrm>
            <a:custGeom>
              <a:avLst/>
              <a:gdLst/>
              <a:ahLst/>
              <a:cxnLst/>
              <a:rect l="l" t="t" r="r" b="b"/>
              <a:pathLst>
                <a:path w="3068320" h="457200">
                  <a:moveTo>
                    <a:pt x="2942107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2942107" y="457200"/>
                  </a:lnTo>
                  <a:lnTo>
                    <a:pt x="3067812" y="228600"/>
                  </a:lnTo>
                  <a:lnTo>
                    <a:pt x="2942107" y="0"/>
                  </a:lnTo>
                  <a:close/>
                </a:path>
              </a:pathLst>
            </a:custGeom>
            <a:solidFill>
              <a:srgbClr val="0064A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6" name="object 116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178040" y="3564636"/>
              <a:ext cx="601979" cy="347471"/>
            </a:xfrm>
            <a:prstGeom prst="rect">
              <a:avLst/>
            </a:prstGeom>
          </p:spPr>
        </p:pic>
        <p:pic>
          <p:nvPicPr>
            <p:cNvPr id="117" name="object 117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569708" y="3564636"/>
              <a:ext cx="257555" cy="347471"/>
            </a:xfrm>
            <a:prstGeom prst="rect">
              <a:avLst/>
            </a:prstGeom>
          </p:spPr>
        </p:pic>
        <p:pic>
          <p:nvPicPr>
            <p:cNvPr id="118" name="object 118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616952" y="3564636"/>
              <a:ext cx="1562099" cy="347471"/>
            </a:xfrm>
            <a:prstGeom prst="rect">
              <a:avLst/>
            </a:prstGeom>
          </p:spPr>
        </p:pic>
      </p:grpSp>
      <p:sp>
        <p:nvSpPr>
          <p:cNvPr id="119" name="object 119" descr=""/>
          <p:cNvSpPr txBox="1"/>
          <p:nvPr/>
        </p:nvSpPr>
        <p:spPr>
          <a:xfrm>
            <a:off x="7263375" y="3593279"/>
            <a:ext cx="18167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Utility-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Scale 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Subsystem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Calibri"/>
                <a:cs typeface="Calibri"/>
              </a:rPr>
              <a:t>R&amp;D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0" name="object 120" descr=""/>
          <p:cNvGrpSpPr/>
          <p:nvPr/>
        </p:nvGrpSpPr>
        <p:grpSpPr>
          <a:xfrm>
            <a:off x="4197413" y="3453384"/>
            <a:ext cx="6541134" cy="614680"/>
            <a:chOff x="4197413" y="3453384"/>
            <a:chExt cx="6541134" cy="614680"/>
          </a:xfrm>
        </p:grpSpPr>
        <p:pic>
          <p:nvPicPr>
            <p:cNvPr id="121" name="object 121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0410444" y="3572256"/>
              <a:ext cx="327659" cy="327659"/>
            </a:xfrm>
            <a:prstGeom prst="rect">
              <a:avLst/>
            </a:prstGeom>
          </p:spPr>
        </p:pic>
        <p:pic>
          <p:nvPicPr>
            <p:cNvPr id="122" name="object 122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0436605" y="3598418"/>
              <a:ext cx="220472" cy="220471"/>
            </a:xfrm>
            <a:prstGeom prst="rect">
              <a:avLst/>
            </a:prstGeom>
          </p:spPr>
        </p:pic>
        <p:pic>
          <p:nvPicPr>
            <p:cNvPr id="123" name="object 123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740652" y="3572256"/>
              <a:ext cx="327659" cy="327659"/>
            </a:xfrm>
            <a:prstGeom prst="rect">
              <a:avLst/>
            </a:prstGeom>
          </p:spPr>
        </p:pic>
        <p:pic>
          <p:nvPicPr>
            <p:cNvPr id="124" name="object 124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766814" y="3598418"/>
              <a:ext cx="220472" cy="220471"/>
            </a:xfrm>
            <a:prstGeom prst="rect">
              <a:avLst/>
            </a:prstGeom>
          </p:spPr>
        </p:pic>
        <p:sp>
          <p:nvSpPr>
            <p:cNvPr id="125" name="object 125" descr=""/>
            <p:cNvSpPr/>
            <p:nvPr/>
          </p:nvSpPr>
          <p:spPr>
            <a:xfrm>
              <a:off x="4208526" y="3708654"/>
              <a:ext cx="426720" cy="0"/>
            </a:xfrm>
            <a:custGeom>
              <a:avLst/>
              <a:gdLst/>
              <a:ahLst/>
              <a:cxnLst/>
              <a:rect l="l" t="t" r="r" b="b"/>
              <a:pathLst>
                <a:path w="426720" h="0">
                  <a:moveTo>
                    <a:pt x="0" y="0"/>
                  </a:moveTo>
                  <a:lnTo>
                    <a:pt x="426097" y="0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4621921" y="367055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199"/>
                  </a:lnTo>
                  <a:lnTo>
                    <a:pt x="76200" y="380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6578346" y="3708654"/>
              <a:ext cx="138430" cy="0"/>
            </a:xfrm>
            <a:custGeom>
              <a:avLst/>
              <a:gdLst/>
              <a:ahLst/>
              <a:cxnLst/>
              <a:rect l="l" t="t" r="r" b="b"/>
              <a:pathLst>
                <a:path w="138429" h="0">
                  <a:moveTo>
                    <a:pt x="0" y="0"/>
                  </a:moveTo>
                  <a:lnTo>
                    <a:pt x="137896" y="0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6703543" y="367055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199"/>
                  </a:lnTo>
                  <a:lnTo>
                    <a:pt x="76200" y="380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10228326" y="3708654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5" h="0">
                  <a:moveTo>
                    <a:pt x="0" y="0"/>
                  </a:moveTo>
                  <a:lnTo>
                    <a:pt x="156629" y="0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10372256" y="367055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199"/>
                  </a:lnTo>
                  <a:lnTo>
                    <a:pt x="76200" y="380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1" name="object 13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71060" y="3453384"/>
              <a:ext cx="1987295" cy="563879"/>
            </a:xfrm>
            <a:prstGeom prst="rect">
              <a:avLst/>
            </a:prstGeom>
          </p:spPr>
        </p:pic>
        <p:pic>
          <p:nvPicPr>
            <p:cNvPr id="132" name="object 132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666488" y="3464052"/>
              <a:ext cx="1860803" cy="603503"/>
            </a:xfrm>
            <a:prstGeom prst="rect">
              <a:avLst/>
            </a:prstGeom>
          </p:spPr>
        </p:pic>
        <p:sp>
          <p:nvSpPr>
            <p:cNvPr id="133" name="object 133" descr=""/>
            <p:cNvSpPr/>
            <p:nvPr/>
          </p:nvSpPr>
          <p:spPr>
            <a:xfrm>
              <a:off x="4696968" y="3479292"/>
              <a:ext cx="1880870" cy="457200"/>
            </a:xfrm>
            <a:custGeom>
              <a:avLst/>
              <a:gdLst/>
              <a:ahLst/>
              <a:cxnLst/>
              <a:rect l="l" t="t" r="r" b="b"/>
              <a:pathLst>
                <a:path w="1880870" h="457200">
                  <a:moveTo>
                    <a:pt x="1754924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754924" y="457200"/>
                  </a:lnTo>
                  <a:lnTo>
                    <a:pt x="1880616" y="228600"/>
                  </a:lnTo>
                  <a:lnTo>
                    <a:pt x="1754924" y="0"/>
                  </a:lnTo>
                  <a:close/>
                </a:path>
              </a:pathLst>
            </a:custGeom>
            <a:solidFill>
              <a:srgbClr val="0064A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4" name="object 134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690871" y="3488436"/>
              <a:ext cx="524255" cy="347471"/>
            </a:xfrm>
            <a:prstGeom prst="rect">
              <a:avLst/>
            </a:prstGeom>
          </p:spPr>
        </p:pic>
        <p:pic>
          <p:nvPicPr>
            <p:cNvPr id="135" name="object 135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004816" y="3488436"/>
              <a:ext cx="257555" cy="347471"/>
            </a:xfrm>
            <a:prstGeom prst="rect">
              <a:avLst/>
            </a:prstGeom>
          </p:spPr>
        </p:pic>
        <p:pic>
          <p:nvPicPr>
            <p:cNvPr id="136" name="object 136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052059" y="3488436"/>
              <a:ext cx="1395983" cy="347471"/>
            </a:xfrm>
            <a:prstGeom prst="rect">
              <a:avLst/>
            </a:prstGeom>
          </p:spPr>
        </p:pic>
        <p:pic>
          <p:nvPicPr>
            <p:cNvPr id="137" name="object 137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690872" y="3640836"/>
              <a:ext cx="1278635" cy="347471"/>
            </a:xfrm>
            <a:prstGeom prst="rect">
              <a:avLst/>
            </a:prstGeom>
          </p:spPr>
        </p:pic>
      </p:grpSp>
      <p:sp>
        <p:nvSpPr>
          <p:cNvPr id="138" name="object 138" descr=""/>
          <p:cNvSpPr txBox="1"/>
          <p:nvPr/>
        </p:nvSpPr>
        <p:spPr>
          <a:xfrm>
            <a:off x="4776419" y="3517079"/>
            <a:ext cx="1572895" cy="3606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Fault-</a:t>
            </a:r>
            <a:r>
              <a:rPr dirty="0" sz="1200" spc="-25" b="1">
                <a:solidFill>
                  <a:srgbClr val="FFFFFF"/>
                </a:solidFill>
                <a:latin typeface="Calibri"/>
                <a:cs typeface="Calibri"/>
              </a:rPr>
              <a:t>Tolerant</a:t>
            </a:r>
            <a:r>
              <a:rPr dirty="0" sz="12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Prototype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Component</a:t>
            </a:r>
            <a:r>
              <a:rPr dirty="0" sz="12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Calibri"/>
                <a:cs typeface="Calibri"/>
              </a:rPr>
              <a:t>R&amp;D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9" name="object 139" descr=""/>
          <p:cNvGrpSpPr/>
          <p:nvPr/>
        </p:nvGrpSpPr>
        <p:grpSpPr>
          <a:xfrm>
            <a:off x="5410200" y="3823716"/>
            <a:ext cx="3708400" cy="341630"/>
            <a:chOff x="5410200" y="3823716"/>
            <a:chExt cx="3708400" cy="341630"/>
          </a:xfrm>
        </p:grpSpPr>
        <p:pic>
          <p:nvPicPr>
            <p:cNvPr id="140" name="object 140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410200" y="3835908"/>
              <a:ext cx="327659" cy="329183"/>
            </a:xfrm>
            <a:prstGeom prst="rect">
              <a:avLst/>
            </a:prstGeom>
          </p:spPr>
        </p:pic>
        <p:pic>
          <p:nvPicPr>
            <p:cNvPr id="141" name="object 141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436361" y="3862070"/>
              <a:ext cx="220472" cy="221996"/>
            </a:xfrm>
            <a:prstGeom prst="rect">
              <a:avLst/>
            </a:prstGeom>
          </p:spPr>
        </p:pic>
        <p:pic>
          <p:nvPicPr>
            <p:cNvPr id="142" name="object 142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790432" y="3823716"/>
              <a:ext cx="327647" cy="329183"/>
            </a:xfrm>
            <a:prstGeom prst="rect">
              <a:avLst/>
            </a:prstGeom>
          </p:spPr>
        </p:pic>
        <p:pic>
          <p:nvPicPr>
            <p:cNvPr id="143" name="object 143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816594" y="3849878"/>
              <a:ext cx="220472" cy="221996"/>
            </a:xfrm>
            <a:prstGeom prst="rect">
              <a:avLst/>
            </a:prstGeom>
          </p:spPr>
        </p:pic>
      </p:grpSp>
      <p:sp>
        <p:nvSpPr>
          <p:cNvPr id="144" name="object 144" descr=""/>
          <p:cNvSpPr txBox="1"/>
          <p:nvPr/>
        </p:nvSpPr>
        <p:spPr>
          <a:xfrm>
            <a:off x="5489698" y="3004507"/>
            <a:ext cx="1534160" cy="3606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299085" marR="5080" indent="-287020">
              <a:lnSpc>
                <a:spcPts val="1200"/>
              </a:lnSpc>
              <a:spcBef>
                <a:spcPts val="340"/>
              </a:spcBef>
            </a:pP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Fault-</a:t>
            </a:r>
            <a:r>
              <a:rPr dirty="0" sz="1200" spc="-25">
                <a:solidFill>
                  <a:srgbClr val="0093C7"/>
                </a:solidFill>
                <a:latin typeface="Calibri"/>
                <a:cs typeface="Calibri"/>
              </a:rPr>
              <a:t>Tolerant</a:t>
            </a:r>
            <a:r>
              <a:rPr dirty="0" sz="1200" spc="20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Prototype </a:t>
            </a:r>
            <a:r>
              <a:rPr dirty="0" sz="1200">
                <a:solidFill>
                  <a:srgbClr val="0093C7"/>
                </a:solidFill>
                <a:latin typeface="Calibri"/>
                <a:cs typeface="Calibri"/>
              </a:rPr>
              <a:t>Final</a:t>
            </a:r>
            <a:r>
              <a:rPr dirty="0" sz="1200" spc="-20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93C7"/>
                </a:solidFill>
                <a:latin typeface="Calibri"/>
                <a:cs typeface="Calibri"/>
              </a:rPr>
              <a:t>Design</a:t>
            </a:r>
            <a:r>
              <a:rPr dirty="0" sz="1200" spc="-25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Review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5" name="object 145" descr=""/>
          <p:cNvSpPr txBox="1"/>
          <p:nvPr/>
        </p:nvSpPr>
        <p:spPr>
          <a:xfrm>
            <a:off x="7071762" y="4071460"/>
            <a:ext cx="1759585" cy="3606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 indent="519430">
              <a:lnSpc>
                <a:spcPts val="1200"/>
              </a:lnSpc>
              <a:spcBef>
                <a:spcPts val="340"/>
              </a:spcBef>
            </a:pP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Utility-</a:t>
            </a:r>
            <a:r>
              <a:rPr dirty="0" sz="1200">
                <a:solidFill>
                  <a:srgbClr val="0093C7"/>
                </a:solidFill>
                <a:latin typeface="Calibri"/>
                <a:cs typeface="Calibri"/>
              </a:rPr>
              <a:t>Scale</a:t>
            </a:r>
            <a:r>
              <a:rPr dirty="0" sz="1200" spc="10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System Intermediate</a:t>
            </a:r>
            <a:r>
              <a:rPr dirty="0" sz="1200" spc="-20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93C7"/>
                </a:solidFill>
                <a:latin typeface="Calibri"/>
                <a:cs typeface="Calibri"/>
              </a:rPr>
              <a:t>Design</a:t>
            </a:r>
            <a:r>
              <a:rPr dirty="0" sz="1200" spc="10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Review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6" name="object 146" descr=""/>
          <p:cNvSpPr txBox="1"/>
          <p:nvPr/>
        </p:nvSpPr>
        <p:spPr>
          <a:xfrm>
            <a:off x="9289791" y="3004507"/>
            <a:ext cx="1247140" cy="3606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 indent="7620">
              <a:lnSpc>
                <a:spcPts val="1200"/>
              </a:lnSpc>
              <a:spcBef>
                <a:spcPts val="340"/>
              </a:spcBef>
            </a:pP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Utility-</a:t>
            </a:r>
            <a:r>
              <a:rPr dirty="0" sz="1200">
                <a:solidFill>
                  <a:srgbClr val="0093C7"/>
                </a:solidFill>
                <a:latin typeface="Calibri"/>
                <a:cs typeface="Calibri"/>
              </a:rPr>
              <a:t>Scale</a:t>
            </a:r>
            <a:r>
              <a:rPr dirty="0" sz="1200" spc="10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System </a:t>
            </a:r>
            <a:r>
              <a:rPr dirty="0" sz="1200">
                <a:solidFill>
                  <a:srgbClr val="0093C7"/>
                </a:solidFill>
                <a:latin typeface="Calibri"/>
                <a:cs typeface="Calibri"/>
              </a:rPr>
              <a:t>Final</a:t>
            </a:r>
            <a:r>
              <a:rPr dirty="0" sz="1200" spc="-20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93C7"/>
                </a:solidFill>
                <a:latin typeface="Calibri"/>
                <a:cs typeface="Calibri"/>
              </a:rPr>
              <a:t>Design</a:t>
            </a:r>
            <a:r>
              <a:rPr dirty="0" sz="1200" spc="-25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Review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7" name="object 147" descr=""/>
          <p:cNvSpPr txBox="1"/>
          <p:nvPr/>
        </p:nvSpPr>
        <p:spPr>
          <a:xfrm>
            <a:off x="3683301" y="4071460"/>
            <a:ext cx="1759585" cy="3606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 indent="225425">
              <a:lnSpc>
                <a:spcPts val="1200"/>
              </a:lnSpc>
              <a:spcBef>
                <a:spcPts val="340"/>
              </a:spcBef>
            </a:pP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Fault-</a:t>
            </a:r>
            <a:r>
              <a:rPr dirty="0" sz="1200" spc="-25">
                <a:solidFill>
                  <a:srgbClr val="0093C7"/>
                </a:solidFill>
                <a:latin typeface="Calibri"/>
                <a:cs typeface="Calibri"/>
              </a:rPr>
              <a:t>Tolerant</a:t>
            </a:r>
            <a:r>
              <a:rPr dirty="0" sz="1200" spc="20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Prototype Intermediate</a:t>
            </a:r>
            <a:r>
              <a:rPr dirty="0" sz="1200" spc="-20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93C7"/>
                </a:solidFill>
                <a:latin typeface="Calibri"/>
                <a:cs typeface="Calibri"/>
              </a:rPr>
              <a:t>Design</a:t>
            </a:r>
            <a:r>
              <a:rPr dirty="0" sz="1200" spc="10">
                <a:solidFill>
                  <a:srgbClr val="0093C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93C7"/>
                </a:solidFill>
                <a:latin typeface="Calibri"/>
                <a:cs typeface="Calibri"/>
              </a:rPr>
              <a:t>Review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48" name="object 148" descr=""/>
          <p:cNvGrpSpPr/>
          <p:nvPr/>
        </p:nvGrpSpPr>
        <p:grpSpPr>
          <a:xfrm>
            <a:off x="6974585" y="1901952"/>
            <a:ext cx="4316730" cy="4045585"/>
            <a:chOff x="6974585" y="1901952"/>
            <a:chExt cx="4316730" cy="4045585"/>
          </a:xfrm>
        </p:grpSpPr>
        <p:sp>
          <p:nvSpPr>
            <p:cNvPr id="149" name="object 149" descr=""/>
            <p:cNvSpPr/>
            <p:nvPr/>
          </p:nvSpPr>
          <p:spPr>
            <a:xfrm>
              <a:off x="6974585" y="3708654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4" h="0">
                  <a:moveTo>
                    <a:pt x="0" y="0"/>
                  </a:moveTo>
                  <a:lnTo>
                    <a:pt x="146634" y="0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7108527" y="367055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199"/>
                  </a:lnTo>
                  <a:lnTo>
                    <a:pt x="76200" y="380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8426049" y="5239762"/>
              <a:ext cx="6985" cy="696595"/>
            </a:xfrm>
            <a:custGeom>
              <a:avLst/>
              <a:gdLst/>
              <a:ahLst/>
              <a:cxnLst/>
              <a:rect l="l" t="t" r="r" b="b"/>
              <a:pathLst>
                <a:path w="6984" h="696595">
                  <a:moveTo>
                    <a:pt x="6756" y="696061"/>
                  </a:moveTo>
                  <a:lnTo>
                    <a:pt x="0" y="0"/>
                  </a:lnTo>
                </a:path>
              </a:pathLst>
            </a:custGeom>
            <a:ln w="222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8388071" y="5176262"/>
              <a:ext cx="76200" cy="76835"/>
            </a:xfrm>
            <a:custGeom>
              <a:avLst/>
              <a:gdLst/>
              <a:ahLst/>
              <a:cxnLst/>
              <a:rect l="l" t="t" r="r" b="b"/>
              <a:pathLst>
                <a:path w="76200" h="76835">
                  <a:moveTo>
                    <a:pt x="37363" y="0"/>
                  </a:moveTo>
                  <a:lnTo>
                    <a:pt x="0" y="76568"/>
                  </a:lnTo>
                  <a:lnTo>
                    <a:pt x="76200" y="75831"/>
                  </a:lnTo>
                  <a:lnTo>
                    <a:pt x="3736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3" name="object 153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8097012" y="1901952"/>
              <a:ext cx="3194303" cy="880871"/>
            </a:xfrm>
            <a:prstGeom prst="rect">
              <a:avLst/>
            </a:prstGeom>
          </p:spPr>
        </p:pic>
        <p:sp>
          <p:nvSpPr>
            <p:cNvPr id="154" name="object 154" descr=""/>
            <p:cNvSpPr/>
            <p:nvPr/>
          </p:nvSpPr>
          <p:spPr>
            <a:xfrm>
              <a:off x="8127491" y="1932431"/>
              <a:ext cx="3078480" cy="765175"/>
            </a:xfrm>
            <a:custGeom>
              <a:avLst/>
              <a:gdLst/>
              <a:ahLst/>
              <a:cxnLst/>
              <a:rect l="l" t="t" r="r" b="b"/>
              <a:pathLst>
                <a:path w="3078479" h="765175">
                  <a:moveTo>
                    <a:pt x="3078479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3078479" y="765048"/>
                  </a:lnTo>
                  <a:lnTo>
                    <a:pt x="30784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5" name="object 155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8346947" y="2177795"/>
              <a:ext cx="262127" cy="262127"/>
            </a:xfrm>
            <a:prstGeom prst="rect">
              <a:avLst/>
            </a:prstGeom>
          </p:spPr>
        </p:pic>
        <p:pic>
          <p:nvPicPr>
            <p:cNvPr id="156" name="object 156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373109" y="2203958"/>
              <a:ext cx="154940" cy="154940"/>
            </a:xfrm>
            <a:prstGeom prst="rect">
              <a:avLst/>
            </a:prstGeom>
          </p:spPr>
        </p:pic>
        <p:pic>
          <p:nvPicPr>
            <p:cNvPr id="157" name="object 157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8346947" y="2410968"/>
              <a:ext cx="263639" cy="263651"/>
            </a:xfrm>
            <a:prstGeom prst="rect">
              <a:avLst/>
            </a:prstGeom>
          </p:spPr>
        </p:pic>
        <p:pic>
          <p:nvPicPr>
            <p:cNvPr id="158" name="object 158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8373109" y="2437130"/>
              <a:ext cx="156464" cy="156464"/>
            </a:xfrm>
            <a:prstGeom prst="rect">
              <a:avLst/>
            </a:prstGeom>
          </p:spPr>
        </p:pic>
      </p:grpSp>
      <p:sp>
        <p:nvSpPr>
          <p:cNvPr id="159" name="object 159" descr=""/>
          <p:cNvSpPr txBox="1"/>
          <p:nvPr/>
        </p:nvSpPr>
        <p:spPr>
          <a:xfrm>
            <a:off x="1432712" y="1082997"/>
            <a:ext cx="924560" cy="4248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Calibri"/>
                <a:cs typeface="Calibri"/>
              </a:rPr>
              <a:t>Phase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spc="-50" b="1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200" b="1" i="1">
                <a:solidFill>
                  <a:srgbClr val="7E7E7E"/>
                </a:solidFill>
                <a:latin typeface="Calibri"/>
                <a:cs typeface="Calibri"/>
              </a:rPr>
              <a:t>USQC</a:t>
            </a:r>
            <a:r>
              <a:rPr dirty="0" sz="1200" spc="-15" b="1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spc="-10" b="1" i="1">
                <a:solidFill>
                  <a:srgbClr val="7E7E7E"/>
                </a:solidFill>
                <a:latin typeface="Calibri"/>
                <a:cs typeface="Calibri"/>
              </a:rPr>
              <a:t>Concept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0" name="object 160" descr=""/>
          <p:cNvSpPr txBox="1"/>
          <p:nvPr/>
        </p:nvSpPr>
        <p:spPr>
          <a:xfrm>
            <a:off x="3020709" y="1082997"/>
            <a:ext cx="1116330" cy="6076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Calibri"/>
                <a:cs typeface="Calibri"/>
              </a:rPr>
              <a:t>Phase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spc="-50" b="1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dirty="0" sz="1200" spc="-10" b="1" i="1">
                <a:solidFill>
                  <a:srgbClr val="7E7E7E"/>
                </a:solidFill>
                <a:latin typeface="Calibri"/>
                <a:cs typeface="Calibri"/>
              </a:rPr>
              <a:t>Fault-Tolerant</a:t>
            </a:r>
            <a:r>
              <a:rPr dirty="0" sz="1200" spc="-10" b="1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7E7E7E"/>
                </a:solidFill>
                <a:latin typeface="Calibri"/>
                <a:cs typeface="Calibri"/>
              </a:rPr>
              <a:t>Prototype</a:t>
            </a:r>
            <a:r>
              <a:rPr dirty="0" sz="1200" spc="-60" b="1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spc="-10" b="1" i="1">
                <a:solidFill>
                  <a:srgbClr val="7E7E7E"/>
                </a:solidFill>
                <a:latin typeface="Calibri"/>
                <a:cs typeface="Calibri"/>
              </a:rPr>
              <a:t>Design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1" name="object 161" descr=""/>
          <p:cNvSpPr txBox="1"/>
          <p:nvPr/>
        </p:nvSpPr>
        <p:spPr>
          <a:xfrm>
            <a:off x="4744843" y="1082997"/>
            <a:ext cx="1755139" cy="6076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Calibri"/>
                <a:cs typeface="Calibri"/>
              </a:rPr>
              <a:t>Phase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spc="-50" b="1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200" spc="-10" b="1" i="1">
                <a:solidFill>
                  <a:srgbClr val="7E7E7E"/>
                </a:solidFill>
                <a:latin typeface="Calibri"/>
                <a:cs typeface="Calibri"/>
              </a:rPr>
              <a:t>Component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b="1" i="1">
                <a:solidFill>
                  <a:srgbClr val="7E7E7E"/>
                </a:solidFill>
                <a:latin typeface="Calibri"/>
                <a:cs typeface="Calibri"/>
              </a:rPr>
              <a:t>Research</a:t>
            </a:r>
            <a:r>
              <a:rPr dirty="0" sz="1200" spc="-30" b="1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7E7E7E"/>
                </a:solidFill>
                <a:latin typeface="Calibri"/>
                <a:cs typeface="Calibri"/>
              </a:rPr>
              <a:t>and</a:t>
            </a:r>
            <a:r>
              <a:rPr dirty="0" sz="1200" spc="-45" b="1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spc="-10" b="1" i="1">
                <a:solidFill>
                  <a:srgbClr val="7E7E7E"/>
                </a:solidFill>
                <a:latin typeface="Calibri"/>
                <a:cs typeface="Calibri"/>
              </a:rPr>
              <a:t>Development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2" name="object 162" descr=""/>
          <p:cNvSpPr txBox="1"/>
          <p:nvPr/>
        </p:nvSpPr>
        <p:spPr>
          <a:xfrm>
            <a:off x="7257025" y="1082997"/>
            <a:ext cx="1489075" cy="6076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Calibri"/>
                <a:cs typeface="Calibri"/>
              </a:rPr>
              <a:t>Phase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spc="-50" b="1"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dirty="0" sz="1200" spc="-10" b="1" i="1">
                <a:solidFill>
                  <a:srgbClr val="7E7E7E"/>
                </a:solidFill>
                <a:latin typeface="Calibri"/>
                <a:cs typeface="Calibri"/>
              </a:rPr>
              <a:t>Fault-Tolerant</a:t>
            </a:r>
            <a:r>
              <a:rPr dirty="0" sz="1200" spc="-10" b="1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7E7E7E"/>
                </a:solidFill>
                <a:latin typeface="Calibri"/>
                <a:cs typeface="Calibri"/>
              </a:rPr>
              <a:t>Prototype</a:t>
            </a:r>
            <a:r>
              <a:rPr dirty="0" sz="1200" spc="-60" b="1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spc="-10" b="1" i="1">
                <a:solidFill>
                  <a:srgbClr val="7E7E7E"/>
                </a:solidFill>
                <a:latin typeface="Calibri"/>
                <a:cs typeface="Calibri"/>
              </a:rPr>
              <a:t>Construction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3" name="object 163" descr=""/>
          <p:cNvSpPr/>
          <p:nvPr/>
        </p:nvSpPr>
        <p:spPr>
          <a:xfrm>
            <a:off x="2892551" y="1132332"/>
            <a:ext cx="0" cy="642620"/>
          </a:xfrm>
          <a:custGeom>
            <a:avLst/>
            <a:gdLst/>
            <a:ahLst/>
            <a:cxnLst/>
            <a:rect l="l" t="t" r="r" b="b"/>
            <a:pathLst>
              <a:path w="0" h="642619">
                <a:moveTo>
                  <a:pt x="0" y="0"/>
                </a:moveTo>
                <a:lnTo>
                  <a:pt x="0" y="642239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 descr=""/>
          <p:cNvSpPr/>
          <p:nvPr/>
        </p:nvSpPr>
        <p:spPr>
          <a:xfrm>
            <a:off x="4701540" y="1095755"/>
            <a:ext cx="0" cy="642620"/>
          </a:xfrm>
          <a:custGeom>
            <a:avLst/>
            <a:gdLst/>
            <a:ahLst/>
            <a:cxnLst/>
            <a:rect l="l" t="t" r="r" b="b"/>
            <a:pathLst>
              <a:path w="0" h="642619">
                <a:moveTo>
                  <a:pt x="0" y="0"/>
                </a:moveTo>
                <a:lnTo>
                  <a:pt x="0" y="642239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 descr=""/>
          <p:cNvSpPr/>
          <p:nvPr/>
        </p:nvSpPr>
        <p:spPr>
          <a:xfrm>
            <a:off x="7211568" y="1095755"/>
            <a:ext cx="0" cy="642620"/>
          </a:xfrm>
          <a:custGeom>
            <a:avLst/>
            <a:gdLst/>
            <a:ahLst/>
            <a:cxnLst/>
            <a:rect l="l" t="t" r="r" b="b"/>
            <a:pathLst>
              <a:path w="0" h="642619">
                <a:moveTo>
                  <a:pt x="0" y="0"/>
                </a:moveTo>
                <a:lnTo>
                  <a:pt x="0" y="642239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 descr=""/>
          <p:cNvSpPr/>
          <p:nvPr/>
        </p:nvSpPr>
        <p:spPr>
          <a:xfrm>
            <a:off x="1377696" y="1095755"/>
            <a:ext cx="0" cy="642620"/>
          </a:xfrm>
          <a:custGeom>
            <a:avLst/>
            <a:gdLst/>
            <a:ahLst/>
            <a:cxnLst/>
            <a:rect l="l" t="t" r="r" b="b"/>
            <a:pathLst>
              <a:path w="0" h="642619">
                <a:moveTo>
                  <a:pt x="0" y="0"/>
                </a:moveTo>
                <a:lnTo>
                  <a:pt x="0" y="642239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 descr=""/>
          <p:cNvSpPr txBox="1"/>
          <p:nvPr/>
        </p:nvSpPr>
        <p:spPr>
          <a:xfrm>
            <a:off x="10756729" y="1082997"/>
            <a:ext cx="1285240" cy="6076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A6A6A6"/>
                </a:solidFill>
                <a:latin typeface="Calibri"/>
                <a:cs typeface="Calibri"/>
              </a:rPr>
              <a:t>Transition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dirty="0" sz="1200" spc="-10" b="1" i="1">
                <a:solidFill>
                  <a:srgbClr val="A6A6A6"/>
                </a:solidFill>
                <a:latin typeface="Calibri"/>
                <a:cs typeface="Calibri"/>
              </a:rPr>
              <a:t>Utility-Scale</a:t>
            </a:r>
            <a:r>
              <a:rPr dirty="0" sz="1200" spc="-10" b="1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A6A6A6"/>
                </a:solidFill>
                <a:latin typeface="Calibri"/>
                <a:cs typeface="Calibri"/>
              </a:rPr>
              <a:t>Quantum</a:t>
            </a:r>
            <a:r>
              <a:rPr dirty="0" sz="1200" spc="-40" b="1" i="1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1200" spc="-10" b="1" i="1">
                <a:solidFill>
                  <a:srgbClr val="A6A6A6"/>
                </a:solidFill>
                <a:latin typeface="Calibri"/>
                <a:cs typeface="Calibri"/>
              </a:rPr>
              <a:t>Computer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8" name="object 168" descr=""/>
          <p:cNvSpPr/>
          <p:nvPr/>
        </p:nvSpPr>
        <p:spPr>
          <a:xfrm>
            <a:off x="10623804" y="1095755"/>
            <a:ext cx="0" cy="642620"/>
          </a:xfrm>
          <a:custGeom>
            <a:avLst/>
            <a:gdLst/>
            <a:ahLst/>
            <a:cxnLst/>
            <a:rect l="l" t="t" r="r" b="b"/>
            <a:pathLst>
              <a:path w="0" h="642619">
                <a:moveTo>
                  <a:pt x="0" y="0"/>
                </a:moveTo>
                <a:lnTo>
                  <a:pt x="0" y="642239"/>
                </a:lnTo>
              </a:path>
            </a:pathLst>
          </a:custGeom>
          <a:ln w="9525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object 169" descr=""/>
          <p:cNvSpPr txBox="1"/>
          <p:nvPr/>
        </p:nvSpPr>
        <p:spPr>
          <a:xfrm>
            <a:off x="8127492" y="1932432"/>
            <a:ext cx="3078480" cy="765175"/>
          </a:xfrm>
          <a:prstGeom prst="rect">
            <a:avLst/>
          </a:prstGeom>
          <a:ln w="9525">
            <a:solidFill>
              <a:srgbClr val="7E7E7E"/>
            </a:solidFill>
          </a:ln>
        </p:spPr>
        <p:txBody>
          <a:bodyPr wrap="square" lIns="0" tIns="48895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385"/>
              </a:spcBef>
            </a:pPr>
            <a:r>
              <a:rPr dirty="0" sz="1200" b="1">
                <a:latin typeface="Calibri"/>
                <a:cs typeface="Calibri"/>
              </a:rPr>
              <a:t>Note:</a:t>
            </a:r>
            <a:r>
              <a:rPr dirty="0" sz="1200" spc="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Phase</a:t>
            </a:r>
            <a:r>
              <a:rPr dirty="0" sz="1200" spc="30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transitions </a:t>
            </a:r>
            <a:r>
              <a:rPr dirty="0" sz="1200" b="1">
                <a:latin typeface="Calibri"/>
                <a:cs typeface="Calibri"/>
              </a:rPr>
              <a:t>are</a:t>
            </a:r>
            <a:r>
              <a:rPr dirty="0" sz="1200" spc="10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performer-specific</a:t>
            </a:r>
            <a:endParaRPr sz="1200">
              <a:latin typeface="Calibri"/>
              <a:cs typeface="Calibri"/>
            </a:endParaRPr>
          </a:p>
          <a:p>
            <a:pPr marL="479425">
              <a:lnSpc>
                <a:spcPct val="100000"/>
              </a:lnSpc>
              <a:spcBef>
                <a:spcPts val="270"/>
              </a:spcBef>
            </a:pPr>
            <a:r>
              <a:rPr dirty="0" sz="1000">
                <a:latin typeface="Calibri"/>
                <a:cs typeface="Calibri"/>
              </a:rPr>
              <a:t>Critical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performer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go/no-</a:t>
            </a:r>
            <a:r>
              <a:rPr dirty="0" sz="1000">
                <a:latin typeface="Calibri"/>
                <a:cs typeface="Calibri"/>
              </a:rPr>
              <a:t>go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points</a:t>
            </a:r>
            <a:endParaRPr sz="1000">
              <a:latin typeface="Calibri"/>
              <a:cs typeface="Calibri"/>
            </a:endParaRPr>
          </a:p>
          <a:p>
            <a:pPr marL="478155">
              <a:lnSpc>
                <a:spcPct val="100000"/>
              </a:lnSpc>
              <a:spcBef>
                <a:spcPts val="665"/>
              </a:spcBef>
            </a:pPr>
            <a:r>
              <a:rPr dirty="0" sz="1000">
                <a:latin typeface="Calibri"/>
                <a:cs typeface="Calibri"/>
              </a:rPr>
              <a:t>Critical</a:t>
            </a:r>
            <a:r>
              <a:rPr dirty="0" sz="1000" spc="-4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program</a:t>
            </a:r>
            <a:r>
              <a:rPr dirty="0" sz="1000" spc="-4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deliverables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0" name="object 17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Distribution</a:t>
            </a:r>
            <a:r>
              <a:rPr dirty="0" spc="-50"/>
              <a:t> </a:t>
            </a:r>
            <a:r>
              <a:rPr dirty="0"/>
              <a:t>Statement</a:t>
            </a:r>
            <a:r>
              <a:rPr dirty="0" spc="-60"/>
              <a:t> </a:t>
            </a:r>
            <a:r>
              <a:rPr dirty="0"/>
              <a:t>‘A’</a:t>
            </a:r>
            <a:r>
              <a:rPr dirty="0" spc="-15"/>
              <a:t> </a:t>
            </a:r>
            <a:r>
              <a:rPr dirty="0"/>
              <a:t>(Approved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Public</a:t>
            </a:r>
            <a:r>
              <a:rPr dirty="0" spc="-20"/>
              <a:t> </a:t>
            </a:r>
            <a:r>
              <a:rPr dirty="0"/>
              <a:t>Release,</a:t>
            </a:r>
            <a:r>
              <a:rPr dirty="0" spc="-45"/>
              <a:t> </a:t>
            </a:r>
            <a:r>
              <a:rPr dirty="0"/>
              <a:t>Distribution</a:t>
            </a:r>
            <a:r>
              <a:rPr dirty="0" spc="-45"/>
              <a:t> </a:t>
            </a:r>
            <a:r>
              <a:rPr dirty="0" spc="-10"/>
              <a:t>Unlimited)</a:t>
            </a:r>
          </a:p>
        </p:txBody>
      </p:sp>
      <p:sp>
        <p:nvSpPr>
          <p:cNvPr id="171" name="object 17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17</a:t>
            </a:fld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617461" y="3100064"/>
            <a:ext cx="4305300" cy="3086100"/>
            <a:chOff x="6617461" y="3100064"/>
            <a:chExt cx="4305300" cy="3086100"/>
          </a:xfrm>
        </p:grpSpPr>
        <p:sp>
          <p:nvSpPr>
            <p:cNvPr id="3" name="object 3" descr=""/>
            <p:cNvSpPr/>
            <p:nvPr/>
          </p:nvSpPr>
          <p:spPr>
            <a:xfrm>
              <a:off x="6630161" y="3112764"/>
              <a:ext cx="4279900" cy="3060700"/>
            </a:xfrm>
            <a:custGeom>
              <a:avLst/>
              <a:gdLst/>
              <a:ahLst/>
              <a:cxnLst/>
              <a:rect l="l" t="t" r="r" b="b"/>
              <a:pathLst>
                <a:path w="4279900" h="3060700">
                  <a:moveTo>
                    <a:pt x="4122153" y="0"/>
                  </a:moveTo>
                  <a:lnTo>
                    <a:pt x="157238" y="0"/>
                  </a:lnTo>
                  <a:lnTo>
                    <a:pt x="107538" y="8015"/>
                  </a:lnTo>
                  <a:lnTo>
                    <a:pt x="64374" y="30337"/>
                  </a:lnTo>
                  <a:lnTo>
                    <a:pt x="30337" y="64374"/>
                  </a:lnTo>
                  <a:lnTo>
                    <a:pt x="8015" y="107538"/>
                  </a:lnTo>
                  <a:lnTo>
                    <a:pt x="0" y="157238"/>
                  </a:lnTo>
                  <a:lnTo>
                    <a:pt x="0" y="2902966"/>
                  </a:lnTo>
                  <a:lnTo>
                    <a:pt x="8015" y="2952660"/>
                  </a:lnTo>
                  <a:lnTo>
                    <a:pt x="30337" y="2995820"/>
                  </a:lnTo>
                  <a:lnTo>
                    <a:pt x="64374" y="3029855"/>
                  </a:lnTo>
                  <a:lnTo>
                    <a:pt x="107538" y="3052176"/>
                  </a:lnTo>
                  <a:lnTo>
                    <a:pt x="157238" y="3060191"/>
                  </a:lnTo>
                  <a:lnTo>
                    <a:pt x="4122153" y="3060191"/>
                  </a:lnTo>
                  <a:lnTo>
                    <a:pt x="4171853" y="3052176"/>
                  </a:lnTo>
                  <a:lnTo>
                    <a:pt x="4215017" y="3029855"/>
                  </a:lnTo>
                  <a:lnTo>
                    <a:pt x="4249054" y="2995820"/>
                  </a:lnTo>
                  <a:lnTo>
                    <a:pt x="4271376" y="2952660"/>
                  </a:lnTo>
                  <a:lnTo>
                    <a:pt x="4279392" y="2902966"/>
                  </a:lnTo>
                  <a:lnTo>
                    <a:pt x="4279392" y="157238"/>
                  </a:lnTo>
                  <a:lnTo>
                    <a:pt x="4271376" y="107538"/>
                  </a:lnTo>
                  <a:lnTo>
                    <a:pt x="4249054" y="64374"/>
                  </a:lnTo>
                  <a:lnTo>
                    <a:pt x="4215017" y="30337"/>
                  </a:lnTo>
                  <a:lnTo>
                    <a:pt x="4171853" y="8015"/>
                  </a:lnTo>
                  <a:lnTo>
                    <a:pt x="4122153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630161" y="3112764"/>
              <a:ext cx="4279900" cy="3060700"/>
            </a:xfrm>
            <a:custGeom>
              <a:avLst/>
              <a:gdLst/>
              <a:ahLst/>
              <a:cxnLst/>
              <a:rect l="l" t="t" r="r" b="b"/>
              <a:pathLst>
                <a:path w="4279900" h="3060700">
                  <a:moveTo>
                    <a:pt x="0" y="157238"/>
                  </a:moveTo>
                  <a:lnTo>
                    <a:pt x="8015" y="107538"/>
                  </a:lnTo>
                  <a:lnTo>
                    <a:pt x="30337" y="64374"/>
                  </a:lnTo>
                  <a:lnTo>
                    <a:pt x="64374" y="30337"/>
                  </a:lnTo>
                  <a:lnTo>
                    <a:pt x="107538" y="8015"/>
                  </a:lnTo>
                  <a:lnTo>
                    <a:pt x="157238" y="0"/>
                  </a:lnTo>
                  <a:lnTo>
                    <a:pt x="4122153" y="0"/>
                  </a:lnTo>
                  <a:lnTo>
                    <a:pt x="4171853" y="8015"/>
                  </a:lnTo>
                  <a:lnTo>
                    <a:pt x="4215017" y="30337"/>
                  </a:lnTo>
                  <a:lnTo>
                    <a:pt x="4249054" y="64374"/>
                  </a:lnTo>
                  <a:lnTo>
                    <a:pt x="4271376" y="107538"/>
                  </a:lnTo>
                  <a:lnTo>
                    <a:pt x="4279392" y="157238"/>
                  </a:lnTo>
                  <a:lnTo>
                    <a:pt x="4279392" y="2902966"/>
                  </a:lnTo>
                  <a:lnTo>
                    <a:pt x="4271376" y="2952660"/>
                  </a:lnTo>
                  <a:lnTo>
                    <a:pt x="4249054" y="2995820"/>
                  </a:lnTo>
                  <a:lnTo>
                    <a:pt x="4215017" y="3029855"/>
                  </a:lnTo>
                  <a:lnTo>
                    <a:pt x="4171853" y="3052176"/>
                  </a:lnTo>
                  <a:lnTo>
                    <a:pt x="4122153" y="3060191"/>
                  </a:lnTo>
                  <a:lnTo>
                    <a:pt x="157238" y="3060191"/>
                  </a:lnTo>
                  <a:lnTo>
                    <a:pt x="107538" y="3052176"/>
                  </a:lnTo>
                  <a:lnTo>
                    <a:pt x="64374" y="3029855"/>
                  </a:lnTo>
                  <a:lnTo>
                    <a:pt x="30337" y="2995820"/>
                  </a:lnTo>
                  <a:lnTo>
                    <a:pt x="8015" y="2952660"/>
                  </a:lnTo>
                  <a:lnTo>
                    <a:pt x="0" y="2902966"/>
                  </a:lnTo>
                  <a:lnTo>
                    <a:pt x="0" y="157238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637540" y="978179"/>
            <a:ext cx="4632325" cy="751840"/>
          </a:xfrm>
          <a:prstGeom prst="rect">
            <a:avLst/>
          </a:prstGeom>
        </p:spPr>
        <p:txBody>
          <a:bodyPr wrap="square" lIns="0" tIns="12318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dirty="0" sz="1800" spc="-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T&amp;E</a:t>
            </a:r>
            <a:r>
              <a:rPr dirty="0" sz="1800" spc="-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team</a:t>
            </a:r>
            <a:r>
              <a:rPr dirty="0" sz="1800" spc="-4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is</a:t>
            </a:r>
            <a:r>
              <a:rPr dirty="0" sz="1800" spc="-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exploring</a:t>
            </a:r>
            <a:r>
              <a:rPr dirty="0" sz="1800" spc="-6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key</a:t>
            </a:r>
            <a:r>
              <a:rPr dirty="0" sz="1800" spc="-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questions</a:t>
            </a:r>
            <a:r>
              <a:rPr dirty="0" sz="1800" spc="-6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such</a:t>
            </a:r>
            <a:r>
              <a:rPr dirty="0" sz="1800" spc="-4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006FC0"/>
                </a:solidFill>
                <a:latin typeface="Calibri"/>
                <a:cs typeface="Calibri"/>
              </a:rPr>
              <a:t>as:</a:t>
            </a:r>
            <a:endParaRPr sz="1800">
              <a:latin typeface="Calibri"/>
              <a:cs typeface="Calibri"/>
            </a:endParaRPr>
          </a:p>
          <a:p>
            <a:pPr marL="238125">
              <a:lnSpc>
                <a:spcPct val="100000"/>
              </a:lnSpc>
              <a:spcBef>
                <a:spcPts val="765"/>
              </a:spcBef>
            </a:pPr>
            <a:r>
              <a:rPr dirty="0" sz="1600" b="1">
                <a:latin typeface="Calibri"/>
                <a:cs typeface="Calibri"/>
              </a:rPr>
              <a:t>How</a:t>
            </a:r>
            <a:r>
              <a:rPr dirty="0" sz="1600" spc="-4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sound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is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the</a:t>
            </a:r>
            <a:r>
              <a:rPr dirty="0" sz="1600" spc="-4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quantum</a:t>
            </a:r>
            <a:r>
              <a:rPr dirty="0" sz="1600" spc="-10" b="1">
                <a:latin typeface="Calibri"/>
                <a:cs typeface="Calibri"/>
              </a:rPr>
              <a:t> approach?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63091" y="1855796"/>
            <a:ext cx="39751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Calibri"/>
                <a:cs typeface="Calibri"/>
              </a:rPr>
              <a:t>Can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a</a:t>
            </a:r>
            <a:r>
              <a:rPr dirty="0" sz="1600" spc="-4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utility-</a:t>
            </a:r>
            <a:r>
              <a:rPr dirty="0" sz="1600" b="1">
                <a:latin typeface="Calibri"/>
                <a:cs typeface="Calibri"/>
              </a:rPr>
              <a:t>scale</a:t>
            </a:r>
            <a:r>
              <a:rPr dirty="0" sz="1600" spc="-6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quantum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computer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be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built?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308412" y="1461155"/>
            <a:ext cx="43643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Calibri"/>
                <a:cs typeface="Calibri"/>
              </a:rPr>
              <a:t>Can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this</a:t>
            </a:r>
            <a:r>
              <a:rPr dirty="0" sz="1600" spc="-4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organization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build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the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quantum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computer?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308412" y="1855796"/>
            <a:ext cx="41033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Calibri"/>
                <a:cs typeface="Calibri"/>
              </a:rPr>
              <a:t>Can</a:t>
            </a:r>
            <a:r>
              <a:rPr dirty="0" sz="1600" spc="-4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this</a:t>
            </a:r>
            <a:r>
              <a:rPr dirty="0" sz="1600" spc="-5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quantum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computer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be</a:t>
            </a:r>
            <a:r>
              <a:rPr dirty="0" sz="1600" spc="-6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used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effectively?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Test</a:t>
            </a:r>
            <a:r>
              <a:rPr dirty="0" spc="-80"/>
              <a:t> </a:t>
            </a:r>
            <a:r>
              <a:rPr dirty="0"/>
              <a:t>and</a:t>
            </a:r>
            <a:r>
              <a:rPr dirty="0" spc="-70"/>
              <a:t> </a:t>
            </a:r>
            <a:r>
              <a:rPr dirty="0"/>
              <a:t>Evaluation</a:t>
            </a:r>
            <a:r>
              <a:rPr dirty="0" spc="-60"/>
              <a:t> </a:t>
            </a:r>
            <a:r>
              <a:rPr dirty="0"/>
              <a:t>(T&amp;E)</a:t>
            </a:r>
            <a:r>
              <a:rPr dirty="0" spc="-80"/>
              <a:t> </a:t>
            </a:r>
            <a:r>
              <a:rPr dirty="0" spc="-10"/>
              <a:t>approach</a:t>
            </a:r>
          </a:p>
        </p:txBody>
      </p:sp>
      <p:sp>
        <p:nvSpPr>
          <p:cNvPr id="10" name="object 10" descr=""/>
          <p:cNvSpPr txBox="1"/>
          <p:nvPr/>
        </p:nvSpPr>
        <p:spPr>
          <a:xfrm>
            <a:off x="7501308" y="3153552"/>
            <a:ext cx="253619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6F2F9F"/>
                </a:solidFill>
                <a:latin typeface="Calibri"/>
                <a:cs typeface="Calibri"/>
              </a:rPr>
              <a:t>Deep,</a:t>
            </a:r>
            <a:r>
              <a:rPr dirty="0" sz="2000" spc="-5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000" spc="-30" b="1">
                <a:solidFill>
                  <a:srgbClr val="6F2F9F"/>
                </a:solidFill>
                <a:latin typeface="Calibri"/>
                <a:cs typeface="Calibri"/>
              </a:rPr>
              <a:t>Targeted</a:t>
            </a:r>
            <a:r>
              <a:rPr dirty="0" sz="2000" spc="-5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6F2F9F"/>
                </a:solidFill>
                <a:latin typeface="Calibri"/>
                <a:cs typeface="Calibri"/>
              </a:rPr>
              <a:t>Analysis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37540" y="2559129"/>
            <a:ext cx="36779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T&amp;E</a:t>
            </a:r>
            <a:r>
              <a:rPr dirty="0" sz="1800" spc="-4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comprises</a:t>
            </a:r>
            <a:r>
              <a:rPr dirty="0" sz="1800" spc="-6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two</a:t>
            </a:r>
            <a:r>
              <a:rPr dirty="0" sz="1800" spc="-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general</a:t>
            </a:r>
            <a:r>
              <a:rPr dirty="0" sz="1800" spc="-6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categories: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1271269" y="3113779"/>
            <a:ext cx="4305300" cy="3087370"/>
            <a:chOff x="1271269" y="3113779"/>
            <a:chExt cx="4305300" cy="3087370"/>
          </a:xfrm>
        </p:grpSpPr>
        <p:sp>
          <p:nvSpPr>
            <p:cNvPr id="13" name="object 13" descr=""/>
            <p:cNvSpPr/>
            <p:nvPr/>
          </p:nvSpPr>
          <p:spPr>
            <a:xfrm>
              <a:off x="1283969" y="3126479"/>
              <a:ext cx="4279900" cy="3061970"/>
            </a:xfrm>
            <a:custGeom>
              <a:avLst/>
              <a:gdLst/>
              <a:ahLst/>
              <a:cxnLst/>
              <a:rect l="l" t="t" r="r" b="b"/>
              <a:pathLst>
                <a:path w="4279900" h="3061970">
                  <a:moveTo>
                    <a:pt x="4122077" y="0"/>
                  </a:moveTo>
                  <a:lnTo>
                    <a:pt x="157314" y="0"/>
                  </a:lnTo>
                  <a:lnTo>
                    <a:pt x="107591" y="8020"/>
                  </a:lnTo>
                  <a:lnTo>
                    <a:pt x="64407" y="30353"/>
                  </a:lnTo>
                  <a:lnTo>
                    <a:pt x="30353" y="64407"/>
                  </a:lnTo>
                  <a:lnTo>
                    <a:pt x="8020" y="107591"/>
                  </a:lnTo>
                  <a:lnTo>
                    <a:pt x="0" y="157314"/>
                  </a:lnTo>
                  <a:lnTo>
                    <a:pt x="0" y="2904413"/>
                  </a:lnTo>
                  <a:lnTo>
                    <a:pt x="8020" y="2954135"/>
                  </a:lnTo>
                  <a:lnTo>
                    <a:pt x="30353" y="2997316"/>
                  </a:lnTo>
                  <a:lnTo>
                    <a:pt x="64407" y="3031367"/>
                  </a:lnTo>
                  <a:lnTo>
                    <a:pt x="107591" y="3053697"/>
                  </a:lnTo>
                  <a:lnTo>
                    <a:pt x="157314" y="3061716"/>
                  </a:lnTo>
                  <a:lnTo>
                    <a:pt x="4122077" y="3061716"/>
                  </a:lnTo>
                  <a:lnTo>
                    <a:pt x="4171800" y="3053697"/>
                  </a:lnTo>
                  <a:lnTo>
                    <a:pt x="4214984" y="3031367"/>
                  </a:lnTo>
                  <a:lnTo>
                    <a:pt x="4249038" y="2997316"/>
                  </a:lnTo>
                  <a:lnTo>
                    <a:pt x="4271371" y="2954135"/>
                  </a:lnTo>
                  <a:lnTo>
                    <a:pt x="4279392" y="2904413"/>
                  </a:lnTo>
                  <a:lnTo>
                    <a:pt x="4279392" y="157314"/>
                  </a:lnTo>
                  <a:lnTo>
                    <a:pt x="4271371" y="107591"/>
                  </a:lnTo>
                  <a:lnTo>
                    <a:pt x="4249038" y="64407"/>
                  </a:lnTo>
                  <a:lnTo>
                    <a:pt x="4214984" y="30353"/>
                  </a:lnTo>
                  <a:lnTo>
                    <a:pt x="4171800" y="8020"/>
                  </a:lnTo>
                  <a:lnTo>
                    <a:pt x="4122077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283969" y="3126479"/>
              <a:ext cx="4279900" cy="3061970"/>
            </a:xfrm>
            <a:custGeom>
              <a:avLst/>
              <a:gdLst/>
              <a:ahLst/>
              <a:cxnLst/>
              <a:rect l="l" t="t" r="r" b="b"/>
              <a:pathLst>
                <a:path w="4279900" h="3061970">
                  <a:moveTo>
                    <a:pt x="0" y="157314"/>
                  </a:moveTo>
                  <a:lnTo>
                    <a:pt x="8020" y="107591"/>
                  </a:lnTo>
                  <a:lnTo>
                    <a:pt x="30353" y="64407"/>
                  </a:lnTo>
                  <a:lnTo>
                    <a:pt x="64407" y="30353"/>
                  </a:lnTo>
                  <a:lnTo>
                    <a:pt x="107591" y="8020"/>
                  </a:lnTo>
                  <a:lnTo>
                    <a:pt x="157314" y="0"/>
                  </a:lnTo>
                  <a:lnTo>
                    <a:pt x="4122077" y="0"/>
                  </a:lnTo>
                  <a:lnTo>
                    <a:pt x="4171800" y="8020"/>
                  </a:lnTo>
                  <a:lnTo>
                    <a:pt x="4214984" y="30353"/>
                  </a:lnTo>
                  <a:lnTo>
                    <a:pt x="4249038" y="64407"/>
                  </a:lnTo>
                  <a:lnTo>
                    <a:pt x="4271371" y="107591"/>
                  </a:lnTo>
                  <a:lnTo>
                    <a:pt x="4279392" y="157314"/>
                  </a:lnTo>
                  <a:lnTo>
                    <a:pt x="4279392" y="2904413"/>
                  </a:lnTo>
                  <a:lnTo>
                    <a:pt x="4271371" y="2954135"/>
                  </a:lnTo>
                  <a:lnTo>
                    <a:pt x="4249038" y="2997316"/>
                  </a:lnTo>
                  <a:lnTo>
                    <a:pt x="4214984" y="3031367"/>
                  </a:lnTo>
                  <a:lnTo>
                    <a:pt x="4171800" y="3053697"/>
                  </a:lnTo>
                  <a:lnTo>
                    <a:pt x="4122077" y="3061716"/>
                  </a:lnTo>
                  <a:lnTo>
                    <a:pt x="157314" y="3061716"/>
                  </a:lnTo>
                  <a:lnTo>
                    <a:pt x="107591" y="3053697"/>
                  </a:lnTo>
                  <a:lnTo>
                    <a:pt x="64407" y="3031367"/>
                  </a:lnTo>
                  <a:lnTo>
                    <a:pt x="30353" y="2997316"/>
                  </a:lnTo>
                  <a:lnTo>
                    <a:pt x="8020" y="2954135"/>
                  </a:lnTo>
                  <a:lnTo>
                    <a:pt x="0" y="2904413"/>
                  </a:lnTo>
                  <a:lnTo>
                    <a:pt x="0" y="15731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2107448" y="3153552"/>
            <a:ext cx="262826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006FC0"/>
                </a:solidFill>
                <a:latin typeface="Calibri"/>
                <a:cs typeface="Calibri"/>
              </a:rPr>
              <a:t>Broad</a:t>
            </a:r>
            <a:r>
              <a:rPr dirty="0" sz="2000" spc="-7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006FC0"/>
                </a:solidFill>
                <a:latin typeface="Calibri"/>
                <a:cs typeface="Calibri"/>
              </a:rPr>
              <a:t>System</a:t>
            </a:r>
            <a:r>
              <a:rPr dirty="0" sz="2000" spc="-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006FC0"/>
                </a:solidFill>
                <a:latin typeface="Calibri"/>
                <a:cs typeface="Calibri"/>
              </a:rPr>
              <a:t>Evaluation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1501139" y="3602735"/>
            <a:ext cx="4003675" cy="2417445"/>
            <a:chOff x="1501139" y="3602735"/>
            <a:chExt cx="4003675" cy="2417445"/>
          </a:xfrm>
        </p:grpSpPr>
        <p:pic>
          <p:nvPicPr>
            <p:cNvPr id="17" name="object 1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139" y="3602735"/>
              <a:ext cx="1883663" cy="137159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6963" y="5189219"/>
              <a:ext cx="3611879" cy="830579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61004" y="3704843"/>
              <a:ext cx="2043683" cy="1150619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1497959" y="4977183"/>
            <a:ext cx="10902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A6A6A6"/>
                </a:solidFill>
                <a:latin typeface="Arial"/>
                <a:cs typeface="Arial"/>
              </a:rPr>
              <a:t>Source:</a:t>
            </a:r>
            <a:r>
              <a:rPr dirty="0" sz="900" spc="-25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A6A6A6"/>
                </a:solidFill>
                <a:latin typeface="Arial"/>
                <a:cs typeface="Arial"/>
              </a:rPr>
              <a:t>Shutterstock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384835" y="4811562"/>
            <a:ext cx="9302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A6A6A6"/>
                </a:solidFill>
                <a:latin typeface="Arial"/>
                <a:cs typeface="Arial"/>
              </a:rPr>
              <a:t>Source:</a:t>
            </a:r>
            <a:r>
              <a:rPr dirty="0" sz="900" spc="-25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A6A6A6"/>
                </a:solidFill>
                <a:latin typeface="Arial"/>
                <a:cs typeface="Arial"/>
              </a:rPr>
              <a:t>Autodesk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8578595" y="3915155"/>
            <a:ext cx="2240280" cy="1633855"/>
            <a:chOff x="8578595" y="3915155"/>
            <a:chExt cx="2240280" cy="1633855"/>
          </a:xfrm>
        </p:grpSpPr>
        <p:pic>
          <p:nvPicPr>
            <p:cNvPr id="23" name="object 2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78595" y="3915155"/>
              <a:ext cx="2240279" cy="1633727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73083" y="4009644"/>
              <a:ext cx="2033016" cy="1426463"/>
            </a:xfrm>
            <a:prstGeom prst="rect">
              <a:avLst/>
            </a:prstGeom>
          </p:spPr>
        </p:pic>
      </p:grpSp>
      <p:sp>
        <p:nvSpPr>
          <p:cNvPr id="25" name="object 25" descr=""/>
          <p:cNvSpPr txBox="1"/>
          <p:nvPr/>
        </p:nvSpPr>
        <p:spPr>
          <a:xfrm>
            <a:off x="7869611" y="5785543"/>
            <a:ext cx="82676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A6A6A6"/>
                </a:solidFill>
                <a:latin typeface="Arial"/>
                <a:cs typeface="Arial"/>
              </a:rPr>
              <a:t>Source:</a:t>
            </a:r>
            <a:r>
              <a:rPr dirty="0" sz="900" spc="22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A6A6A6"/>
                </a:solidFill>
                <a:latin typeface="Arial"/>
                <a:cs typeface="Arial"/>
              </a:rPr>
              <a:t>Nature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6739128" y="3695700"/>
            <a:ext cx="2836545" cy="2216150"/>
            <a:chOff x="6739128" y="3695700"/>
            <a:chExt cx="2836545" cy="2216150"/>
          </a:xfrm>
        </p:grpSpPr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83067" y="4704588"/>
              <a:ext cx="1792223" cy="120700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77555" y="4799076"/>
              <a:ext cx="1584750" cy="999731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39128" y="3695700"/>
              <a:ext cx="1795271" cy="1391399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34899" y="3790188"/>
              <a:ext cx="1584552" cy="1184147"/>
            </a:xfrm>
            <a:prstGeom prst="rect">
              <a:avLst/>
            </a:prstGeom>
          </p:spPr>
        </p:pic>
      </p:grpSp>
      <p:sp>
        <p:nvSpPr>
          <p:cNvPr id="31" name="object 31" descr=""/>
          <p:cNvSpPr txBox="1"/>
          <p:nvPr/>
        </p:nvSpPr>
        <p:spPr>
          <a:xfrm>
            <a:off x="9873160" y="5447644"/>
            <a:ext cx="82676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A6A6A6"/>
                </a:solidFill>
                <a:latin typeface="Arial"/>
                <a:cs typeface="Arial"/>
              </a:rPr>
              <a:t>Source:</a:t>
            </a:r>
            <a:r>
              <a:rPr dirty="0" sz="900" spc="22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A6A6A6"/>
                </a:solidFill>
                <a:latin typeface="Arial"/>
                <a:cs typeface="Arial"/>
              </a:rPr>
              <a:t>Nature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Distribution</a:t>
            </a:r>
            <a:r>
              <a:rPr dirty="0" spc="-50"/>
              <a:t> </a:t>
            </a:r>
            <a:r>
              <a:rPr dirty="0"/>
              <a:t>Statement</a:t>
            </a:r>
            <a:r>
              <a:rPr dirty="0" spc="-60"/>
              <a:t> </a:t>
            </a:r>
            <a:r>
              <a:rPr dirty="0"/>
              <a:t>‘A’</a:t>
            </a:r>
            <a:r>
              <a:rPr dirty="0" spc="-15"/>
              <a:t> </a:t>
            </a:r>
            <a:r>
              <a:rPr dirty="0"/>
              <a:t>(Approved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Public</a:t>
            </a:r>
            <a:r>
              <a:rPr dirty="0" spc="-20"/>
              <a:t> </a:t>
            </a:r>
            <a:r>
              <a:rPr dirty="0"/>
              <a:t>Release,</a:t>
            </a:r>
            <a:r>
              <a:rPr dirty="0" spc="-45"/>
              <a:t> </a:t>
            </a:r>
            <a:r>
              <a:rPr dirty="0"/>
              <a:t>Distribution</a:t>
            </a:r>
            <a:r>
              <a:rPr dirty="0" spc="-45"/>
              <a:t> </a:t>
            </a:r>
            <a:r>
              <a:rPr dirty="0" spc="-10"/>
              <a:t>Unlimited)</a:t>
            </a:r>
          </a:p>
        </p:txBody>
      </p:sp>
      <p:sp>
        <p:nvSpPr>
          <p:cNvPr id="34" name="object 3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17</a:t>
            </a:fld>
          </a:p>
        </p:txBody>
      </p:sp>
      <p:sp>
        <p:nvSpPr>
          <p:cNvPr id="32" name="object 32" descr=""/>
          <p:cNvSpPr txBox="1"/>
          <p:nvPr/>
        </p:nvSpPr>
        <p:spPr>
          <a:xfrm>
            <a:off x="6823178" y="4972270"/>
            <a:ext cx="9169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A6A6A6"/>
                </a:solidFill>
                <a:latin typeface="Arial"/>
                <a:cs typeface="Arial"/>
              </a:rPr>
              <a:t>Source: PhyRevResearch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T&amp;E</a:t>
            </a:r>
            <a:r>
              <a:rPr dirty="0" spc="-75"/>
              <a:t> </a:t>
            </a:r>
            <a:r>
              <a:rPr dirty="0"/>
              <a:t>System</a:t>
            </a:r>
            <a:r>
              <a:rPr dirty="0" spc="-65"/>
              <a:t> </a:t>
            </a:r>
            <a:r>
              <a:rPr dirty="0"/>
              <a:t>Evaluation</a:t>
            </a:r>
            <a:r>
              <a:rPr dirty="0" spc="-60"/>
              <a:t> </a:t>
            </a:r>
            <a:r>
              <a:rPr dirty="0" spc="-10"/>
              <a:t>Methodology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442213" y="5908807"/>
            <a:ext cx="11309350" cy="482600"/>
            <a:chOff x="442213" y="5908807"/>
            <a:chExt cx="11309350" cy="482600"/>
          </a:xfrm>
        </p:grpSpPr>
        <p:sp>
          <p:nvSpPr>
            <p:cNvPr id="4" name="object 4" descr=""/>
            <p:cNvSpPr/>
            <p:nvPr/>
          </p:nvSpPr>
          <p:spPr>
            <a:xfrm>
              <a:off x="454913" y="5921507"/>
              <a:ext cx="11283950" cy="457200"/>
            </a:xfrm>
            <a:custGeom>
              <a:avLst/>
              <a:gdLst/>
              <a:ahLst/>
              <a:cxnLst/>
              <a:rect l="l" t="t" r="r" b="b"/>
              <a:pathLst>
                <a:path w="11283950" h="457200">
                  <a:moveTo>
                    <a:pt x="11153711" y="0"/>
                  </a:moveTo>
                  <a:lnTo>
                    <a:pt x="129984" y="0"/>
                  </a:lnTo>
                  <a:lnTo>
                    <a:pt x="79392" y="10214"/>
                  </a:lnTo>
                  <a:lnTo>
                    <a:pt x="38074" y="38069"/>
                  </a:lnTo>
                  <a:lnTo>
                    <a:pt x="10215" y="79386"/>
                  </a:lnTo>
                  <a:lnTo>
                    <a:pt x="0" y="129984"/>
                  </a:lnTo>
                  <a:lnTo>
                    <a:pt x="0" y="327202"/>
                  </a:lnTo>
                  <a:lnTo>
                    <a:pt x="10215" y="377802"/>
                  </a:lnTo>
                  <a:lnTo>
                    <a:pt x="38074" y="419123"/>
                  </a:lnTo>
                  <a:lnTo>
                    <a:pt x="79392" y="446983"/>
                  </a:lnTo>
                  <a:lnTo>
                    <a:pt x="129984" y="457199"/>
                  </a:lnTo>
                  <a:lnTo>
                    <a:pt x="11153711" y="457199"/>
                  </a:lnTo>
                  <a:lnTo>
                    <a:pt x="11204309" y="446983"/>
                  </a:lnTo>
                  <a:lnTo>
                    <a:pt x="11245626" y="419123"/>
                  </a:lnTo>
                  <a:lnTo>
                    <a:pt x="11273481" y="377802"/>
                  </a:lnTo>
                  <a:lnTo>
                    <a:pt x="11283696" y="327202"/>
                  </a:lnTo>
                  <a:lnTo>
                    <a:pt x="11283696" y="129984"/>
                  </a:lnTo>
                  <a:lnTo>
                    <a:pt x="11273481" y="79386"/>
                  </a:lnTo>
                  <a:lnTo>
                    <a:pt x="11245626" y="38069"/>
                  </a:lnTo>
                  <a:lnTo>
                    <a:pt x="11204309" y="10214"/>
                  </a:lnTo>
                  <a:lnTo>
                    <a:pt x="11153711" y="0"/>
                  </a:lnTo>
                  <a:close/>
                </a:path>
              </a:pathLst>
            </a:custGeom>
            <a:solidFill>
              <a:srgbClr val="E0E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54913" y="5921507"/>
              <a:ext cx="11283950" cy="457200"/>
            </a:xfrm>
            <a:custGeom>
              <a:avLst/>
              <a:gdLst/>
              <a:ahLst/>
              <a:cxnLst/>
              <a:rect l="l" t="t" r="r" b="b"/>
              <a:pathLst>
                <a:path w="11283950" h="457200">
                  <a:moveTo>
                    <a:pt x="0" y="129984"/>
                  </a:moveTo>
                  <a:lnTo>
                    <a:pt x="10215" y="79386"/>
                  </a:lnTo>
                  <a:lnTo>
                    <a:pt x="38074" y="38069"/>
                  </a:lnTo>
                  <a:lnTo>
                    <a:pt x="79392" y="10214"/>
                  </a:lnTo>
                  <a:lnTo>
                    <a:pt x="129984" y="0"/>
                  </a:lnTo>
                  <a:lnTo>
                    <a:pt x="11153711" y="0"/>
                  </a:lnTo>
                  <a:lnTo>
                    <a:pt x="11204309" y="10214"/>
                  </a:lnTo>
                  <a:lnTo>
                    <a:pt x="11245626" y="38069"/>
                  </a:lnTo>
                  <a:lnTo>
                    <a:pt x="11273481" y="79386"/>
                  </a:lnTo>
                  <a:lnTo>
                    <a:pt x="11283696" y="129984"/>
                  </a:lnTo>
                  <a:lnTo>
                    <a:pt x="11283696" y="327202"/>
                  </a:lnTo>
                  <a:lnTo>
                    <a:pt x="11273481" y="377802"/>
                  </a:lnTo>
                  <a:lnTo>
                    <a:pt x="11245626" y="419123"/>
                  </a:lnTo>
                  <a:lnTo>
                    <a:pt x="11204309" y="446983"/>
                  </a:lnTo>
                  <a:lnTo>
                    <a:pt x="11153711" y="457199"/>
                  </a:lnTo>
                  <a:lnTo>
                    <a:pt x="129984" y="457199"/>
                  </a:lnTo>
                  <a:lnTo>
                    <a:pt x="79392" y="446983"/>
                  </a:lnTo>
                  <a:lnTo>
                    <a:pt x="38074" y="419123"/>
                  </a:lnTo>
                  <a:lnTo>
                    <a:pt x="10215" y="377802"/>
                  </a:lnTo>
                  <a:lnTo>
                    <a:pt x="0" y="327202"/>
                  </a:lnTo>
                  <a:lnTo>
                    <a:pt x="0" y="12998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806195" y="5953800"/>
            <a:ext cx="1057592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latin typeface="Calibri"/>
                <a:cs typeface="Calibri"/>
              </a:rPr>
              <a:t>System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Evaluation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Wingdings"/>
                <a:cs typeface="Wingdings"/>
              </a:rPr>
              <a:t></a:t>
            </a:r>
            <a:r>
              <a:rPr dirty="0" sz="2200" spc="-105">
                <a:latin typeface="Times New Roman"/>
                <a:cs typeface="Times New Roman"/>
              </a:rPr>
              <a:t> </a:t>
            </a:r>
            <a:r>
              <a:rPr dirty="0" sz="2200">
                <a:latin typeface="Calibri"/>
                <a:cs typeface="Calibri"/>
              </a:rPr>
              <a:t>Provide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broad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evaluation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completeness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quality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concepts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30030" y="964886"/>
            <a:ext cx="6470650" cy="3710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006FC0"/>
                </a:solidFill>
                <a:latin typeface="Calibri"/>
                <a:cs typeface="Calibri"/>
              </a:rPr>
              <a:t>Roots</a:t>
            </a:r>
            <a:r>
              <a:rPr dirty="0" sz="2400" spc="-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25" b="1">
                <a:solidFill>
                  <a:srgbClr val="006FC0"/>
                </a:solidFill>
                <a:latin typeface="Calibri"/>
                <a:cs typeface="Calibri"/>
              </a:rPr>
              <a:t>(3)</a:t>
            </a:r>
            <a:endParaRPr sz="2400">
              <a:latin typeface="Calibri"/>
              <a:cs typeface="Calibri"/>
            </a:endParaRPr>
          </a:p>
          <a:p>
            <a:pPr marL="27940">
              <a:lnSpc>
                <a:spcPct val="100000"/>
              </a:lnSpc>
              <a:spcBef>
                <a:spcPts val="1570"/>
              </a:spcBef>
            </a:pP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USQC</a:t>
            </a:r>
            <a:r>
              <a:rPr dirty="0" sz="2000" spc="-3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Physical</a:t>
            </a:r>
            <a:r>
              <a:rPr dirty="0" sz="2000" spc="-4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Decomposition</a:t>
            </a:r>
            <a:endParaRPr sz="2000">
              <a:latin typeface="Calibri"/>
              <a:cs typeface="Calibri"/>
            </a:endParaRPr>
          </a:p>
          <a:p>
            <a:pPr marL="143510" indent="-11557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143510" algn="l"/>
              </a:tabLst>
            </a:pPr>
            <a:r>
              <a:rPr dirty="0" sz="1600">
                <a:latin typeface="Calibri"/>
                <a:cs typeface="Calibri"/>
              </a:rPr>
              <a:t>What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is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high-level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description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Utility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Scale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Quantum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Computer?</a:t>
            </a:r>
            <a:endParaRPr sz="1600">
              <a:latin typeface="Calibri"/>
              <a:cs typeface="Calibri"/>
            </a:endParaRPr>
          </a:p>
          <a:p>
            <a:pPr marL="143510" indent="-11557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43510" algn="l"/>
              </a:tabLst>
            </a:pPr>
            <a:r>
              <a:rPr dirty="0" sz="1600">
                <a:latin typeface="Calibri"/>
                <a:cs typeface="Calibri"/>
              </a:rPr>
              <a:t>What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are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all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components</a:t>
            </a:r>
            <a:r>
              <a:rPr dirty="0" sz="1600">
                <a:latin typeface="Calibri"/>
                <a:cs typeface="Calibri"/>
              </a:rPr>
              <a:t> and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sub-systems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how do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they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fit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together?</a:t>
            </a:r>
            <a:endParaRPr sz="1600">
              <a:latin typeface="Calibri"/>
              <a:cs typeface="Calibri"/>
            </a:endParaRPr>
          </a:p>
          <a:p>
            <a:pPr marL="143510" indent="-11557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43510" algn="l"/>
              </a:tabLst>
            </a:pPr>
            <a:r>
              <a:rPr dirty="0" sz="1600">
                <a:latin typeface="Calibri"/>
                <a:cs typeface="Calibri"/>
              </a:rPr>
              <a:t>What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happens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at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interfaces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those </a:t>
            </a:r>
            <a:r>
              <a:rPr dirty="0" sz="1600" spc="-10">
                <a:latin typeface="Calibri"/>
                <a:cs typeface="Calibri"/>
              </a:rPr>
              <a:t>components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sub-systems?</a:t>
            </a:r>
            <a:endParaRPr sz="1600">
              <a:latin typeface="Calibri"/>
              <a:cs typeface="Calibri"/>
            </a:endParaRPr>
          </a:p>
          <a:p>
            <a:pPr marL="27940">
              <a:lnSpc>
                <a:spcPct val="100000"/>
              </a:lnSpc>
              <a:spcBef>
                <a:spcPts val="875"/>
              </a:spcBef>
            </a:pP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USQC</a:t>
            </a:r>
            <a:r>
              <a:rPr dirty="0" sz="2000" spc="-6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Functional</a:t>
            </a:r>
            <a:r>
              <a:rPr dirty="0" sz="2000" spc="-6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Decomposition</a:t>
            </a:r>
            <a:endParaRPr sz="2000">
              <a:latin typeface="Calibri"/>
              <a:cs typeface="Calibri"/>
            </a:endParaRPr>
          </a:p>
          <a:p>
            <a:pPr marL="143510" indent="-11557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143510" algn="l"/>
              </a:tabLst>
            </a:pPr>
            <a:r>
              <a:rPr dirty="0" sz="1600">
                <a:latin typeface="Calibri"/>
                <a:cs typeface="Calibri"/>
              </a:rPr>
              <a:t>How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does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proposed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USQC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actually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work?</a:t>
            </a:r>
            <a:endParaRPr sz="1600">
              <a:latin typeface="Calibri"/>
              <a:cs typeface="Calibri"/>
            </a:endParaRPr>
          </a:p>
          <a:p>
            <a:pPr marL="143510" indent="-11557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43510" algn="l"/>
              </a:tabLst>
            </a:pPr>
            <a:r>
              <a:rPr dirty="0" sz="1600">
                <a:latin typeface="Calibri"/>
                <a:cs typeface="Calibri"/>
              </a:rPr>
              <a:t>How is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it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intended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be</a:t>
            </a:r>
            <a:r>
              <a:rPr dirty="0" sz="1600" spc="-20">
                <a:latin typeface="Calibri"/>
                <a:cs typeface="Calibri"/>
              </a:rPr>
              <a:t> used?</a:t>
            </a:r>
            <a:endParaRPr sz="1600">
              <a:latin typeface="Calibri"/>
              <a:cs typeface="Calibri"/>
            </a:endParaRPr>
          </a:p>
          <a:p>
            <a:pPr marL="143510" indent="-11557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43510" algn="l"/>
              </a:tabLst>
            </a:pPr>
            <a:r>
              <a:rPr dirty="0" sz="1600">
                <a:latin typeface="Calibri"/>
                <a:cs typeface="Calibri"/>
              </a:rPr>
              <a:t>What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are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its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intended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modes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operation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user</a:t>
            </a:r>
            <a:r>
              <a:rPr dirty="0" sz="1600" spc="-10">
                <a:latin typeface="Calibri"/>
                <a:cs typeface="Calibri"/>
              </a:rPr>
              <a:t> interfaces?</a:t>
            </a:r>
            <a:endParaRPr sz="1600">
              <a:latin typeface="Calibri"/>
              <a:cs typeface="Calibri"/>
            </a:endParaRPr>
          </a:p>
          <a:p>
            <a:pPr marL="27940">
              <a:lnSpc>
                <a:spcPct val="100000"/>
              </a:lnSpc>
              <a:spcBef>
                <a:spcPts val="875"/>
              </a:spcBef>
            </a:pP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Performer</a:t>
            </a:r>
            <a:r>
              <a:rPr dirty="0" sz="2000" spc="-7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Processes</a:t>
            </a:r>
            <a:endParaRPr sz="2000">
              <a:latin typeface="Calibri"/>
              <a:cs typeface="Calibri"/>
            </a:endParaRPr>
          </a:p>
          <a:p>
            <a:pPr marL="143510" indent="-11557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143510" algn="l"/>
              </a:tabLst>
            </a:pPr>
            <a:r>
              <a:rPr dirty="0" sz="1600">
                <a:latin typeface="Calibri"/>
                <a:cs typeface="Calibri"/>
              </a:rPr>
              <a:t>What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processes,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plans,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products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does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this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team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have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place?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45805" y="4688727"/>
            <a:ext cx="7285990" cy="1038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8270" marR="5080" indent="-11620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28270" algn="l"/>
              </a:tabLst>
            </a:pPr>
            <a:r>
              <a:rPr dirty="0" sz="1600">
                <a:latin typeface="Calibri"/>
                <a:cs typeface="Calibri"/>
              </a:rPr>
              <a:t>How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have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they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leveraged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those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(or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different)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processes,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plans,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products,</a:t>
            </a:r>
            <a:r>
              <a:rPr dirty="0" sz="1600" spc="3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past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to </a:t>
            </a:r>
            <a:r>
              <a:rPr dirty="0" sz="1600">
                <a:latin typeface="Calibri"/>
                <a:cs typeface="Calibri"/>
              </a:rPr>
              <a:t>come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their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current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USQC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concept?</a:t>
            </a:r>
            <a:endParaRPr sz="1600">
              <a:latin typeface="Calibri"/>
              <a:cs typeface="Calibri"/>
            </a:endParaRPr>
          </a:p>
          <a:p>
            <a:pPr marL="128270" marR="41275" indent="-11620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28270" algn="l"/>
              </a:tabLst>
            </a:pPr>
            <a:r>
              <a:rPr dirty="0" sz="1600">
                <a:latin typeface="Calibri"/>
                <a:cs typeface="Calibri"/>
              </a:rPr>
              <a:t>How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will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team's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processes, plans,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products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change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or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leveraged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future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to </a:t>
            </a:r>
            <a:r>
              <a:rPr dirty="0" sz="1600">
                <a:latin typeface="Calibri"/>
                <a:cs typeface="Calibri"/>
              </a:rPr>
              <a:t>burn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down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all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risks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actually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ready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start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USQC</a:t>
            </a:r>
            <a:r>
              <a:rPr dirty="0" sz="1600" spc="-10">
                <a:latin typeface="Calibri"/>
                <a:cs typeface="Calibri"/>
              </a:rPr>
              <a:t> construction?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234690" y="964886"/>
            <a:ext cx="17443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009999"/>
                </a:solidFill>
                <a:latin typeface="Calibri"/>
                <a:cs typeface="Calibri"/>
              </a:rPr>
              <a:t>Branches</a:t>
            </a:r>
            <a:r>
              <a:rPr dirty="0" sz="2400" spc="-65" b="1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009999"/>
                </a:solidFill>
                <a:latin typeface="Calibri"/>
                <a:cs typeface="Calibri"/>
              </a:rPr>
              <a:t>(16)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959602" y="964886"/>
            <a:ext cx="14376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4AACC5"/>
                </a:solidFill>
                <a:latin typeface="Calibri"/>
                <a:cs typeface="Calibri"/>
              </a:rPr>
              <a:t>Leaves</a:t>
            </a:r>
            <a:r>
              <a:rPr dirty="0" sz="2400" spc="-125" b="1">
                <a:solidFill>
                  <a:srgbClr val="4AACC5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4AACC5"/>
                </a:solidFill>
                <a:latin typeface="Calibri"/>
                <a:cs typeface="Calibri"/>
              </a:rPr>
              <a:t>(50)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300357" y="3474228"/>
            <a:ext cx="161353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9999"/>
                </a:solidFill>
                <a:latin typeface="Calibri"/>
                <a:cs typeface="Calibri"/>
              </a:rPr>
              <a:t>Example</a:t>
            </a:r>
            <a:r>
              <a:rPr dirty="0" sz="1800" spc="-60" b="1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9999"/>
                </a:solidFill>
                <a:latin typeface="Calibri"/>
                <a:cs typeface="Calibri"/>
              </a:rPr>
              <a:t>Branch </a:t>
            </a:r>
            <a:r>
              <a:rPr dirty="0" sz="1800">
                <a:latin typeface="Calibri"/>
                <a:cs typeface="Calibri"/>
              </a:rPr>
              <a:t>Components</a:t>
            </a:r>
            <a:r>
              <a:rPr dirty="0" sz="1800" spc="-10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and </a:t>
            </a:r>
            <a:r>
              <a:rPr dirty="0" sz="1800" spc="-10">
                <a:latin typeface="Calibri"/>
                <a:cs typeface="Calibri"/>
              </a:rPr>
              <a:t>Subsystems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320724" y="3455026"/>
            <a:ext cx="2716530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7165" marR="169545" indent="55562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4AACC5"/>
                </a:solidFill>
                <a:latin typeface="Calibri"/>
                <a:cs typeface="Calibri"/>
              </a:rPr>
              <a:t>Example</a:t>
            </a:r>
            <a:r>
              <a:rPr dirty="0" sz="1800" spc="-65" b="1">
                <a:solidFill>
                  <a:srgbClr val="4AACC5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4AACC5"/>
                </a:solidFill>
                <a:latin typeface="Calibri"/>
                <a:cs typeface="Calibri"/>
              </a:rPr>
              <a:t>Leaf </a:t>
            </a:r>
            <a:r>
              <a:rPr dirty="0" sz="1800" spc="-10">
                <a:latin typeface="Calibri"/>
                <a:cs typeface="Calibri"/>
              </a:rPr>
              <a:t>System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description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the </a:t>
            </a:r>
            <a:r>
              <a:rPr dirty="0" sz="1800">
                <a:latin typeface="Calibri"/>
                <a:cs typeface="Calibri"/>
              </a:rPr>
              <a:t>USQC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including a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graphic</a:t>
            </a:r>
            <a:endParaRPr sz="1800">
              <a:latin typeface="Calibri"/>
              <a:cs typeface="Calibri"/>
            </a:endParaRPr>
          </a:p>
          <a:p>
            <a:pPr marL="623570" marR="5080" indent="-611505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depiction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components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subsystems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7063740" y="1552765"/>
            <a:ext cx="3745229" cy="1655445"/>
            <a:chOff x="7063740" y="1552765"/>
            <a:chExt cx="3745229" cy="1655445"/>
          </a:xfrm>
        </p:grpSpPr>
        <p:pic>
          <p:nvPicPr>
            <p:cNvPr id="14" name="object 1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88124" y="1784604"/>
              <a:ext cx="979931" cy="166115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7131558" y="1820416"/>
              <a:ext cx="881380" cy="54610"/>
            </a:xfrm>
            <a:custGeom>
              <a:avLst/>
              <a:gdLst/>
              <a:ahLst/>
              <a:cxnLst/>
              <a:rect l="l" t="t" r="r" b="b"/>
              <a:pathLst>
                <a:path w="881379" h="54610">
                  <a:moveTo>
                    <a:pt x="0" y="54559"/>
                  </a:moveTo>
                  <a:lnTo>
                    <a:pt x="881227" y="0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68312" y="1834896"/>
              <a:ext cx="999743" cy="431291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7114794" y="1869186"/>
              <a:ext cx="898525" cy="322580"/>
            </a:xfrm>
            <a:custGeom>
              <a:avLst/>
              <a:gdLst/>
              <a:ahLst/>
              <a:cxnLst/>
              <a:rect l="l" t="t" r="r" b="b"/>
              <a:pathLst>
                <a:path w="898525" h="322580">
                  <a:moveTo>
                    <a:pt x="0" y="0"/>
                  </a:moveTo>
                  <a:lnTo>
                    <a:pt x="898397" y="322110"/>
                  </a:lnTo>
                </a:path>
              </a:pathLst>
            </a:custGeom>
            <a:ln w="25399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63740" y="1831848"/>
              <a:ext cx="1004314" cy="804671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7114794" y="1864613"/>
              <a:ext cx="898525" cy="697230"/>
            </a:xfrm>
            <a:custGeom>
              <a:avLst/>
              <a:gdLst/>
              <a:ahLst/>
              <a:cxnLst/>
              <a:rect l="l" t="t" r="r" b="b"/>
              <a:pathLst>
                <a:path w="898525" h="697230">
                  <a:moveTo>
                    <a:pt x="0" y="0"/>
                  </a:moveTo>
                  <a:lnTo>
                    <a:pt x="898397" y="697026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72884" y="1833372"/>
              <a:ext cx="996695" cy="1168907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7125462" y="1864613"/>
              <a:ext cx="888365" cy="1062355"/>
            </a:xfrm>
            <a:custGeom>
              <a:avLst/>
              <a:gdLst/>
              <a:ahLst/>
              <a:cxnLst/>
              <a:rect l="l" t="t" r="r" b="b"/>
              <a:pathLst>
                <a:path w="888365" h="1062355">
                  <a:moveTo>
                    <a:pt x="0" y="0"/>
                  </a:moveTo>
                  <a:lnTo>
                    <a:pt x="888339" y="1061859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40268" y="1624583"/>
              <a:ext cx="2414014" cy="1010411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8288274" y="1660391"/>
              <a:ext cx="2311400" cy="901065"/>
            </a:xfrm>
            <a:custGeom>
              <a:avLst/>
              <a:gdLst/>
              <a:ahLst/>
              <a:cxnLst/>
              <a:rect l="l" t="t" r="r" b="b"/>
              <a:pathLst>
                <a:path w="2311400" h="901064">
                  <a:moveTo>
                    <a:pt x="0" y="900595"/>
                  </a:moveTo>
                  <a:lnTo>
                    <a:pt x="2311336" y="0"/>
                  </a:lnTo>
                </a:path>
              </a:pathLst>
            </a:custGeom>
            <a:ln w="25399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43316" y="1985772"/>
              <a:ext cx="2410966" cy="650747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8288274" y="2021588"/>
              <a:ext cx="2311400" cy="540385"/>
            </a:xfrm>
            <a:custGeom>
              <a:avLst/>
              <a:gdLst/>
              <a:ahLst/>
              <a:cxnLst/>
              <a:rect l="l" t="t" r="r" b="b"/>
              <a:pathLst>
                <a:path w="2311400" h="540385">
                  <a:moveTo>
                    <a:pt x="0" y="540143"/>
                  </a:moveTo>
                  <a:lnTo>
                    <a:pt x="2311336" y="0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44840" y="2345436"/>
              <a:ext cx="2409443" cy="291083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8288274" y="2381248"/>
              <a:ext cx="2311400" cy="179705"/>
            </a:xfrm>
            <a:custGeom>
              <a:avLst/>
              <a:gdLst/>
              <a:ahLst/>
              <a:cxnLst/>
              <a:rect l="l" t="t" r="r" b="b"/>
              <a:pathLst>
                <a:path w="2311400" h="179705">
                  <a:moveTo>
                    <a:pt x="0" y="179704"/>
                  </a:moveTo>
                  <a:lnTo>
                    <a:pt x="2311336" y="0"/>
                  </a:lnTo>
                </a:path>
              </a:pathLst>
            </a:custGeom>
            <a:ln w="25399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44840" y="2525267"/>
              <a:ext cx="2409443" cy="292607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8288274" y="2561081"/>
              <a:ext cx="2311400" cy="180975"/>
            </a:xfrm>
            <a:custGeom>
              <a:avLst/>
              <a:gdLst/>
              <a:ahLst/>
              <a:cxnLst/>
              <a:rect l="l" t="t" r="r" b="b"/>
              <a:pathLst>
                <a:path w="2311400" h="180975">
                  <a:moveTo>
                    <a:pt x="0" y="0"/>
                  </a:moveTo>
                  <a:lnTo>
                    <a:pt x="2311336" y="180733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43316" y="2526791"/>
              <a:ext cx="2410966" cy="650747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8288274" y="2561081"/>
              <a:ext cx="2311400" cy="541655"/>
            </a:xfrm>
            <a:custGeom>
              <a:avLst/>
              <a:gdLst/>
              <a:ahLst/>
              <a:cxnLst/>
              <a:rect l="l" t="t" r="r" b="b"/>
              <a:pathLst>
                <a:path w="2311400" h="541655">
                  <a:moveTo>
                    <a:pt x="0" y="0"/>
                  </a:moveTo>
                  <a:lnTo>
                    <a:pt x="2311336" y="541185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94656" y="1552765"/>
              <a:ext cx="213741" cy="213741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94656" y="1913953"/>
              <a:ext cx="213741" cy="213741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94656" y="2273617"/>
              <a:ext cx="213741" cy="213741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94656" y="2634805"/>
              <a:ext cx="213741" cy="213741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94656" y="2994469"/>
              <a:ext cx="213741" cy="213741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8011668" y="1682495"/>
              <a:ext cx="276225" cy="276225"/>
            </a:xfrm>
            <a:custGeom>
              <a:avLst/>
              <a:gdLst/>
              <a:ahLst/>
              <a:cxnLst/>
              <a:rect l="l" t="t" r="r" b="b"/>
              <a:pathLst>
                <a:path w="276225" h="276225">
                  <a:moveTo>
                    <a:pt x="137922" y="0"/>
                  </a:moveTo>
                  <a:lnTo>
                    <a:pt x="94327" y="7031"/>
                  </a:lnTo>
                  <a:lnTo>
                    <a:pt x="56466" y="26610"/>
                  </a:lnTo>
                  <a:lnTo>
                    <a:pt x="26610" y="56466"/>
                  </a:lnTo>
                  <a:lnTo>
                    <a:pt x="7031" y="94327"/>
                  </a:lnTo>
                  <a:lnTo>
                    <a:pt x="0" y="137922"/>
                  </a:lnTo>
                  <a:lnTo>
                    <a:pt x="7031" y="181516"/>
                  </a:lnTo>
                  <a:lnTo>
                    <a:pt x="26610" y="219377"/>
                  </a:lnTo>
                  <a:lnTo>
                    <a:pt x="56466" y="249233"/>
                  </a:lnTo>
                  <a:lnTo>
                    <a:pt x="94327" y="268812"/>
                  </a:lnTo>
                  <a:lnTo>
                    <a:pt x="137922" y="275844"/>
                  </a:lnTo>
                  <a:lnTo>
                    <a:pt x="181516" y="268812"/>
                  </a:lnTo>
                  <a:lnTo>
                    <a:pt x="219377" y="249233"/>
                  </a:lnTo>
                  <a:lnTo>
                    <a:pt x="249233" y="219377"/>
                  </a:lnTo>
                  <a:lnTo>
                    <a:pt x="268812" y="181516"/>
                  </a:lnTo>
                  <a:lnTo>
                    <a:pt x="275844" y="137922"/>
                  </a:lnTo>
                  <a:lnTo>
                    <a:pt x="268812" y="94327"/>
                  </a:lnTo>
                  <a:lnTo>
                    <a:pt x="249233" y="56466"/>
                  </a:lnTo>
                  <a:lnTo>
                    <a:pt x="219377" y="26610"/>
                  </a:lnTo>
                  <a:lnTo>
                    <a:pt x="181516" y="7031"/>
                  </a:lnTo>
                  <a:lnTo>
                    <a:pt x="137922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8011668" y="1682495"/>
              <a:ext cx="276225" cy="276225"/>
            </a:xfrm>
            <a:custGeom>
              <a:avLst/>
              <a:gdLst/>
              <a:ahLst/>
              <a:cxnLst/>
              <a:rect l="l" t="t" r="r" b="b"/>
              <a:pathLst>
                <a:path w="276225" h="276225">
                  <a:moveTo>
                    <a:pt x="0" y="137922"/>
                  </a:moveTo>
                  <a:lnTo>
                    <a:pt x="7031" y="94327"/>
                  </a:lnTo>
                  <a:lnTo>
                    <a:pt x="26610" y="56466"/>
                  </a:lnTo>
                  <a:lnTo>
                    <a:pt x="56466" y="26610"/>
                  </a:lnTo>
                  <a:lnTo>
                    <a:pt x="94327" y="7031"/>
                  </a:lnTo>
                  <a:lnTo>
                    <a:pt x="137922" y="0"/>
                  </a:lnTo>
                  <a:lnTo>
                    <a:pt x="181516" y="7031"/>
                  </a:lnTo>
                  <a:lnTo>
                    <a:pt x="219377" y="26610"/>
                  </a:lnTo>
                  <a:lnTo>
                    <a:pt x="249233" y="56466"/>
                  </a:lnTo>
                  <a:lnTo>
                    <a:pt x="268812" y="94327"/>
                  </a:lnTo>
                  <a:lnTo>
                    <a:pt x="275844" y="137922"/>
                  </a:lnTo>
                  <a:lnTo>
                    <a:pt x="268812" y="181516"/>
                  </a:lnTo>
                  <a:lnTo>
                    <a:pt x="249233" y="219377"/>
                  </a:lnTo>
                  <a:lnTo>
                    <a:pt x="219377" y="249233"/>
                  </a:lnTo>
                  <a:lnTo>
                    <a:pt x="181516" y="268812"/>
                  </a:lnTo>
                  <a:lnTo>
                    <a:pt x="137922" y="275844"/>
                  </a:lnTo>
                  <a:lnTo>
                    <a:pt x="94327" y="268812"/>
                  </a:lnTo>
                  <a:lnTo>
                    <a:pt x="56466" y="249233"/>
                  </a:lnTo>
                  <a:lnTo>
                    <a:pt x="26610" y="219377"/>
                  </a:lnTo>
                  <a:lnTo>
                    <a:pt x="7031" y="181516"/>
                  </a:lnTo>
                  <a:lnTo>
                    <a:pt x="0" y="13792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8011668" y="2052827"/>
              <a:ext cx="276225" cy="276225"/>
            </a:xfrm>
            <a:custGeom>
              <a:avLst/>
              <a:gdLst/>
              <a:ahLst/>
              <a:cxnLst/>
              <a:rect l="l" t="t" r="r" b="b"/>
              <a:pathLst>
                <a:path w="276225" h="276225">
                  <a:moveTo>
                    <a:pt x="137922" y="0"/>
                  </a:moveTo>
                  <a:lnTo>
                    <a:pt x="94327" y="7031"/>
                  </a:lnTo>
                  <a:lnTo>
                    <a:pt x="56466" y="26610"/>
                  </a:lnTo>
                  <a:lnTo>
                    <a:pt x="26610" y="56466"/>
                  </a:lnTo>
                  <a:lnTo>
                    <a:pt x="7031" y="94327"/>
                  </a:lnTo>
                  <a:lnTo>
                    <a:pt x="0" y="137922"/>
                  </a:lnTo>
                  <a:lnTo>
                    <a:pt x="7031" y="181516"/>
                  </a:lnTo>
                  <a:lnTo>
                    <a:pt x="26610" y="219377"/>
                  </a:lnTo>
                  <a:lnTo>
                    <a:pt x="56466" y="249233"/>
                  </a:lnTo>
                  <a:lnTo>
                    <a:pt x="94327" y="268812"/>
                  </a:lnTo>
                  <a:lnTo>
                    <a:pt x="137922" y="275844"/>
                  </a:lnTo>
                  <a:lnTo>
                    <a:pt x="181516" y="268812"/>
                  </a:lnTo>
                  <a:lnTo>
                    <a:pt x="219377" y="249233"/>
                  </a:lnTo>
                  <a:lnTo>
                    <a:pt x="249233" y="219377"/>
                  </a:lnTo>
                  <a:lnTo>
                    <a:pt x="268812" y="181516"/>
                  </a:lnTo>
                  <a:lnTo>
                    <a:pt x="275844" y="137922"/>
                  </a:lnTo>
                  <a:lnTo>
                    <a:pt x="268812" y="94327"/>
                  </a:lnTo>
                  <a:lnTo>
                    <a:pt x="249233" y="56466"/>
                  </a:lnTo>
                  <a:lnTo>
                    <a:pt x="219377" y="26610"/>
                  </a:lnTo>
                  <a:lnTo>
                    <a:pt x="181516" y="7031"/>
                  </a:lnTo>
                  <a:lnTo>
                    <a:pt x="137922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8011668" y="2052827"/>
              <a:ext cx="276225" cy="276225"/>
            </a:xfrm>
            <a:custGeom>
              <a:avLst/>
              <a:gdLst/>
              <a:ahLst/>
              <a:cxnLst/>
              <a:rect l="l" t="t" r="r" b="b"/>
              <a:pathLst>
                <a:path w="276225" h="276225">
                  <a:moveTo>
                    <a:pt x="0" y="137922"/>
                  </a:moveTo>
                  <a:lnTo>
                    <a:pt x="7031" y="94327"/>
                  </a:lnTo>
                  <a:lnTo>
                    <a:pt x="26610" y="56466"/>
                  </a:lnTo>
                  <a:lnTo>
                    <a:pt x="56466" y="26610"/>
                  </a:lnTo>
                  <a:lnTo>
                    <a:pt x="94327" y="7031"/>
                  </a:lnTo>
                  <a:lnTo>
                    <a:pt x="137922" y="0"/>
                  </a:lnTo>
                  <a:lnTo>
                    <a:pt x="181516" y="7031"/>
                  </a:lnTo>
                  <a:lnTo>
                    <a:pt x="219377" y="26610"/>
                  </a:lnTo>
                  <a:lnTo>
                    <a:pt x="249233" y="56466"/>
                  </a:lnTo>
                  <a:lnTo>
                    <a:pt x="268812" y="94327"/>
                  </a:lnTo>
                  <a:lnTo>
                    <a:pt x="275844" y="137922"/>
                  </a:lnTo>
                  <a:lnTo>
                    <a:pt x="268812" y="181516"/>
                  </a:lnTo>
                  <a:lnTo>
                    <a:pt x="249233" y="219377"/>
                  </a:lnTo>
                  <a:lnTo>
                    <a:pt x="219377" y="249233"/>
                  </a:lnTo>
                  <a:lnTo>
                    <a:pt x="181516" y="268812"/>
                  </a:lnTo>
                  <a:lnTo>
                    <a:pt x="137922" y="275844"/>
                  </a:lnTo>
                  <a:lnTo>
                    <a:pt x="94327" y="268812"/>
                  </a:lnTo>
                  <a:lnTo>
                    <a:pt x="56466" y="249233"/>
                  </a:lnTo>
                  <a:lnTo>
                    <a:pt x="26610" y="219377"/>
                  </a:lnTo>
                  <a:lnTo>
                    <a:pt x="7031" y="181516"/>
                  </a:lnTo>
                  <a:lnTo>
                    <a:pt x="0" y="13792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8011668" y="2423160"/>
              <a:ext cx="276225" cy="276225"/>
            </a:xfrm>
            <a:custGeom>
              <a:avLst/>
              <a:gdLst/>
              <a:ahLst/>
              <a:cxnLst/>
              <a:rect l="l" t="t" r="r" b="b"/>
              <a:pathLst>
                <a:path w="276225" h="276225">
                  <a:moveTo>
                    <a:pt x="137922" y="0"/>
                  </a:moveTo>
                  <a:lnTo>
                    <a:pt x="94327" y="7031"/>
                  </a:lnTo>
                  <a:lnTo>
                    <a:pt x="56466" y="26610"/>
                  </a:lnTo>
                  <a:lnTo>
                    <a:pt x="26610" y="56466"/>
                  </a:lnTo>
                  <a:lnTo>
                    <a:pt x="7031" y="94327"/>
                  </a:lnTo>
                  <a:lnTo>
                    <a:pt x="0" y="137922"/>
                  </a:lnTo>
                  <a:lnTo>
                    <a:pt x="7031" y="181516"/>
                  </a:lnTo>
                  <a:lnTo>
                    <a:pt x="26610" y="219377"/>
                  </a:lnTo>
                  <a:lnTo>
                    <a:pt x="56466" y="249233"/>
                  </a:lnTo>
                  <a:lnTo>
                    <a:pt x="94327" y="268812"/>
                  </a:lnTo>
                  <a:lnTo>
                    <a:pt x="137922" y="275844"/>
                  </a:lnTo>
                  <a:lnTo>
                    <a:pt x="181516" y="268812"/>
                  </a:lnTo>
                  <a:lnTo>
                    <a:pt x="219377" y="249233"/>
                  </a:lnTo>
                  <a:lnTo>
                    <a:pt x="249233" y="219377"/>
                  </a:lnTo>
                  <a:lnTo>
                    <a:pt x="268812" y="181516"/>
                  </a:lnTo>
                  <a:lnTo>
                    <a:pt x="275844" y="137922"/>
                  </a:lnTo>
                  <a:lnTo>
                    <a:pt x="268812" y="94327"/>
                  </a:lnTo>
                  <a:lnTo>
                    <a:pt x="249233" y="56466"/>
                  </a:lnTo>
                  <a:lnTo>
                    <a:pt x="219377" y="26610"/>
                  </a:lnTo>
                  <a:lnTo>
                    <a:pt x="181516" y="7031"/>
                  </a:lnTo>
                  <a:lnTo>
                    <a:pt x="137922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8011668" y="2423160"/>
              <a:ext cx="276225" cy="276225"/>
            </a:xfrm>
            <a:custGeom>
              <a:avLst/>
              <a:gdLst/>
              <a:ahLst/>
              <a:cxnLst/>
              <a:rect l="l" t="t" r="r" b="b"/>
              <a:pathLst>
                <a:path w="276225" h="276225">
                  <a:moveTo>
                    <a:pt x="0" y="137922"/>
                  </a:moveTo>
                  <a:lnTo>
                    <a:pt x="7031" y="94327"/>
                  </a:lnTo>
                  <a:lnTo>
                    <a:pt x="26610" y="56466"/>
                  </a:lnTo>
                  <a:lnTo>
                    <a:pt x="56466" y="26610"/>
                  </a:lnTo>
                  <a:lnTo>
                    <a:pt x="94327" y="7031"/>
                  </a:lnTo>
                  <a:lnTo>
                    <a:pt x="137922" y="0"/>
                  </a:lnTo>
                  <a:lnTo>
                    <a:pt x="181516" y="7031"/>
                  </a:lnTo>
                  <a:lnTo>
                    <a:pt x="219377" y="26610"/>
                  </a:lnTo>
                  <a:lnTo>
                    <a:pt x="249233" y="56466"/>
                  </a:lnTo>
                  <a:lnTo>
                    <a:pt x="268812" y="94327"/>
                  </a:lnTo>
                  <a:lnTo>
                    <a:pt x="275844" y="137922"/>
                  </a:lnTo>
                  <a:lnTo>
                    <a:pt x="268812" y="181516"/>
                  </a:lnTo>
                  <a:lnTo>
                    <a:pt x="249233" y="219377"/>
                  </a:lnTo>
                  <a:lnTo>
                    <a:pt x="219377" y="249233"/>
                  </a:lnTo>
                  <a:lnTo>
                    <a:pt x="181516" y="268812"/>
                  </a:lnTo>
                  <a:lnTo>
                    <a:pt x="137922" y="275844"/>
                  </a:lnTo>
                  <a:lnTo>
                    <a:pt x="94327" y="268812"/>
                  </a:lnTo>
                  <a:lnTo>
                    <a:pt x="56466" y="249233"/>
                  </a:lnTo>
                  <a:lnTo>
                    <a:pt x="26610" y="219377"/>
                  </a:lnTo>
                  <a:lnTo>
                    <a:pt x="7031" y="181516"/>
                  </a:lnTo>
                  <a:lnTo>
                    <a:pt x="0" y="13792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8011668" y="2787395"/>
              <a:ext cx="276225" cy="276225"/>
            </a:xfrm>
            <a:custGeom>
              <a:avLst/>
              <a:gdLst/>
              <a:ahLst/>
              <a:cxnLst/>
              <a:rect l="l" t="t" r="r" b="b"/>
              <a:pathLst>
                <a:path w="276225" h="276225">
                  <a:moveTo>
                    <a:pt x="137922" y="0"/>
                  </a:moveTo>
                  <a:lnTo>
                    <a:pt x="94327" y="7031"/>
                  </a:lnTo>
                  <a:lnTo>
                    <a:pt x="56466" y="26610"/>
                  </a:lnTo>
                  <a:lnTo>
                    <a:pt x="26610" y="56466"/>
                  </a:lnTo>
                  <a:lnTo>
                    <a:pt x="7031" y="94327"/>
                  </a:lnTo>
                  <a:lnTo>
                    <a:pt x="0" y="137922"/>
                  </a:lnTo>
                  <a:lnTo>
                    <a:pt x="7031" y="181516"/>
                  </a:lnTo>
                  <a:lnTo>
                    <a:pt x="26610" y="219377"/>
                  </a:lnTo>
                  <a:lnTo>
                    <a:pt x="56466" y="249233"/>
                  </a:lnTo>
                  <a:lnTo>
                    <a:pt x="94327" y="268812"/>
                  </a:lnTo>
                  <a:lnTo>
                    <a:pt x="137922" y="275844"/>
                  </a:lnTo>
                  <a:lnTo>
                    <a:pt x="181516" y="268812"/>
                  </a:lnTo>
                  <a:lnTo>
                    <a:pt x="219377" y="249233"/>
                  </a:lnTo>
                  <a:lnTo>
                    <a:pt x="249233" y="219377"/>
                  </a:lnTo>
                  <a:lnTo>
                    <a:pt x="268812" y="181516"/>
                  </a:lnTo>
                  <a:lnTo>
                    <a:pt x="275844" y="137922"/>
                  </a:lnTo>
                  <a:lnTo>
                    <a:pt x="268812" y="94327"/>
                  </a:lnTo>
                  <a:lnTo>
                    <a:pt x="249233" y="56466"/>
                  </a:lnTo>
                  <a:lnTo>
                    <a:pt x="219377" y="26610"/>
                  </a:lnTo>
                  <a:lnTo>
                    <a:pt x="181516" y="7031"/>
                  </a:lnTo>
                  <a:lnTo>
                    <a:pt x="137922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8011668" y="2787395"/>
              <a:ext cx="276225" cy="276225"/>
            </a:xfrm>
            <a:custGeom>
              <a:avLst/>
              <a:gdLst/>
              <a:ahLst/>
              <a:cxnLst/>
              <a:rect l="l" t="t" r="r" b="b"/>
              <a:pathLst>
                <a:path w="276225" h="276225">
                  <a:moveTo>
                    <a:pt x="0" y="137922"/>
                  </a:moveTo>
                  <a:lnTo>
                    <a:pt x="7031" y="94327"/>
                  </a:lnTo>
                  <a:lnTo>
                    <a:pt x="26610" y="56466"/>
                  </a:lnTo>
                  <a:lnTo>
                    <a:pt x="56466" y="26610"/>
                  </a:lnTo>
                  <a:lnTo>
                    <a:pt x="94327" y="7031"/>
                  </a:lnTo>
                  <a:lnTo>
                    <a:pt x="137922" y="0"/>
                  </a:lnTo>
                  <a:lnTo>
                    <a:pt x="181516" y="7031"/>
                  </a:lnTo>
                  <a:lnTo>
                    <a:pt x="219377" y="26610"/>
                  </a:lnTo>
                  <a:lnTo>
                    <a:pt x="249233" y="56466"/>
                  </a:lnTo>
                  <a:lnTo>
                    <a:pt x="268812" y="94327"/>
                  </a:lnTo>
                  <a:lnTo>
                    <a:pt x="275844" y="137922"/>
                  </a:lnTo>
                  <a:lnTo>
                    <a:pt x="268812" y="181516"/>
                  </a:lnTo>
                  <a:lnTo>
                    <a:pt x="249233" y="219377"/>
                  </a:lnTo>
                  <a:lnTo>
                    <a:pt x="219377" y="249233"/>
                  </a:lnTo>
                  <a:lnTo>
                    <a:pt x="181516" y="268812"/>
                  </a:lnTo>
                  <a:lnTo>
                    <a:pt x="137922" y="275844"/>
                  </a:lnTo>
                  <a:lnTo>
                    <a:pt x="94327" y="268812"/>
                  </a:lnTo>
                  <a:lnTo>
                    <a:pt x="56466" y="249233"/>
                  </a:lnTo>
                  <a:lnTo>
                    <a:pt x="26610" y="219377"/>
                  </a:lnTo>
                  <a:lnTo>
                    <a:pt x="7031" y="181516"/>
                  </a:lnTo>
                  <a:lnTo>
                    <a:pt x="0" y="13792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Distribution</a:t>
            </a:r>
            <a:r>
              <a:rPr dirty="0" spc="-50"/>
              <a:t> </a:t>
            </a:r>
            <a:r>
              <a:rPr dirty="0"/>
              <a:t>Statement</a:t>
            </a:r>
            <a:r>
              <a:rPr dirty="0" spc="-60"/>
              <a:t> </a:t>
            </a:r>
            <a:r>
              <a:rPr dirty="0"/>
              <a:t>‘A’</a:t>
            </a:r>
            <a:r>
              <a:rPr dirty="0" spc="-15"/>
              <a:t> </a:t>
            </a:r>
            <a:r>
              <a:rPr dirty="0"/>
              <a:t>(Approved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Public</a:t>
            </a:r>
            <a:r>
              <a:rPr dirty="0" spc="-20"/>
              <a:t> </a:t>
            </a:r>
            <a:r>
              <a:rPr dirty="0"/>
              <a:t>Release,</a:t>
            </a:r>
            <a:r>
              <a:rPr dirty="0" spc="-45"/>
              <a:t> </a:t>
            </a:r>
            <a:r>
              <a:rPr dirty="0"/>
              <a:t>Distribution</a:t>
            </a:r>
            <a:r>
              <a:rPr dirty="0" spc="-45"/>
              <a:t> </a:t>
            </a:r>
            <a:r>
              <a:rPr dirty="0" spc="-10"/>
              <a:t>Unlimited)</a:t>
            </a:r>
          </a:p>
        </p:txBody>
      </p:sp>
      <p:sp>
        <p:nvSpPr>
          <p:cNvPr id="46" name="object 4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17</a:t>
            </a:fld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37716" y="4970614"/>
            <a:ext cx="9054465" cy="411480"/>
            <a:chOff x="1537716" y="4970614"/>
            <a:chExt cx="9054465" cy="411480"/>
          </a:xfrm>
        </p:grpSpPr>
        <p:sp>
          <p:nvSpPr>
            <p:cNvPr id="3" name="object 3" descr=""/>
            <p:cNvSpPr/>
            <p:nvPr/>
          </p:nvSpPr>
          <p:spPr>
            <a:xfrm>
              <a:off x="1538058" y="4970614"/>
              <a:ext cx="2880360" cy="411480"/>
            </a:xfrm>
            <a:custGeom>
              <a:avLst/>
              <a:gdLst/>
              <a:ahLst/>
              <a:cxnLst/>
              <a:rect l="l" t="t" r="r" b="b"/>
              <a:pathLst>
                <a:path w="2880360" h="411479">
                  <a:moveTo>
                    <a:pt x="2057400" y="0"/>
                  </a:moveTo>
                  <a:lnTo>
                    <a:pt x="2057400" y="0"/>
                  </a:lnTo>
                  <a:lnTo>
                    <a:pt x="0" y="0"/>
                  </a:lnTo>
                  <a:lnTo>
                    <a:pt x="0" y="411480"/>
                  </a:lnTo>
                  <a:lnTo>
                    <a:pt x="2057400" y="411480"/>
                  </a:lnTo>
                  <a:lnTo>
                    <a:pt x="2057400" y="0"/>
                  </a:lnTo>
                  <a:close/>
                </a:path>
                <a:path w="2880360" h="411479">
                  <a:moveTo>
                    <a:pt x="2880360" y="0"/>
                  </a:moveTo>
                  <a:lnTo>
                    <a:pt x="2468880" y="0"/>
                  </a:lnTo>
                  <a:lnTo>
                    <a:pt x="2468880" y="411480"/>
                  </a:lnTo>
                  <a:lnTo>
                    <a:pt x="2880360" y="411480"/>
                  </a:lnTo>
                  <a:lnTo>
                    <a:pt x="2880360" y="0"/>
                  </a:lnTo>
                  <a:close/>
                </a:path>
              </a:pathLst>
            </a:custGeom>
            <a:solidFill>
              <a:srgbClr val="17C4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4418418" y="4970614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79">
                  <a:moveTo>
                    <a:pt x="411479" y="0"/>
                  </a:moveTo>
                  <a:lnTo>
                    <a:pt x="0" y="0"/>
                  </a:lnTo>
                  <a:lnTo>
                    <a:pt x="0" y="411480"/>
                  </a:lnTo>
                  <a:lnTo>
                    <a:pt x="411479" y="411480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829898" y="4970614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79">
                  <a:moveTo>
                    <a:pt x="411479" y="0"/>
                  </a:moveTo>
                  <a:lnTo>
                    <a:pt x="0" y="0"/>
                  </a:lnTo>
                  <a:lnTo>
                    <a:pt x="0" y="411480"/>
                  </a:lnTo>
                  <a:lnTo>
                    <a:pt x="411479" y="411480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EB54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241379" y="4970614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79">
                  <a:moveTo>
                    <a:pt x="411479" y="0"/>
                  </a:moveTo>
                  <a:lnTo>
                    <a:pt x="0" y="0"/>
                  </a:lnTo>
                  <a:lnTo>
                    <a:pt x="0" y="411480"/>
                  </a:lnTo>
                  <a:lnTo>
                    <a:pt x="411479" y="411480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064339" y="4970614"/>
              <a:ext cx="1234440" cy="411480"/>
            </a:xfrm>
            <a:custGeom>
              <a:avLst/>
              <a:gdLst/>
              <a:ahLst/>
              <a:cxnLst/>
              <a:rect l="l" t="t" r="r" b="b"/>
              <a:pathLst>
                <a:path w="1234440" h="411479">
                  <a:moveTo>
                    <a:pt x="1234440" y="0"/>
                  </a:moveTo>
                  <a:lnTo>
                    <a:pt x="822960" y="0"/>
                  </a:lnTo>
                  <a:lnTo>
                    <a:pt x="411480" y="0"/>
                  </a:lnTo>
                  <a:lnTo>
                    <a:pt x="0" y="0"/>
                  </a:lnTo>
                  <a:lnTo>
                    <a:pt x="0" y="411480"/>
                  </a:lnTo>
                  <a:lnTo>
                    <a:pt x="411480" y="411480"/>
                  </a:lnTo>
                  <a:lnTo>
                    <a:pt x="822960" y="411480"/>
                  </a:lnTo>
                  <a:lnTo>
                    <a:pt x="1234440" y="411480"/>
                  </a:lnTo>
                  <a:lnTo>
                    <a:pt x="1234440" y="0"/>
                  </a:lnTo>
                  <a:close/>
                </a:path>
              </a:pathLst>
            </a:custGeom>
            <a:solidFill>
              <a:srgbClr val="17C4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710259" y="4970614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79">
                  <a:moveTo>
                    <a:pt x="411479" y="0"/>
                  </a:moveTo>
                  <a:lnTo>
                    <a:pt x="0" y="0"/>
                  </a:lnTo>
                  <a:lnTo>
                    <a:pt x="0" y="411480"/>
                  </a:lnTo>
                  <a:lnTo>
                    <a:pt x="411479" y="411480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9C69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121738" y="4970614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79">
                  <a:moveTo>
                    <a:pt x="411479" y="0"/>
                  </a:moveTo>
                  <a:lnTo>
                    <a:pt x="0" y="0"/>
                  </a:lnTo>
                  <a:lnTo>
                    <a:pt x="0" y="411480"/>
                  </a:lnTo>
                  <a:lnTo>
                    <a:pt x="411479" y="411480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3AA2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8533219" y="4970614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79">
                  <a:moveTo>
                    <a:pt x="411479" y="0"/>
                  </a:moveTo>
                  <a:lnTo>
                    <a:pt x="0" y="0"/>
                  </a:lnTo>
                  <a:lnTo>
                    <a:pt x="0" y="411480"/>
                  </a:lnTo>
                  <a:lnTo>
                    <a:pt x="411479" y="411480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17C4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9356179" y="4970614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79">
                  <a:moveTo>
                    <a:pt x="411479" y="0"/>
                  </a:moveTo>
                  <a:lnTo>
                    <a:pt x="0" y="0"/>
                  </a:lnTo>
                  <a:lnTo>
                    <a:pt x="0" y="411480"/>
                  </a:lnTo>
                  <a:lnTo>
                    <a:pt x="411479" y="411480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3AA2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9767659" y="4970614"/>
              <a:ext cx="822960" cy="411480"/>
            </a:xfrm>
            <a:custGeom>
              <a:avLst/>
              <a:gdLst/>
              <a:ahLst/>
              <a:cxnLst/>
              <a:rect l="l" t="t" r="r" b="b"/>
              <a:pathLst>
                <a:path w="822959" h="411479">
                  <a:moveTo>
                    <a:pt x="822947" y="0"/>
                  </a:moveTo>
                  <a:lnTo>
                    <a:pt x="411480" y="0"/>
                  </a:lnTo>
                  <a:lnTo>
                    <a:pt x="0" y="0"/>
                  </a:lnTo>
                  <a:lnTo>
                    <a:pt x="0" y="411480"/>
                  </a:lnTo>
                  <a:lnTo>
                    <a:pt x="411480" y="411480"/>
                  </a:lnTo>
                  <a:lnTo>
                    <a:pt x="822947" y="411480"/>
                  </a:lnTo>
                  <a:lnTo>
                    <a:pt x="822947" y="0"/>
                  </a:lnTo>
                  <a:close/>
                </a:path>
              </a:pathLst>
            </a:custGeom>
            <a:solidFill>
              <a:srgbClr val="17C4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7716" y="5045963"/>
              <a:ext cx="413016" cy="316991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9196" y="5045963"/>
              <a:ext cx="413016" cy="316991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60676" y="5045963"/>
              <a:ext cx="413004" cy="316991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2155" y="5045963"/>
              <a:ext cx="413016" cy="316991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83636" y="5045963"/>
              <a:ext cx="413016" cy="316991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06595" y="5045963"/>
              <a:ext cx="413016" cy="316991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18076" y="5045963"/>
              <a:ext cx="413016" cy="316991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29556" y="5045963"/>
              <a:ext cx="413003" cy="316991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41036" y="5045963"/>
              <a:ext cx="413016" cy="316991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63995" y="5045963"/>
              <a:ext cx="413003" cy="316991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75475" y="5045963"/>
              <a:ext cx="413003" cy="316991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86956" y="5045963"/>
              <a:ext cx="413016" cy="316991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09916" y="5045963"/>
              <a:ext cx="413016" cy="316991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21396" y="5049011"/>
              <a:ext cx="413016" cy="318515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532875" y="5049011"/>
              <a:ext cx="413016" cy="318515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355835" y="5049011"/>
              <a:ext cx="413016" cy="318515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767316" y="5049011"/>
              <a:ext cx="413003" cy="318515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178796" y="5049011"/>
              <a:ext cx="413016" cy="318515"/>
            </a:xfrm>
            <a:prstGeom prst="rect">
              <a:avLst/>
            </a:prstGeom>
          </p:spPr>
        </p:pic>
      </p:grpSp>
      <p:graphicFrame>
        <p:nvGraphicFramePr>
          <p:cNvPr id="31" name="object 31" descr=""/>
          <p:cNvGraphicFramePr>
            <a:graphicFrameLocks noGrp="1"/>
          </p:cNvGraphicFramePr>
          <p:nvPr/>
        </p:nvGraphicFramePr>
        <p:xfrm>
          <a:off x="1534885" y="4967437"/>
          <a:ext cx="9135110" cy="411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"/>
                <a:gridCol w="411480"/>
                <a:gridCol w="411479"/>
                <a:gridCol w="411480"/>
                <a:gridCol w="411480"/>
                <a:gridCol w="411480"/>
                <a:gridCol w="411480"/>
                <a:gridCol w="411479"/>
                <a:gridCol w="411479"/>
                <a:gridCol w="411479"/>
                <a:gridCol w="411479"/>
                <a:gridCol w="411479"/>
                <a:gridCol w="411479"/>
                <a:gridCol w="411479"/>
                <a:gridCol w="411479"/>
                <a:gridCol w="411480"/>
                <a:gridCol w="411479"/>
                <a:gridCol w="411479"/>
                <a:gridCol w="411479"/>
                <a:gridCol w="411479"/>
                <a:gridCol w="411479"/>
                <a:gridCol w="411479"/>
              </a:tblGrid>
              <a:tr h="411480"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3.1.1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30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3.1.2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30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3.1.3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30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3.1.4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30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3.1.5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30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3.2.1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30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100" spc="-10" b="1">
                          <a:latin typeface="Calibri"/>
                          <a:cs typeface="Calibri"/>
                        </a:rPr>
                        <a:t>3.2.2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30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3.2.3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30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100" spc="-10" b="1">
                          <a:latin typeface="Calibri"/>
                          <a:cs typeface="Calibri"/>
                        </a:rPr>
                        <a:t>3.2.4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30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3.3.1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30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3.3.2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30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3.3.3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30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3.4.1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30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3.4.2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683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3.4.3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683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3.5.1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683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3.5.2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683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3.5.3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683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System</a:t>
            </a:r>
            <a:r>
              <a:rPr dirty="0" spc="-100"/>
              <a:t> </a:t>
            </a:r>
            <a:r>
              <a:rPr dirty="0"/>
              <a:t>Evaluation</a:t>
            </a:r>
            <a:r>
              <a:rPr dirty="0" spc="-90"/>
              <a:t> </a:t>
            </a:r>
            <a:r>
              <a:rPr dirty="0" spc="-10"/>
              <a:t>Example</a:t>
            </a:r>
          </a:p>
        </p:txBody>
      </p:sp>
      <p:grpSp>
        <p:nvGrpSpPr>
          <p:cNvPr id="33" name="object 33" descr=""/>
          <p:cNvGrpSpPr/>
          <p:nvPr/>
        </p:nvGrpSpPr>
        <p:grpSpPr>
          <a:xfrm>
            <a:off x="1537716" y="1170165"/>
            <a:ext cx="1236345" cy="411480"/>
            <a:chOff x="1537716" y="1170165"/>
            <a:chExt cx="1236345" cy="411480"/>
          </a:xfrm>
        </p:grpSpPr>
        <p:sp>
          <p:nvSpPr>
            <p:cNvPr id="34" name="object 34" descr=""/>
            <p:cNvSpPr/>
            <p:nvPr/>
          </p:nvSpPr>
          <p:spPr>
            <a:xfrm>
              <a:off x="1538058" y="1170165"/>
              <a:ext cx="1234440" cy="411480"/>
            </a:xfrm>
            <a:custGeom>
              <a:avLst/>
              <a:gdLst/>
              <a:ahLst/>
              <a:cxnLst/>
              <a:rect l="l" t="t" r="r" b="b"/>
              <a:pathLst>
                <a:path w="1234439" h="411480">
                  <a:moveTo>
                    <a:pt x="1234440" y="0"/>
                  </a:moveTo>
                  <a:lnTo>
                    <a:pt x="822960" y="0"/>
                  </a:lnTo>
                  <a:lnTo>
                    <a:pt x="411480" y="0"/>
                  </a:lnTo>
                  <a:lnTo>
                    <a:pt x="0" y="0"/>
                  </a:lnTo>
                  <a:lnTo>
                    <a:pt x="0" y="411480"/>
                  </a:lnTo>
                  <a:lnTo>
                    <a:pt x="411480" y="411480"/>
                  </a:lnTo>
                  <a:lnTo>
                    <a:pt x="822960" y="411480"/>
                  </a:lnTo>
                  <a:lnTo>
                    <a:pt x="1234440" y="411480"/>
                  </a:lnTo>
                  <a:lnTo>
                    <a:pt x="123444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37716" y="1245108"/>
              <a:ext cx="413016" cy="318515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949196" y="1245108"/>
              <a:ext cx="413016" cy="318515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60676" y="1245108"/>
              <a:ext cx="413004" cy="318515"/>
            </a:xfrm>
            <a:prstGeom prst="rect">
              <a:avLst/>
            </a:prstGeom>
          </p:spPr>
        </p:pic>
      </p:grpSp>
      <p:grpSp>
        <p:nvGrpSpPr>
          <p:cNvPr id="38" name="object 38" descr=""/>
          <p:cNvGrpSpPr/>
          <p:nvPr/>
        </p:nvGrpSpPr>
        <p:grpSpPr>
          <a:xfrm>
            <a:off x="3183635" y="1170165"/>
            <a:ext cx="4528185" cy="411480"/>
            <a:chOff x="3183635" y="1170165"/>
            <a:chExt cx="4528185" cy="411480"/>
          </a:xfrm>
        </p:grpSpPr>
        <p:sp>
          <p:nvSpPr>
            <p:cNvPr id="39" name="object 39" descr=""/>
            <p:cNvSpPr/>
            <p:nvPr/>
          </p:nvSpPr>
          <p:spPr>
            <a:xfrm>
              <a:off x="3183978" y="1170165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80">
                  <a:moveTo>
                    <a:pt x="411479" y="0"/>
                  </a:moveTo>
                  <a:lnTo>
                    <a:pt x="0" y="0"/>
                  </a:lnTo>
                  <a:lnTo>
                    <a:pt x="0" y="411479"/>
                  </a:lnTo>
                  <a:lnTo>
                    <a:pt x="411479" y="411479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3595458" y="1170165"/>
              <a:ext cx="3291840" cy="411480"/>
            </a:xfrm>
            <a:custGeom>
              <a:avLst/>
              <a:gdLst/>
              <a:ahLst/>
              <a:cxnLst/>
              <a:rect l="l" t="t" r="r" b="b"/>
              <a:pathLst>
                <a:path w="3291840" h="411480">
                  <a:moveTo>
                    <a:pt x="411480" y="0"/>
                  </a:moveTo>
                  <a:lnTo>
                    <a:pt x="0" y="0"/>
                  </a:lnTo>
                  <a:lnTo>
                    <a:pt x="0" y="411480"/>
                  </a:lnTo>
                  <a:lnTo>
                    <a:pt x="411480" y="411480"/>
                  </a:lnTo>
                  <a:lnTo>
                    <a:pt x="411480" y="0"/>
                  </a:lnTo>
                  <a:close/>
                </a:path>
                <a:path w="3291840" h="411480">
                  <a:moveTo>
                    <a:pt x="1234427" y="0"/>
                  </a:moveTo>
                  <a:lnTo>
                    <a:pt x="822960" y="0"/>
                  </a:lnTo>
                  <a:lnTo>
                    <a:pt x="822960" y="411480"/>
                  </a:lnTo>
                  <a:lnTo>
                    <a:pt x="1234427" y="411480"/>
                  </a:lnTo>
                  <a:lnTo>
                    <a:pt x="1234427" y="0"/>
                  </a:lnTo>
                  <a:close/>
                </a:path>
                <a:path w="3291840" h="411480">
                  <a:moveTo>
                    <a:pt x="2057400" y="0"/>
                  </a:moveTo>
                  <a:lnTo>
                    <a:pt x="1645920" y="0"/>
                  </a:lnTo>
                  <a:lnTo>
                    <a:pt x="1234440" y="0"/>
                  </a:lnTo>
                  <a:lnTo>
                    <a:pt x="1234440" y="411480"/>
                  </a:lnTo>
                  <a:lnTo>
                    <a:pt x="1645920" y="411480"/>
                  </a:lnTo>
                  <a:lnTo>
                    <a:pt x="2057400" y="411480"/>
                  </a:lnTo>
                  <a:lnTo>
                    <a:pt x="2057400" y="0"/>
                  </a:lnTo>
                  <a:close/>
                </a:path>
                <a:path w="3291840" h="411480">
                  <a:moveTo>
                    <a:pt x="3291840" y="0"/>
                  </a:moveTo>
                  <a:lnTo>
                    <a:pt x="2880360" y="0"/>
                  </a:lnTo>
                  <a:lnTo>
                    <a:pt x="2468880" y="0"/>
                  </a:lnTo>
                  <a:lnTo>
                    <a:pt x="2468880" y="411480"/>
                  </a:lnTo>
                  <a:lnTo>
                    <a:pt x="2880360" y="411480"/>
                  </a:lnTo>
                  <a:lnTo>
                    <a:pt x="3291840" y="411480"/>
                  </a:lnTo>
                  <a:lnTo>
                    <a:pt x="3291840" y="0"/>
                  </a:lnTo>
                  <a:close/>
                </a:path>
              </a:pathLst>
            </a:custGeom>
            <a:solidFill>
              <a:srgbClr val="17C4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6887298" y="1170165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80">
                  <a:moveTo>
                    <a:pt x="411479" y="0"/>
                  </a:moveTo>
                  <a:lnTo>
                    <a:pt x="0" y="0"/>
                  </a:lnTo>
                  <a:lnTo>
                    <a:pt x="0" y="411479"/>
                  </a:lnTo>
                  <a:lnTo>
                    <a:pt x="411479" y="411479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7298778" y="1170165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80">
                  <a:moveTo>
                    <a:pt x="411479" y="0"/>
                  </a:moveTo>
                  <a:lnTo>
                    <a:pt x="0" y="0"/>
                  </a:lnTo>
                  <a:lnTo>
                    <a:pt x="0" y="411479"/>
                  </a:lnTo>
                  <a:lnTo>
                    <a:pt x="411479" y="411479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17C4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183635" y="1245108"/>
              <a:ext cx="413016" cy="318515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595115" y="1245108"/>
              <a:ext cx="413003" cy="318515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418075" y="1245108"/>
              <a:ext cx="413016" cy="318515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829555" y="1245108"/>
              <a:ext cx="413003" cy="318515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241035" y="1245108"/>
              <a:ext cx="413016" cy="318515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063995" y="1245108"/>
              <a:ext cx="413003" cy="318515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475476" y="1245108"/>
              <a:ext cx="413003" cy="318515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886955" y="1245108"/>
              <a:ext cx="413016" cy="318515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298435" y="1245108"/>
              <a:ext cx="413016" cy="318515"/>
            </a:xfrm>
            <a:prstGeom prst="rect">
              <a:avLst/>
            </a:prstGeom>
          </p:spPr>
        </p:pic>
      </p:grpSp>
      <p:grpSp>
        <p:nvGrpSpPr>
          <p:cNvPr id="52" name="object 52" descr=""/>
          <p:cNvGrpSpPr/>
          <p:nvPr/>
        </p:nvGrpSpPr>
        <p:grpSpPr>
          <a:xfrm>
            <a:off x="8121395" y="1170165"/>
            <a:ext cx="2882265" cy="411480"/>
            <a:chOff x="8121395" y="1170165"/>
            <a:chExt cx="2882265" cy="411480"/>
          </a:xfrm>
        </p:grpSpPr>
        <p:sp>
          <p:nvSpPr>
            <p:cNvPr id="53" name="object 53" descr=""/>
            <p:cNvSpPr/>
            <p:nvPr/>
          </p:nvSpPr>
          <p:spPr>
            <a:xfrm>
              <a:off x="8121738" y="1170165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80">
                  <a:moveTo>
                    <a:pt x="411479" y="0"/>
                  </a:moveTo>
                  <a:lnTo>
                    <a:pt x="0" y="0"/>
                  </a:lnTo>
                  <a:lnTo>
                    <a:pt x="0" y="411479"/>
                  </a:lnTo>
                  <a:lnTo>
                    <a:pt x="411479" y="411479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17C4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8533218" y="1170165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80">
                  <a:moveTo>
                    <a:pt x="411479" y="0"/>
                  </a:moveTo>
                  <a:lnTo>
                    <a:pt x="0" y="0"/>
                  </a:lnTo>
                  <a:lnTo>
                    <a:pt x="0" y="411479"/>
                  </a:lnTo>
                  <a:lnTo>
                    <a:pt x="411479" y="411479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8944699" y="1170165"/>
              <a:ext cx="1234440" cy="411480"/>
            </a:xfrm>
            <a:custGeom>
              <a:avLst/>
              <a:gdLst/>
              <a:ahLst/>
              <a:cxnLst/>
              <a:rect l="l" t="t" r="r" b="b"/>
              <a:pathLst>
                <a:path w="1234440" h="411480">
                  <a:moveTo>
                    <a:pt x="411480" y="0"/>
                  </a:moveTo>
                  <a:lnTo>
                    <a:pt x="0" y="0"/>
                  </a:lnTo>
                  <a:lnTo>
                    <a:pt x="0" y="411480"/>
                  </a:lnTo>
                  <a:lnTo>
                    <a:pt x="411480" y="411480"/>
                  </a:lnTo>
                  <a:lnTo>
                    <a:pt x="411480" y="0"/>
                  </a:lnTo>
                  <a:close/>
                </a:path>
                <a:path w="1234440" h="411480">
                  <a:moveTo>
                    <a:pt x="1234440" y="0"/>
                  </a:moveTo>
                  <a:lnTo>
                    <a:pt x="822960" y="0"/>
                  </a:lnTo>
                  <a:lnTo>
                    <a:pt x="822960" y="411480"/>
                  </a:lnTo>
                  <a:lnTo>
                    <a:pt x="1234440" y="411480"/>
                  </a:lnTo>
                  <a:lnTo>
                    <a:pt x="1234440" y="0"/>
                  </a:lnTo>
                  <a:close/>
                </a:path>
              </a:pathLst>
            </a:custGeom>
            <a:solidFill>
              <a:srgbClr val="17C4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10179138" y="1170165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80">
                  <a:moveTo>
                    <a:pt x="411479" y="0"/>
                  </a:moveTo>
                  <a:lnTo>
                    <a:pt x="0" y="0"/>
                  </a:lnTo>
                  <a:lnTo>
                    <a:pt x="0" y="411479"/>
                  </a:lnTo>
                  <a:lnTo>
                    <a:pt x="411479" y="411479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10590618" y="1170165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80">
                  <a:moveTo>
                    <a:pt x="411479" y="0"/>
                  </a:moveTo>
                  <a:lnTo>
                    <a:pt x="0" y="0"/>
                  </a:lnTo>
                  <a:lnTo>
                    <a:pt x="0" y="411479"/>
                  </a:lnTo>
                  <a:lnTo>
                    <a:pt x="411479" y="411479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17C4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121395" y="1245108"/>
              <a:ext cx="413016" cy="318515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532875" y="1245108"/>
              <a:ext cx="413016" cy="318515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944355" y="1245108"/>
              <a:ext cx="413016" cy="318515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767315" y="1245108"/>
              <a:ext cx="413003" cy="318515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178795" y="1245108"/>
              <a:ext cx="413016" cy="318515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0590275" y="1245108"/>
              <a:ext cx="413003" cy="318515"/>
            </a:xfrm>
            <a:prstGeom prst="rect">
              <a:avLst/>
            </a:prstGeom>
          </p:spPr>
        </p:pic>
      </p:grpSp>
      <p:graphicFrame>
        <p:nvGraphicFramePr>
          <p:cNvPr id="64" name="object 64" descr=""/>
          <p:cNvGraphicFramePr>
            <a:graphicFrameLocks noGrp="1"/>
          </p:cNvGraphicFramePr>
          <p:nvPr/>
        </p:nvGraphicFramePr>
        <p:xfrm>
          <a:off x="1534885" y="1166992"/>
          <a:ext cx="9546590" cy="410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"/>
                <a:gridCol w="411480"/>
                <a:gridCol w="411479"/>
                <a:gridCol w="411480"/>
                <a:gridCol w="411480"/>
                <a:gridCol w="411480"/>
                <a:gridCol w="411480"/>
                <a:gridCol w="411479"/>
                <a:gridCol w="411479"/>
                <a:gridCol w="411479"/>
                <a:gridCol w="411479"/>
                <a:gridCol w="411479"/>
                <a:gridCol w="411479"/>
                <a:gridCol w="411479"/>
                <a:gridCol w="411479"/>
                <a:gridCol w="411480"/>
                <a:gridCol w="411479"/>
                <a:gridCol w="411479"/>
                <a:gridCol w="411479"/>
                <a:gridCol w="411479"/>
                <a:gridCol w="411479"/>
                <a:gridCol w="411479"/>
                <a:gridCol w="411479"/>
              </a:tblGrid>
              <a:tr h="410845"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100" spc="-10" b="1">
                          <a:latin typeface="Calibri"/>
                          <a:cs typeface="Calibri"/>
                        </a:rPr>
                        <a:t>1.1.1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30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100" spc="-10" b="1">
                          <a:latin typeface="Calibri"/>
                          <a:cs typeface="Calibri"/>
                        </a:rPr>
                        <a:t>1.1.2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30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100" spc="-10" b="1">
                          <a:latin typeface="Calibri"/>
                          <a:cs typeface="Calibri"/>
                        </a:rPr>
                        <a:t>1.1.3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30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100" spc="-10" b="1">
                          <a:latin typeface="Calibri"/>
                          <a:cs typeface="Calibri"/>
                        </a:rPr>
                        <a:t>1.2.1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30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1.2.2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30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1.3.1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30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1.3.2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30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1.3.3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30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1.4.1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30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1.4.2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30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100" spc="-10" b="1">
                          <a:latin typeface="Calibri"/>
                          <a:cs typeface="Calibri"/>
                        </a:rPr>
                        <a:t>1.4.3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30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1.4.4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30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1.5.1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30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100" spc="-10" b="1">
                          <a:latin typeface="Calibri"/>
                          <a:cs typeface="Calibri"/>
                        </a:rPr>
                        <a:t>1.5.2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30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1.5.3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30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1.6.1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30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100" spc="-10" b="1">
                          <a:latin typeface="Calibri"/>
                          <a:cs typeface="Calibri"/>
                        </a:rPr>
                        <a:t>1.6.2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30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1.6.3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30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65" name="object 65" descr=""/>
          <p:cNvGrpSpPr/>
          <p:nvPr/>
        </p:nvGrpSpPr>
        <p:grpSpPr>
          <a:xfrm>
            <a:off x="1537716" y="3097847"/>
            <a:ext cx="7408545" cy="411480"/>
            <a:chOff x="1537716" y="3097847"/>
            <a:chExt cx="7408545" cy="411480"/>
          </a:xfrm>
        </p:grpSpPr>
        <p:sp>
          <p:nvSpPr>
            <p:cNvPr id="66" name="object 66" descr=""/>
            <p:cNvSpPr/>
            <p:nvPr/>
          </p:nvSpPr>
          <p:spPr>
            <a:xfrm>
              <a:off x="1538058" y="3097847"/>
              <a:ext cx="1234440" cy="411480"/>
            </a:xfrm>
            <a:custGeom>
              <a:avLst/>
              <a:gdLst/>
              <a:ahLst/>
              <a:cxnLst/>
              <a:rect l="l" t="t" r="r" b="b"/>
              <a:pathLst>
                <a:path w="1234439" h="411479">
                  <a:moveTo>
                    <a:pt x="1234440" y="0"/>
                  </a:moveTo>
                  <a:lnTo>
                    <a:pt x="822960" y="0"/>
                  </a:lnTo>
                  <a:lnTo>
                    <a:pt x="411480" y="0"/>
                  </a:lnTo>
                  <a:lnTo>
                    <a:pt x="0" y="0"/>
                  </a:lnTo>
                  <a:lnTo>
                    <a:pt x="0" y="411480"/>
                  </a:lnTo>
                  <a:lnTo>
                    <a:pt x="411480" y="411480"/>
                  </a:lnTo>
                  <a:lnTo>
                    <a:pt x="822960" y="411480"/>
                  </a:lnTo>
                  <a:lnTo>
                    <a:pt x="1234440" y="411480"/>
                  </a:lnTo>
                  <a:lnTo>
                    <a:pt x="1234440" y="0"/>
                  </a:lnTo>
                  <a:close/>
                </a:path>
              </a:pathLst>
            </a:custGeom>
            <a:solidFill>
              <a:srgbClr val="17C4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3183979" y="3097847"/>
              <a:ext cx="1645920" cy="411480"/>
            </a:xfrm>
            <a:custGeom>
              <a:avLst/>
              <a:gdLst/>
              <a:ahLst/>
              <a:cxnLst/>
              <a:rect l="l" t="t" r="r" b="b"/>
              <a:pathLst>
                <a:path w="1645920" h="411479">
                  <a:moveTo>
                    <a:pt x="1645907" y="0"/>
                  </a:moveTo>
                  <a:lnTo>
                    <a:pt x="1234440" y="0"/>
                  </a:lnTo>
                  <a:lnTo>
                    <a:pt x="822960" y="0"/>
                  </a:lnTo>
                  <a:lnTo>
                    <a:pt x="411480" y="0"/>
                  </a:lnTo>
                  <a:lnTo>
                    <a:pt x="0" y="0"/>
                  </a:lnTo>
                  <a:lnTo>
                    <a:pt x="0" y="411480"/>
                  </a:lnTo>
                  <a:lnTo>
                    <a:pt x="411480" y="411480"/>
                  </a:lnTo>
                  <a:lnTo>
                    <a:pt x="822960" y="411480"/>
                  </a:lnTo>
                  <a:lnTo>
                    <a:pt x="1234440" y="411480"/>
                  </a:lnTo>
                  <a:lnTo>
                    <a:pt x="1645907" y="411480"/>
                  </a:lnTo>
                  <a:lnTo>
                    <a:pt x="1645907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5241379" y="3097847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79">
                  <a:moveTo>
                    <a:pt x="411479" y="0"/>
                  </a:moveTo>
                  <a:lnTo>
                    <a:pt x="0" y="0"/>
                  </a:lnTo>
                  <a:lnTo>
                    <a:pt x="0" y="411479"/>
                  </a:lnTo>
                  <a:lnTo>
                    <a:pt x="411479" y="411479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3AA2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5652859" y="3097847"/>
              <a:ext cx="2057400" cy="411480"/>
            </a:xfrm>
            <a:custGeom>
              <a:avLst/>
              <a:gdLst/>
              <a:ahLst/>
              <a:cxnLst/>
              <a:rect l="l" t="t" r="r" b="b"/>
              <a:pathLst>
                <a:path w="2057400" h="411479">
                  <a:moveTo>
                    <a:pt x="822960" y="0"/>
                  </a:moveTo>
                  <a:lnTo>
                    <a:pt x="411480" y="0"/>
                  </a:lnTo>
                  <a:lnTo>
                    <a:pt x="0" y="0"/>
                  </a:lnTo>
                  <a:lnTo>
                    <a:pt x="0" y="411480"/>
                  </a:lnTo>
                  <a:lnTo>
                    <a:pt x="411480" y="411480"/>
                  </a:lnTo>
                  <a:lnTo>
                    <a:pt x="822960" y="411480"/>
                  </a:lnTo>
                  <a:lnTo>
                    <a:pt x="822960" y="0"/>
                  </a:lnTo>
                  <a:close/>
                </a:path>
                <a:path w="2057400" h="411479">
                  <a:moveTo>
                    <a:pt x="2057400" y="0"/>
                  </a:moveTo>
                  <a:lnTo>
                    <a:pt x="1645920" y="0"/>
                  </a:lnTo>
                  <a:lnTo>
                    <a:pt x="1234440" y="0"/>
                  </a:lnTo>
                  <a:lnTo>
                    <a:pt x="1234440" y="411480"/>
                  </a:lnTo>
                  <a:lnTo>
                    <a:pt x="1645920" y="411480"/>
                  </a:lnTo>
                  <a:lnTo>
                    <a:pt x="2057400" y="411480"/>
                  </a:lnTo>
                  <a:lnTo>
                    <a:pt x="2057400" y="0"/>
                  </a:lnTo>
                  <a:close/>
                </a:path>
              </a:pathLst>
            </a:custGeom>
            <a:solidFill>
              <a:srgbClr val="17C4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8121738" y="3097847"/>
              <a:ext cx="822960" cy="411480"/>
            </a:xfrm>
            <a:custGeom>
              <a:avLst/>
              <a:gdLst/>
              <a:ahLst/>
              <a:cxnLst/>
              <a:rect l="l" t="t" r="r" b="b"/>
              <a:pathLst>
                <a:path w="822959" h="411479">
                  <a:moveTo>
                    <a:pt x="411467" y="0"/>
                  </a:moveTo>
                  <a:lnTo>
                    <a:pt x="0" y="0"/>
                  </a:lnTo>
                  <a:lnTo>
                    <a:pt x="0" y="411480"/>
                  </a:lnTo>
                  <a:lnTo>
                    <a:pt x="411467" y="411480"/>
                  </a:lnTo>
                  <a:lnTo>
                    <a:pt x="411467" y="0"/>
                  </a:lnTo>
                  <a:close/>
                </a:path>
                <a:path w="822959" h="411479">
                  <a:moveTo>
                    <a:pt x="822960" y="0"/>
                  </a:moveTo>
                  <a:lnTo>
                    <a:pt x="411480" y="0"/>
                  </a:lnTo>
                  <a:lnTo>
                    <a:pt x="411480" y="411480"/>
                  </a:lnTo>
                  <a:lnTo>
                    <a:pt x="822960" y="411480"/>
                  </a:lnTo>
                  <a:lnTo>
                    <a:pt x="82296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1" name="object 71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537716" y="3172968"/>
              <a:ext cx="413016" cy="316991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949196" y="3172968"/>
              <a:ext cx="413016" cy="316991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360676" y="3172968"/>
              <a:ext cx="413004" cy="316991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183636" y="3172968"/>
              <a:ext cx="413016" cy="316991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595116" y="3172968"/>
              <a:ext cx="413003" cy="316991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006595" y="3172968"/>
              <a:ext cx="413016" cy="316991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418076" y="3172968"/>
              <a:ext cx="413016" cy="316991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241036" y="3172968"/>
              <a:ext cx="413016" cy="316991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652516" y="3172968"/>
              <a:ext cx="413016" cy="316991"/>
            </a:xfrm>
            <a:prstGeom prst="rect">
              <a:avLst/>
            </a:prstGeom>
          </p:spPr>
        </p:pic>
        <p:pic>
          <p:nvPicPr>
            <p:cNvPr id="80" name="object 80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063995" y="3172968"/>
              <a:ext cx="413003" cy="316991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886956" y="3172968"/>
              <a:ext cx="413016" cy="316991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298436" y="3172968"/>
              <a:ext cx="413016" cy="316991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121396" y="3172968"/>
              <a:ext cx="413016" cy="316991"/>
            </a:xfrm>
            <a:prstGeom prst="rect">
              <a:avLst/>
            </a:prstGeom>
          </p:spPr>
        </p:pic>
        <p:pic>
          <p:nvPicPr>
            <p:cNvPr id="84" name="object 84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532875" y="3172968"/>
              <a:ext cx="413016" cy="316991"/>
            </a:xfrm>
            <a:prstGeom prst="rect">
              <a:avLst/>
            </a:prstGeom>
          </p:spPr>
        </p:pic>
      </p:grpSp>
      <p:graphicFrame>
        <p:nvGraphicFramePr>
          <p:cNvPr id="85" name="object 85" descr=""/>
          <p:cNvGraphicFramePr>
            <a:graphicFrameLocks noGrp="1"/>
          </p:cNvGraphicFramePr>
          <p:nvPr/>
        </p:nvGraphicFramePr>
        <p:xfrm>
          <a:off x="1534885" y="3094672"/>
          <a:ext cx="7489190" cy="410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"/>
                <a:gridCol w="411480"/>
                <a:gridCol w="411479"/>
                <a:gridCol w="411480"/>
                <a:gridCol w="411480"/>
                <a:gridCol w="411480"/>
                <a:gridCol w="411480"/>
                <a:gridCol w="411479"/>
                <a:gridCol w="411479"/>
                <a:gridCol w="411479"/>
                <a:gridCol w="411479"/>
                <a:gridCol w="411479"/>
                <a:gridCol w="411479"/>
                <a:gridCol w="411479"/>
                <a:gridCol w="411479"/>
                <a:gridCol w="411480"/>
                <a:gridCol w="411479"/>
                <a:gridCol w="411479"/>
              </a:tblGrid>
              <a:tr h="410845"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2.1.1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30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2.1.2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30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2.1.3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30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100" spc="-10" b="1">
                          <a:latin typeface="Calibri"/>
                          <a:cs typeface="Calibri"/>
                        </a:rPr>
                        <a:t>2.2.1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30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100" spc="-10" b="1">
                          <a:latin typeface="Calibri"/>
                          <a:cs typeface="Calibri"/>
                        </a:rPr>
                        <a:t>2.2.2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30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100" spc="-10" b="1">
                          <a:latin typeface="Calibri"/>
                          <a:cs typeface="Calibri"/>
                        </a:rPr>
                        <a:t>2.2.3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30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100" spc="-10" b="1">
                          <a:latin typeface="Calibri"/>
                          <a:cs typeface="Calibri"/>
                        </a:rPr>
                        <a:t>2.2.4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30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2.3.1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30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2.3.2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30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2.3.3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30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2.4.1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30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2.4.2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30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100" spc="-10" b="1">
                          <a:latin typeface="Calibri"/>
                          <a:cs typeface="Calibri"/>
                        </a:rPr>
                        <a:t>2.5.1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30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100" spc="-10" b="1">
                          <a:latin typeface="Calibri"/>
                          <a:cs typeface="Calibri"/>
                        </a:rPr>
                        <a:t>2.5.2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30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6" name="object 86" descr=""/>
          <p:cNvSpPr txBox="1"/>
          <p:nvPr/>
        </p:nvSpPr>
        <p:spPr>
          <a:xfrm>
            <a:off x="469201" y="1204768"/>
            <a:ext cx="78232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0480" marR="5080" indent="-18415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006FC0"/>
                </a:solidFill>
                <a:latin typeface="Calibri"/>
                <a:cs typeface="Calibri"/>
              </a:rPr>
              <a:t>Performer Processes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7" name="object 87" descr=""/>
          <p:cNvSpPr txBox="1"/>
          <p:nvPr/>
        </p:nvSpPr>
        <p:spPr>
          <a:xfrm>
            <a:off x="1387477" y="948802"/>
            <a:ext cx="15589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Prototypes/Generations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8" name="object 88" descr=""/>
          <p:cNvSpPr txBox="1"/>
          <p:nvPr/>
        </p:nvSpPr>
        <p:spPr>
          <a:xfrm>
            <a:off x="3047723" y="960842"/>
            <a:ext cx="28581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Design</a:t>
            </a:r>
            <a:r>
              <a:rPr dirty="0" sz="1200" spc="-1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Processes</a:t>
            </a:r>
            <a:r>
              <a:rPr dirty="0" sz="1200" spc="31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Critical</a:t>
            </a:r>
            <a:r>
              <a:rPr dirty="0" sz="1200" spc="-30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Technologies/Risks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9" name="object 89" descr=""/>
          <p:cNvSpPr txBox="1"/>
          <p:nvPr/>
        </p:nvSpPr>
        <p:spPr>
          <a:xfrm>
            <a:off x="6569991" y="951698"/>
            <a:ext cx="626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R&amp;D</a:t>
            </a:r>
            <a:r>
              <a:rPr dirty="0" sz="1200" spc="-10" b="1">
                <a:latin typeface="Calibri"/>
                <a:cs typeface="Calibri"/>
              </a:rPr>
              <a:t> </a:t>
            </a:r>
            <a:r>
              <a:rPr dirty="0" sz="1200" spc="-20" b="1">
                <a:latin typeface="Calibri"/>
                <a:cs typeface="Calibri"/>
              </a:rPr>
              <a:t>Plan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0" name="object 90" descr=""/>
          <p:cNvSpPr txBox="1"/>
          <p:nvPr/>
        </p:nvSpPr>
        <p:spPr>
          <a:xfrm>
            <a:off x="8296684" y="963433"/>
            <a:ext cx="87756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Calibri"/>
                <a:cs typeface="Calibri"/>
              </a:rPr>
              <a:t>Trade</a:t>
            </a:r>
            <a:r>
              <a:rPr dirty="0" sz="1200" spc="-15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Studies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1" name="object 91" descr=""/>
          <p:cNvSpPr txBox="1"/>
          <p:nvPr/>
        </p:nvSpPr>
        <p:spPr>
          <a:xfrm>
            <a:off x="9678189" y="951698"/>
            <a:ext cx="14001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Supply</a:t>
            </a:r>
            <a:r>
              <a:rPr dirty="0" sz="1200" spc="-3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Chain</a:t>
            </a:r>
            <a:r>
              <a:rPr dirty="0" sz="1200" spc="-35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Analysis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92" name="object 92" descr="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691228" y="1615645"/>
            <a:ext cx="1375143" cy="766721"/>
          </a:xfrm>
          <a:prstGeom prst="rect">
            <a:avLst/>
          </a:prstGeom>
        </p:spPr>
      </p:pic>
      <p:pic>
        <p:nvPicPr>
          <p:cNvPr id="93" name="object 93" descr="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3336084" y="1608682"/>
            <a:ext cx="4729760" cy="1180299"/>
          </a:xfrm>
          <a:prstGeom prst="rect">
            <a:avLst/>
          </a:prstGeom>
        </p:spPr>
      </p:pic>
      <p:grpSp>
        <p:nvGrpSpPr>
          <p:cNvPr id="94" name="object 94" descr=""/>
          <p:cNvGrpSpPr/>
          <p:nvPr/>
        </p:nvGrpSpPr>
        <p:grpSpPr>
          <a:xfrm>
            <a:off x="8282600" y="1608364"/>
            <a:ext cx="3728085" cy="3225800"/>
            <a:chOff x="8282600" y="1608364"/>
            <a:chExt cx="3728085" cy="3225800"/>
          </a:xfrm>
        </p:grpSpPr>
        <p:pic>
          <p:nvPicPr>
            <p:cNvPr id="95" name="object 95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282600" y="1608364"/>
              <a:ext cx="3427255" cy="1031722"/>
            </a:xfrm>
            <a:prstGeom prst="rect">
              <a:avLst/>
            </a:prstGeom>
          </p:spPr>
        </p:pic>
        <p:pic>
          <p:nvPicPr>
            <p:cNvPr id="96" name="object 96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0457688" y="2659380"/>
              <a:ext cx="1552955" cy="2174747"/>
            </a:xfrm>
            <a:prstGeom prst="rect">
              <a:avLst/>
            </a:prstGeom>
          </p:spPr>
        </p:pic>
        <p:sp>
          <p:nvSpPr>
            <p:cNvPr id="97" name="object 97" descr=""/>
            <p:cNvSpPr/>
            <p:nvPr/>
          </p:nvSpPr>
          <p:spPr>
            <a:xfrm>
              <a:off x="10486643" y="2688336"/>
              <a:ext cx="1440180" cy="2062480"/>
            </a:xfrm>
            <a:custGeom>
              <a:avLst/>
              <a:gdLst/>
              <a:ahLst/>
              <a:cxnLst/>
              <a:rect l="l" t="t" r="r" b="b"/>
              <a:pathLst>
                <a:path w="1440179" h="2062479">
                  <a:moveTo>
                    <a:pt x="1440179" y="0"/>
                  </a:moveTo>
                  <a:lnTo>
                    <a:pt x="0" y="0"/>
                  </a:lnTo>
                  <a:lnTo>
                    <a:pt x="0" y="2061972"/>
                  </a:lnTo>
                  <a:lnTo>
                    <a:pt x="1440179" y="2061972"/>
                  </a:lnTo>
                  <a:lnTo>
                    <a:pt x="14401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10486643" y="2688336"/>
              <a:ext cx="1440180" cy="2062480"/>
            </a:xfrm>
            <a:custGeom>
              <a:avLst/>
              <a:gdLst/>
              <a:ahLst/>
              <a:cxnLst/>
              <a:rect l="l" t="t" r="r" b="b"/>
              <a:pathLst>
                <a:path w="1440179" h="2062479">
                  <a:moveTo>
                    <a:pt x="0" y="0"/>
                  </a:moveTo>
                  <a:lnTo>
                    <a:pt x="1440179" y="0"/>
                  </a:lnTo>
                  <a:lnTo>
                    <a:pt x="1440179" y="2061972"/>
                  </a:lnTo>
                  <a:lnTo>
                    <a:pt x="0" y="2061972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9" name="object 99" descr=""/>
          <p:cNvSpPr txBox="1"/>
          <p:nvPr/>
        </p:nvSpPr>
        <p:spPr>
          <a:xfrm>
            <a:off x="287115" y="3125825"/>
            <a:ext cx="114871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264795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006FC0"/>
                </a:solidFill>
                <a:latin typeface="Calibri"/>
                <a:cs typeface="Calibri"/>
              </a:rPr>
              <a:t>Physical Decomposition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0" name="object 100" descr=""/>
          <p:cNvSpPr txBox="1"/>
          <p:nvPr/>
        </p:nvSpPr>
        <p:spPr>
          <a:xfrm>
            <a:off x="1697957" y="2766212"/>
            <a:ext cx="972819" cy="33528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17475" marR="5080" indent="-105410">
              <a:lnSpc>
                <a:spcPct val="69200"/>
              </a:lnSpc>
              <a:spcBef>
                <a:spcPts val="540"/>
              </a:spcBef>
            </a:pPr>
            <a:r>
              <a:rPr dirty="0" sz="1200" b="1">
                <a:latin typeface="Calibri"/>
                <a:cs typeface="Calibri"/>
              </a:rPr>
              <a:t>Components</a:t>
            </a:r>
            <a:r>
              <a:rPr dirty="0" sz="1200" spc="-60" b="1">
                <a:latin typeface="Calibri"/>
                <a:cs typeface="Calibri"/>
              </a:rPr>
              <a:t> </a:t>
            </a:r>
            <a:r>
              <a:rPr dirty="0" sz="1200" spc="-50" b="1">
                <a:latin typeface="Calibri"/>
                <a:cs typeface="Calibri"/>
              </a:rPr>
              <a:t>&amp; </a:t>
            </a:r>
            <a:r>
              <a:rPr dirty="0" sz="1200" spc="-10" b="1">
                <a:latin typeface="Calibri"/>
                <a:cs typeface="Calibri"/>
              </a:rPr>
              <a:t>Subsystems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1" name="object 101" descr=""/>
          <p:cNvSpPr txBox="1"/>
          <p:nvPr/>
        </p:nvSpPr>
        <p:spPr>
          <a:xfrm>
            <a:off x="3434859" y="2766212"/>
            <a:ext cx="1167765" cy="33528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414655" marR="5080" indent="-402590">
              <a:lnSpc>
                <a:spcPct val="69200"/>
              </a:lnSpc>
              <a:spcBef>
                <a:spcPts val="540"/>
              </a:spcBef>
            </a:pPr>
            <a:r>
              <a:rPr dirty="0" sz="1200" b="1">
                <a:latin typeface="Calibri"/>
                <a:cs typeface="Calibri"/>
              </a:rPr>
              <a:t>Physical</a:t>
            </a:r>
            <a:r>
              <a:rPr dirty="0" sz="1200" spc="-65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Quantum Layer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2" name="object 102" descr=""/>
          <p:cNvSpPr txBox="1"/>
          <p:nvPr/>
        </p:nvSpPr>
        <p:spPr>
          <a:xfrm>
            <a:off x="5231046" y="2766212"/>
            <a:ext cx="1285240" cy="33528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472440" marR="5080" indent="-460375">
              <a:lnSpc>
                <a:spcPct val="69200"/>
              </a:lnSpc>
              <a:spcBef>
                <a:spcPts val="540"/>
              </a:spcBef>
            </a:pPr>
            <a:r>
              <a:rPr dirty="0" sz="1200" b="1">
                <a:latin typeface="Calibri"/>
                <a:cs typeface="Calibri"/>
              </a:rPr>
              <a:t>Classical</a:t>
            </a:r>
            <a:r>
              <a:rPr dirty="0" sz="1200" spc="-40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Computing Layer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3" name="object 103" descr=""/>
          <p:cNvSpPr txBox="1"/>
          <p:nvPr/>
        </p:nvSpPr>
        <p:spPr>
          <a:xfrm>
            <a:off x="6899064" y="2766212"/>
            <a:ext cx="820419" cy="33528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2700" marR="5080" indent="15240">
              <a:lnSpc>
                <a:spcPct val="69200"/>
              </a:lnSpc>
              <a:spcBef>
                <a:spcPts val="540"/>
              </a:spcBef>
            </a:pPr>
            <a:r>
              <a:rPr dirty="0" sz="1200" spc="-10" b="1">
                <a:latin typeface="Calibri"/>
                <a:cs typeface="Calibri"/>
              </a:rPr>
              <a:t>Interfaces</a:t>
            </a:r>
            <a:r>
              <a:rPr dirty="0" sz="1200" spc="25" b="1">
                <a:latin typeface="Calibri"/>
                <a:cs typeface="Calibri"/>
              </a:rPr>
              <a:t> </a:t>
            </a:r>
            <a:r>
              <a:rPr dirty="0" sz="1200" spc="-50" b="1">
                <a:latin typeface="Calibri"/>
                <a:cs typeface="Calibri"/>
              </a:rPr>
              <a:t>&amp; </a:t>
            </a:r>
            <a:r>
              <a:rPr dirty="0" sz="1200" spc="-10" b="1">
                <a:latin typeface="Calibri"/>
                <a:cs typeface="Calibri"/>
              </a:rPr>
              <a:t>Connectivity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4" name="object 104" descr=""/>
          <p:cNvSpPr txBox="1"/>
          <p:nvPr/>
        </p:nvSpPr>
        <p:spPr>
          <a:xfrm>
            <a:off x="8279655" y="2766212"/>
            <a:ext cx="497840" cy="33528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2700" marR="5080" indent="55880">
              <a:lnSpc>
                <a:spcPct val="69200"/>
              </a:lnSpc>
              <a:spcBef>
                <a:spcPts val="540"/>
              </a:spcBef>
            </a:pPr>
            <a:r>
              <a:rPr dirty="0" sz="1200" spc="-20" b="1">
                <a:latin typeface="Calibri"/>
                <a:cs typeface="Calibri"/>
              </a:rPr>
              <a:t>Noise </a:t>
            </a:r>
            <a:r>
              <a:rPr dirty="0" sz="1200" spc="-10" b="1">
                <a:latin typeface="Calibri"/>
                <a:cs typeface="Calibri"/>
              </a:rPr>
              <a:t>Models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05" name="object 105" descr="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651864" y="3531465"/>
            <a:ext cx="8347514" cy="1175273"/>
          </a:xfrm>
          <a:prstGeom prst="rect">
            <a:avLst/>
          </a:prstGeom>
        </p:spPr>
      </p:pic>
      <p:sp>
        <p:nvSpPr>
          <p:cNvPr id="106" name="object 106" descr=""/>
          <p:cNvSpPr txBox="1"/>
          <p:nvPr/>
        </p:nvSpPr>
        <p:spPr>
          <a:xfrm>
            <a:off x="287049" y="5013197"/>
            <a:ext cx="1148715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72085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006FC0"/>
                </a:solidFill>
                <a:latin typeface="Calibri"/>
                <a:cs typeface="Calibri"/>
              </a:rPr>
              <a:t>Functional Decomposition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7" name="object 107" descr=""/>
          <p:cNvSpPr txBox="1"/>
          <p:nvPr/>
        </p:nvSpPr>
        <p:spPr>
          <a:xfrm>
            <a:off x="2159496" y="4753060"/>
            <a:ext cx="8305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Logical</a:t>
            </a:r>
            <a:r>
              <a:rPr dirty="0" sz="1200" spc="-35" b="1">
                <a:latin typeface="Calibri"/>
                <a:cs typeface="Calibri"/>
              </a:rPr>
              <a:t> </a:t>
            </a:r>
            <a:r>
              <a:rPr dirty="0" sz="1200" spc="-20" b="1">
                <a:latin typeface="Calibri"/>
                <a:cs typeface="Calibri"/>
              </a:rPr>
              <a:t>Layer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8" name="object 108" descr=""/>
          <p:cNvSpPr txBox="1"/>
          <p:nvPr/>
        </p:nvSpPr>
        <p:spPr>
          <a:xfrm>
            <a:off x="4178491" y="4753060"/>
            <a:ext cx="1304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Modes</a:t>
            </a:r>
            <a:r>
              <a:rPr dirty="0" sz="1200" spc="-2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of</a:t>
            </a:r>
            <a:r>
              <a:rPr dirty="0" sz="1200" spc="-15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Operation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9" name="object 109" descr=""/>
          <p:cNvSpPr txBox="1"/>
          <p:nvPr/>
        </p:nvSpPr>
        <p:spPr>
          <a:xfrm>
            <a:off x="6292127" y="4753060"/>
            <a:ext cx="8121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Applications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0" name="object 110" descr=""/>
          <p:cNvSpPr txBox="1"/>
          <p:nvPr/>
        </p:nvSpPr>
        <p:spPr>
          <a:xfrm>
            <a:off x="7974776" y="4753060"/>
            <a:ext cx="7219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Algorithms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1" name="object 111" descr=""/>
          <p:cNvSpPr txBox="1"/>
          <p:nvPr/>
        </p:nvSpPr>
        <p:spPr>
          <a:xfrm>
            <a:off x="9680588" y="4753060"/>
            <a:ext cx="5988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Software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12" name="object 112" descr="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1691727" y="5422252"/>
            <a:ext cx="9427281" cy="1239578"/>
          </a:xfrm>
          <a:prstGeom prst="rect">
            <a:avLst/>
          </a:prstGeom>
        </p:spPr>
      </p:pic>
      <p:graphicFrame>
        <p:nvGraphicFramePr>
          <p:cNvPr id="113" name="object 113" descr=""/>
          <p:cNvGraphicFramePr>
            <a:graphicFrameLocks noGrp="1"/>
          </p:cNvGraphicFramePr>
          <p:nvPr/>
        </p:nvGraphicFramePr>
        <p:xfrm>
          <a:off x="10539856" y="2933573"/>
          <a:ext cx="1408430" cy="1746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5880"/>
              </a:tblGrid>
              <a:tr h="3511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Greatly</a:t>
                      </a:r>
                      <a:r>
                        <a:rPr dirty="0" sz="12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Exceeds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366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  <a:solidFill>
                      <a:srgbClr val="9C69C3"/>
                    </a:solidFill>
                  </a:tcPr>
                </a:tc>
              </a:tr>
              <a:tr h="35179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Exceeds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620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3AA2F0"/>
                    </a:solidFill>
                  </a:tcPr>
                </a:tc>
              </a:tr>
              <a:tr h="349885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Meets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17C466"/>
                    </a:solidFill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Partially</a:t>
                      </a:r>
                      <a:r>
                        <a:rPr dirty="0" sz="12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Meets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366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3467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Does</a:t>
                      </a:r>
                      <a:r>
                        <a:rPr dirty="0" sz="12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not</a:t>
                      </a:r>
                      <a:r>
                        <a:rPr dirty="0" sz="12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Meet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239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EB5454"/>
                    </a:solidFill>
                  </a:tcPr>
                </a:tc>
              </a:tr>
            </a:tbl>
          </a:graphicData>
        </a:graphic>
      </p:graphicFrame>
      <p:sp>
        <p:nvSpPr>
          <p:cNvPr id="115" name="object 11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Distribution</a:t>
            </a:r>
            <a:r>
              <a:rPr dirty="0" spc="-50"/>
              <a:t> </a:t>
            </a:r>
            <a:r>
              <a:rPr dirty="0"/>
              <a:t>Statement</a:t>
            </a:r>
            <a:r>
              <a:rPr dirty="0" spc="-60"/>
              <a:t> </a:t>
            </a:r>
            <a:r>
              <a:rPr dirty="0"/>
              <a:t>‘A’</a:t>
            </a:r>
            <a:r>
              <a:rPr dirty="0" spc="-15"/>
              <a:t> </a:t>
            </a:r>
            <a:r>
              <a:rPr dirty="0"/>
              <a:t>(Approved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Public</a:t>
            </a:r>
            <a:r>
              <a:rPr dirty="0" spc="-20"/>
              <a:t> </a:t>
            </a:r>
            <a:r>
              <a:rPr dirty="0"/>
              <a:t>Release,</a:t>
            </a:r>
            <a:r>
              <a:rPr dirty="0" spc="-45"/>
              <a:t> </a:t>
            </a:r>
            <a:r>
              <a:rPr dirty="0"/>
              <a:t>Distribution</a:t>
            </a:r>
            <a:r>
              <a:rPr dirty="0" spc="-45"/>
              <a:t> </a:t>
            </a:r>
            <a:r>
              <a:rPr dirty="0" spc="-10"/>
              <a:t>Unlimited)</a:t>
            </a:r>
          </a:p>
        </p:txBody>
      </p:sp>
      <p:sp>
        <p:nvSpPr>
          <p:cNvPr id="116" name="object 1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17</a:t>
            </a:fld>
          </a:p>
        </p:txBody>
      </p:sp>
      <p:sp>
        <p:nvSpPr>
          <p:cNvPr id="114" name="object 114" descr=""/>
          <p:cNvSpPr txBox="1"/>
          <p:nvPr/>
        </p:nvSpPr>
        <p:spPr>
          <a:xfrm>
            <a:off x="10958283" y="2705718"/>
            <a:ext cx="4965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Criteria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53377" y="2013007"/>
            <a:ext cx="3357879" cy="669925"/>
            <a:chOff x="353377" y="2013007"/>
            <a:chExt cx="3357879" cy="669925"/>
          </a:xfrm>
        </p:grpSpPr>
        <p:sp>
          <p:nvSpPr>
            <p:cNvPr id="3" name="object 3" descr=""/>
            <p:cNvSpPr/>
            <p:nvPr/>
          </p:nvSpPr>
          <p:spPr>
            <a:xfrm>
              <a:off x="358140" y="2017769"/>
              <a:ext cx="3348354" cy="660400"/>
            </a:xfrm>
            <a:custGeom>
              <a:avLst/>
              <a:gdLst/>
              <a:ahLst/>
              <a:cxnLst/>
              <a:rect l="l" t="t" r="r" b="b"/>
              <a:pathLst>
                <a:path w="3348354" h="660400">
                  <a:moveTo>
                    <a:pt x="3223704" y="0"/>
                  </a:moveTo>
                  <a:lnTo>
                    <a:pt x="124523" y="0"/>
                  </a:lnTo>
                  <a:lnTo>
                    <a:pt x="76054" y="9787"/>
                  </a:lnTo>
                  <a:lnTo>
                    <a:pt x="36472" y="36479"/>
                  </a:lnTo>
                  <a:lnTo>
                    <a:pt x="9785" y="76064"/>
                  </a:lnTo>
                  <a:lnTo>
                    <a:pt x="0" y="124536"/>
                  </a:lnTo>
                  <a:lnTo>
                    <a:pt x="0" y="535368"/>
                  </a:lnTo>
                  <a:lnTo>
                    <a:pt x="9785" y="583837"/>
                  </a:lnTo>
                  <a:lnTo>
                    <a:pt x="36472" y="623419"/>
                  </a:lnTo>
                  <a:lnTo>
                    <a:pt x="76054" y="650106"/>
                  </a:lnTo>
                  <a:lnTo>
                    <a:pt x="124523" y="659891"/>
                  </a:lnTo>
                  <a:lnTo>
                    <a:pt x="3223704" y="659891"/>
                  </a:lnTo>
                  <a:lnTo>
                    <a:pt x="3272173" y="650106"/>
                  </a:lnTo>
                  <a:lnTo>
                    <a:pt x="3311755" y="623419"/>
                  </a:lnTo>
                  <a:lnTo>
                    <a:pt x="3338442" y="583837"/>
                  </a:lnTo>
                  <a:lnTo>
                    <a:pt x="3348228" y="535368"/>
                  </a:lnTo>
                  <a:lnTo>
                    <a:pt x="3348228" y="124536"/>
                  </a:lnTo>
                  <a:lnTo>
                    <a:pt x="3338442" y="76064"/>
                  </a:lnTo>
                  <a:lnTo>
                    <a:pt x="3311755" y="36479"/>
                  </a:lnTo>
                  <a:lnTo>
                    <a:pt x="3272173" y="9787"/>
                  </a:lnTo>
                  <a:lnTo>
                    <a:pt x="3223704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58140" y="2017769"/>
              <a:ext cx="3348354" cy="660400"/>
            </a:xfrm>
            <a:custGeom>
              <a:avLst/>
              <a:gdLst/>
              <a:ahLst/>
              <a:cxnLst/>
              <a:rect l="l" t="t" r="r" b="b"/>
              <a:pathLst>
                <a:path w="3348354" h="660400">
                  <a:moveTo>
                    <a:pt x="0" y="124536"/>
                  </a:moveTo>
                  <a:lnTo>
                    <a:pt x="9785" y="76064"/>
                  </a:lnTo>
                  <a:lnTo>
                    <a:pt x="36472" y="36479"/>
                  </a:lnTo>
                  <a:lnTo>
                    <a:pt x="76054" y="9787"/>
                  </a:lnTo>
                  <a:lnTo>
                    <a:pt x="124523" y="0"/>
                  </a:lnTo>
                  <a:lnTo>
                    <a:pt x="3223704" y="0"/>
                  </a:lnTo>
                  <a:lnTo>
                    <a:pt x="3272173" y="9787"/>
                  </a:lnTo>
                  <a:lnTo>
                    <a:pt x="3311755" y="36479"/>
                  </a:lnTo>
                  <a:lnTo>
                    <a:pt x="3338442" y="76064"/>
                  </a:lnTo>
                  <a:lnTo>
                    <a:pt x="3348228" y="124536"/>
                  </a:lnTo>
                  <a:lnTo>
                    <a:pt x="3348228" y="535368"/>
                  </a:lnTo>
                  <a:lnTo>
                    <a:pt x="3338442" y="583837"/>
                  </a:lnTo>
                  <a:lnTo>
                    <a:pt x="3311755" y="623419"/>
                  </a:lnTo>
                  <a:lnTo>
                    <a:pt x="3272173" y="650106"/>
                  </a:lnTo>
                  <a:lnTo>
                    <a:pt x="3223704" y="659891"/>
                  </a:lnTo>
                  <a:lnTo>
                    <a:pt x="124523" y="659891"/>
                  </a:lnTo>
                  <a:lnTo>
                    <a:pt x="76054" y="650106"/>
                  </a:lnTo>
                  <a:lnTo>
                    <a:pt x="36472" y="623419"/>
                  </a:lnTo>
                  <a:lnTo>
                    <a:pt x="9785" y="583837"/>
                  </a:lnTo>
                  <a:lnTo>
                    <a:pt x="0" y="535368"/>
                  </a:lnTo>
                  <a:lnTo>
                    <a:pt x="0" y="124536"/>
                  </a:lnTo>
                  <a:close/>
                </a:path>
              </a:pathLst>
            </a:custGeom>
            <a:ln w="9525">
              <a:solidFill>
                <a:srgbClr val="375F9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679415" y="1982657"/>
            <a:ext cx="2705100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9415" marR="5080" indent="-387350">
              <a:lnSpc>
                <a:spcPct val="125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National</a:t>
            </a:r>
            <a:r>
              <a:rPr dirty="0" sz="1600" spc="-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Aeronautics</a:t>
            </a:r>
            <a:r>
              <a:rPr dirty="0" sz="16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6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0" b="1">
                <a:solidFill>
                  <a:srgbClr val="FFFFFF"/>
                </a:solidFill>
                <a:latin typeface="Calibri"/>
                <a:cs typeface="Calibri"/>
              </a:rPr>
              <a:t>Space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Administration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(NASA)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37540" y="1160779"/>
            <a:ext cx="1010602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solidFill>
                  <a:srgbClr val="006FC0"/>
                </a:solidFill>
                <a:latin typeface="Calibri"/>
                <a:cs typeface="Calibri"/>
              </a:rPr>
              <a:t>DARPA</a:t>
            </a:r>
            <a:r>
              <a:rPr dirty="0" sz="1800" spc="-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has</a:t>
            </a:r>
            <a:r>
              <a:rPr dirty="0" sz="1800" spc="-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assembled</a:t>
            </a:r>
            <a:r>
              <a:rPr dirty="0" sz="1800" spc="-6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dirty="0" sz="1800" spc="-1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robust</a:t>
            </a:r>
            <a:r>
              <a:rPr dirty="0" sz="1800" spc="-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set</a:t>
            </a:r>
            <a:r>
              <a:rPr dirty="0" sz="1800" spc="-4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dirty="0" sz="1800" spc="-1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quantum</a:t>
            </a:r>
            <a:r>
              <a:rPr dirty="0" sz="1800" spc="-4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computing</a:t>
            </a:r>
            <a:r>
              <a:rPr dirty="0" sz="1800" spc="-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dirty="0" sz="1800" spc="-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engineering</a:t>
            </a:r>
            <a:r>
              <a:rPr dirty="0" sz="1800" spc="-5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experts</a:t>
            </a:r>
            <a:r>
              <a:rPr dirty="0" sz="1800" spc="-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to</a:t>
            </a:r>
            <a:r>
              <a:rPr dirty="0" sz="1800" spc="-4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help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understand</a:t>
            </a:r>
            <a:r>
              <a:rPr dirty="0" sz="1800" spc="-6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006FC0"/>
                </a:solidFill>
                <a:latin typeface="Calibri"/>
                <a:cs typeface="Calibri"/>
              </a:rPr>
              <a:t>and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evaluate</a:t>
            </a:r>
            <a:r>
              <a:rPr dirty="0" sz="1800" spc="-4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dirty="0" sz="1800" spc="-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US2QC</a:t>
            </a:r>
            <a:r>
              <a:rPr dirty="0" sz="1800" spc="-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quantum</a:t>
            </a:r>
            <a:r>
              <a:rPr dirty="0" sz="1800" spc="-6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computer</a:t>
            </a:r>
            <a:r>
              <a:rPr dirty="0" sz="1800" spc="-6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concepts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Test</a:t>
            </a:r>
            <a:r>
              <a:rPr dirty="0" spc="-80"/>
              <a:t> </a:t>
            </a:r>
            <a:r>
              <a:rPr dirty="0"/>
              <a:t>and</a:t>
            </a:r>
            <a:r>
              <a:rPr dirty="0" spc="-70"/>
              <a:t> </a:t>
            </a:r>
            <a:r>
              <a:rPr dirty="0"/>
              <a:t>Evaluation</a:t>
            </a:r>
            <a:r>
              <a:rPr dirty="0" spc="-60"/>
              <a:t> </a:t>
            </a:r>
            <a:r>
              <a:rPr dirty="0"/>
              <a:t>(T&amp;E)</a:t>
            </a:r>
            <a:r>
              <a:rPr dirty="0" spc="-80"/>
              <a:t> </a:t>
            </a:r>
            <a:r>
              <a:rPr dirty="0" spc="-20"/>
              <a:t>team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8558635" y="5059849"/>
            <a:ext cx="1857375" cy="819785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400" spc="-10" b="1">
                <a:latin typeface="Calibri"/>
                <a:cs typeface="Calibri"/>
              </a:rPr>
              <a:t>Strengths</a:t>
            </a:r>
            <a:endParaRPr sz="1400">
              <a:latin typeface="Calibri"/>
              <a:cs typeface="Calibri"/>
            </a:endParaRPr>
          </a:p>
          <a:p>
            <a:pPr marL="188595" indent="-175895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188595" algn="l"/>
              </a:tabLst>
            </a:pPr>
            <a:r>
              <a:rPr dirty="0" sz="1400">
                <a:latin typeface="Calibri"/>
                <a:cs typeface="Calibri"/>
              </a:rPr>
              <a:t>Data</a:t>
            </a:r>
            <a:r>
              <a:rPr dirty="0" sz="1400" spc="-6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security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expertise</a:t>
            </a:r>
            <a:endParaRPr sz="1400">
              <a:latin typeface="Calibri"/>
              <a:cs typeface="Calibri"/>
            </a:endParaRPr>
          </a:p>
          <a:p>
            <a:pPr marL="188595" indent="-17589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188595" algn="l"/>
              </a:tabLst>
            </a:pPr>
            <a:r>
              <a:rPr dirty="0" sz="1400">
                <a:latin typeface="Calibri"/>
                <a:cs typeface="Calibri"/>
              </a:rPr>
              <a:t>Access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academics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46605" y="2854357"/>
            <a:ext cx="73215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latin typeface="Calibri"/>
                <a:cs typeface="Calibri"/>
              </a:rPr>
              <a:t>Strengths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46644" y="3069894"/>
            <a:ext cx="2978785" cy="553085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188595" indent="-175895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188595" algn="l"/>
              </a:tabLst>
            </a:pPr>
            <a:r>
              <a:rPr dirty="0" sz="1400">
                <a:latin typeface="Calibri"/>
                <a:cs typeface="Calibri"/>
              </a:rPr>
              <a:t>Broad,</a:t>
            </a:r>
            <a:r>
              <a:rPr dirty="0" sz="1400" spc="-6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deep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quantum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expertise</a:t>
            </a:r>
            <a:endParaRPr sz="1400">
              <a:latin typeface="Calibri"/>
              <a:cs typeface="Calibri"/>
            </a:endParaRPr>
          </a:p>
          <a:p>
            <a:pPr marL="188595" indent="-17589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188595" algn="l"/>
              </a:tabLst>
            </a:pPr>
            <a:r>
              <a:rPr dirty="0" sz="1400">
                <a:latin typeface="Calibri"/>
                <a:cs typeface="Calibri"/>
              </a:rPr>
              <a:t>Classical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High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Performance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Computing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667539" y="2854370"/>
            <a:ext cx="73215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latin typeface="Calibri"/>
                <a:cs typeface="Calibri"/>
              </a:rPr>
              <a:t>Strengths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667547" y="3069894"/>
            <a:ext cx="2037714" cy="553085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188595" indent="-175895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188595" algn="l"/>
              </a:tabLst>
            </a:pPr>
            <a:r>
              <a:rPr dirty="0" sz="1400" spc="-10">
                <a:latin typeface="Calibri"/>
                <a:cs typeface="Calibri"/>
              </a:rPr>
              <a:t>Systems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engineering</a:t>
            </a:r>
            <a:endParaRPr sz="1400">
              <a:latin typeface="Calibri"/>
              <a:cs typeface="Calibri"/>
            </a:endParaRPr>
          </a:p>
          <a:p>
            <a:pPr marL="188595" indent="-17589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188595" algn="l"/>
              </a:tabLst>
            </a:pPr>
            <a:r>
              <a:rPr dirty="0" sz="1400">
                <a:latin typeface="Calibri"/>
                <a:cs typeface="Calibri"/>
              </a:rPr>
              <a:t>Broad</a:t>
            </a:r>
            <a:r>
              <a:rPr dirty="0" sz="1400" spc="-8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quantum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expertise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667627" y="5111036"/>
            <a:ext cx="73215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Calibri"/>
                <a:cs typeface="Calibri"/>
              </a:rPr>
              <a:t>Strengths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667547" y="5326515"/>
            <a:ext cx="1697989" cy="553085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188595" indent="-175895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188595" algn="l"/>
              </a:tabLst>
            </a:pPr>
            <a:r>
              <a:rPr dirty="0" sz="1400" spc="-10">
                <a:latin typeface="Calibri"/>
                <a:cs typeface="Calibri"/>
              </a:rPr>
              <a:t>Applications</a:t>
            </a:r>
            <a:endParaRPr sz="1400">
              <a:latin typeface="Calibri"/>
              <a:cs typeface="Calibri"/>
            </a:endParaRPr>
          </a:p>
          <a:p>
            <a:pPr marL="188595" indent="-17589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188595" algn="l"/>
              </a:tabLst>
            </a:pPr>
            <a:r>
              <a:rPr dirty="0" sz="1400">
                <a:latin typeface="Calibri"/>
                <a:cs typeface="Calibri"/>
              </a:rPr>
              <a:t>Quantum</a:t>
            </a:r>
            <a:r>
              <a:rPr dirty="0" sz="1400" spc="-7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algorithms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558635" y="2803036"/>
            <a:ext cx="2074545" cy="819785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400" spc="-10" b="1">
                <a:latin typeface="Calibri"/>
                <a:cs typeface="Calibri"/>
              </a:rPr>
              <a:t>Strengths</a:t>
            </a:r>
            <a:endParaRPr sz="1400">
              <a:latin typeface="Calibri"/>
              <a:cs typeface="Calibri"/>
            </a:endParaRPr>
          </a:p>
          <a:p>
            <a:pPr marL="188595" indent="-175895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188595" algn="l"/>
              </a:tabLst>
            </a:pPr>
            <a:r>
              <a:rPr dirty="0" sz="1400">
                <a:latin typeface="Calibri"/>
                <a:cs typeface="Calibri"/>
              </a:rPr>
              <a:t>Quantum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error</a:t>
            </a:r>
            <a:r>
              <a:rPr dirty="0" sz="1400" spc="-7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correction</a:t>
            </a:r>
            <a:endParaRPr sz="1400">
              <a:latin typeface="Calibri"/>
              <a:cs typeface="Calibri"/>
            </a:endParaRPr>
          </a:p>
          <a:p>
            <a:pPr marL="188595" indent="-17589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188595" algn="l"/>
              </a:tabLst>
            </a:pPr>
            <a:r>
              <a:rPr dirty="0" sz="1400" spc="-10">
                <a:latin typeface="Calibri"/>
                <a:cs typeface="Calibri"/>
              </a:rPr>
              <a:t>Systems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engineering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46509" y="5111036"/>
            <a:ext cx="73215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Calibri"/>
                <a:cs typeface="Calibri"/>
              </a:rPr>
              <a:t>Strengths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46467" y="5326515"/>
            <a:ext cx="2021839" cy="553085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188595" indent="-175895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188595" algn="l"/>
              </a:tabLst>
            </a:pPr>
            <a:r>
              <a:rPr dirty="0" sz="1400">
                <a:latin typeface="Calibri"/>
                <a:cs typeface="Calibri"/>
              </a:rPr>
              <a:t>Classical</a:t>
            </a:r>
            <a:r>
              <a:rPr dirty="0" sz="1400" spc="-7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supercomputing</a:t>
            </a:r>
            <a:endParaRPr sz="1400">
              <a:latin typeface="Calibri"/>
              <a:cs typeface="Calibri"/>
            </a:endParaRPr>
          </a:p>
          <a:p>
            <a:pPr marL="188595" indent="-17589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188595" algn="l"/>
              </a:tabLst>
            </a:pPr>
            <a:r>
              <a:rPr dirty="0" sz="1400">
                <a:latin typeface="Calibri"/>
                <a:cs typeface="Calibri"/>
              </a:rPr>
              <a:t>Ions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/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Photons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8160829" y="4297495"/>
            <a:ext cx="3357879" cy="669925"/>
            <a:chOff x="8160829" y="4297495"/>
            <a:chExt cx="3357879" cy="669925"/>
          </a:xfrm>
        </p:grpSpPr>
        <p:sp>
          <p:nvSpPr>
            <p:cNvPr id="19" name="object 19" descr=""/>
            <p:cNvSpPr/>
            <p:nvPr/>
          </p:nvSpPr>
          <p:spPr>
            <a:xfrm>
              <a:off x="8165592" y="4302258"/>
              <a:ext cx="3348354" cy="660400"/>
            </a:xfrm>
            <a:custGeom>
              <a:avLst/>
              <a:gdLst/>
              <a:ahLst/>
              <a:cxnLst/>
              <a:rect l="l" t="t" r="r" b="b"/>
              <a:pathLst>
                <a:path w="3348354" h="660400">
                  <a:moveTo>
                    <a:pt x="3223704" y="0"/>
                  </a:moveTo>
                  <a:lnTo>
                    <a:pt x="124523" y="0"/>
                  </a:lnTo>
                  <a:lnTo>
                    <a:pt x="76054" y="9785"/>
                  </a:lnTo>
                  <a:lnTo>
                    <a:pt x="36472" y="36472"/>
                  </a:lnTo>
                  <a:lnTo>
                    <a:pt x="9785" y="76054"/>
                  </a:lnTo>
                  <a:lnTo>
                    <a:pt x="0" y="124523"/>
                  </a:lnTo>
                  <a:lnTo>
                    <a:pt x="0" y="535355"/>
                  </a:lnTo>
                  <a:lnTo>
                    <a:pt x="9785" y="583825"/>
                  </a:lnTo>
                  <a:lnTo>
                    <a:pt x="36472" y="623406"/>
                  </a:lnTo>
                  <a:lnTo>
                    <a:pt x="76054" y="650093"/>
                  </a:lnTo>
                  <a:lnTo>
                    <a:pt x="124523" y="659879"/>
                  </a:lnTo>
                  <a:lnTo>
                    <a:pt x="3223704" y="659879"/>
                  </a:lnTo>
                  <a:lnTo>
                    <a:pt x="3272173" y="650093"/>
                  </a:lnTo>
                  <a:lnTo>
                    <a:pt x="3311755" y="623406"/>
                  </a:lnTo>
                  <a:lnTo>
                    <a:pt x="3338442" y="583825"/>
                  </a:lnTo>
                  <a:lnTo>
                    <a:pt x="3348228" y="535355"/>
                  </a:lnTo>
                  <a:lnTo>
                    <a:pt x="3348228" y="124523"/>
                  </a:lnTo>
                  <a:lnTo>
                    <a:pt x="3338442" y="76054"/>
                  </a:lnTo>
                  <a:lnTo>
                    <a:pt x="3311755" y="36472"/>
                  </a:lnTo>
                  <a:lnTo>
                    <a:pt x="3272173" y="9785"/>
                  </a:lnTo>
                  <a:lnTo>
                    <a:pt x="3223704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8165592" y="4302258"/>
              <a:ext cx="3348354" cy="660400"/>
            </a:xfrm>
            <a:custGeom>
              <a:avLst/>
              <a:gdLst/>
              <a:ahLst/>
              <a:cxnLst/>
              <a:rect l="l" t="t" r="r" b="b"/>
              <a:pathLst>
                <a:path w="3348354" h="660400">
                  <a:moveTo>
                    <a:pt x="0" y="124523"/>
                  </a:moveTo>
                  <a:lnTo>
                    <a:pt x="9785" y="76054"/>
                  </a:lnTo>
                  <a:lnTo>
                    <a:pt x="36472" y="36472"/>
                  </a:lnTo>
                  <a:lnTo>
                    <a:pt x="76054" y="9785"/>
                  </a:lnTo>
                  <a:lnTo>
                    <a:pt x="124523" y="0"/>
                  </a:lnTo>
                  <a:lnTo>
                    <a:pt x="3223704" y="0"/>
                  </a:lnTo>
                  <a:lnTo>
                    <a:pt x="3272173" y="9785"/>
                  </a:lnTo>
                  <a:lnTo>
                    <a:pt x="3311755" y="36472"/>
                  </a:lnTo>
                  <a:lnTo>
                    <a:pt x="3338442" y="76054"/>
                  </a:lnTo>
                  <a:lnTo>
                    <a:pt x="3348228" y="124523"/>
                  </a:lnTo>
                  <a:lnTo>
                    <a:pt x="3348228" y="535355"/>
                  </a:lnTo>
                  <a:lnTo>
                    <a:pt x="3338442" y="583825"/>
                  </a:lnTo>
                  <a:lnTo>
                    <a:pt x="3311755" y="623406"/>
                  </a:lnTo>
                  <a:lnTo>
                    <a:pt x="3272173" y="650093"/>
                  </a:lnTo>
                  <a:lnTo>
                    <a:pt x="3223704" y="659879"/>
                  </a:lnTo>
                  <a:lnTo>
                    <a:pt x="124523" y="659879"/>
                  </a:lnTo>
                  <a:lnTo>
                    <a:pt x="76054" y="650093"/>
                  </a:lnTo>
                  <a:lnTo>
                    <a:pt x="36472" y="623406"/>
                  </a:lnTo>
                  <a:lnTo>
                    <a:pt x="9785" y="583825"/>
                  </a:lnTo>
                  <a:lnTo>
                    <a:pt x="0" y="535355"/>
                  </a:lnTo>
                  <a:lnTo>
                    <a:pt x="0" y="124523"/>
                  </a:lnTo>
                  <a:close/>
                </a:path>
              </a:pathLst>
            </a:custGeom>
            <a:ln w="9525">
              <a:solidFill>
                <a:srgbClr val="375F9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8470213" y="4267369"/>
            <a:ext cx="2740660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240" marR="5080" indent="-3175">
              <a:lnSpc>
                <a:spcPct val="125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Applied</a:t>
            </a:r>
            <a:r>
              <a:rPr dirty="0" sz="16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dirty="0" sz="16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Laboratory</a:t>
            </a:r>
            <a:r>
              <a:rPr dirty="0" sz="16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5" b="1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Intelligence</a:t>
            </a:r>
            <a:r>
              <a:rPr dirty="0" sz="16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6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Security</a:t>
            </a: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(ARLIS)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8156257" y="2013018"/>
            <a:ext cx="3359785" cy="669925"/>
            <a:chOff x="8156257" y="2013018"/>
            <a:chExt cx="3359785" cy="669925"/>
          </a:xfrm>
        </p:grpSpPr>
        <p:sp>
          <p:nvSpPr>
            <p:cNvPr id="23" name="object 23" descr=""/>
            <p:cNvSpPr/>
            <p:nvPr/>
          </p:nvSpPr>
          <p:spPr>
            <a:xfrm>
              <a:off x="8161019" y="2017781"/>
              <a:ext cx="3350260" cy="660400"/>
            </a:xfrm>
            <a:custGeom>
              <a:avLst/>
              <a:gdLst/>
              <a:ahLst/>
              <a:cxnLst/>
              <a:rect l="l" t="t" r="r" b="b"/>
              <a:pathLst>
                <a:path w="3350259" h="660400">
                  <a:moveTo>
                    <a:pt x="3225228" y="0"/>
                  </a:moveTo>
                  <a:lnTo>
                    <a:pt x="124523" y="0"/>
                  </a:lnTo>
                  <a:lnTo>
                    <a:pt x="76054" y="9785"/>
                  </a:lnTo>
                  <a:lnTo>
                    <a:pt x="36472" y="36472"/>
                  </a:lnTo>
                  <a:lnTo>
                    <a:pt x="9785" y="76054"/>
                  </a:lnTo>
                  <a:lnTo>
                    <a:pt x="0" y="124523"/>
                  </a:lnTo>
                  <a:lnTo>
                    <a:pt x="0" y="535355"/>
                  </a:lnTo>
                  <a:lnTo>
                    <a:pt x="9785" y="583832"/>
                  </a:lnTo>
                  <a:lnTo>
                    <a:pt x="36472" y="623417"/>
                  </a:lnTo>
                  <a:lnTo>
                    <a:pt x="76054" y="650105"/>
                  </a:lnTo>
                  <a:lnTo>
                    <a:pt x="124523" y="659892"/>
                  </a:lnTo>
                  <a:lnTo>
                    <a:pt x="3225228" y="659892"/>
                  </a:lnTo>
                  <a:lnTo>
                    <a:pt x="3273697" y="650105"/>
                  </a:lnTo>
                  <a:lnTo>
                    <a:pt x="3313279" y="623417"/>
                  </a:lnTo>
                  <a:lnTo>
                    <a:pt x="3339966" y="583832"/>
                  </a:lnTo>
                  <a:lnTo>
                    <a:pt x="3349752" y="535355"/>
                  </a:lnTo>
                  <a:lnTo>
                    <a:pt x="3349752" y="124523"/>
                  </a:lnTo>
                  <a:lnTo>
                    <a:pt x="3339966" y="76054"/>
                  </a:lnTo>
                  <a:lnTo>
                    <a:pt x="3313279" y="36472"/>
                  </a:lnTo>
                  <a:lnTo>
                    <a:pt x="3273697" y="9785"/>
                  </a:lnTo>
                  <a:lnTo>
                    <a:pt x="3225228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8161019" y="2017781"/>
              <a:ext cx="3350260" cy="660400"/>
            </a:xfrm>
            <a:custGeom>
              <a:avLst/>
              <a:gdLst/>
              <a:ahLst/>
              <a:cxnLst/>
              <a:rect l="l" t="t" r="r" b="b"/>
              <a:pathLst>
                <a:path w="3350259" h="660400">
                  <a:moveTo>
                    <a:pt x="0" y="124523"/>
                  </a:moveTo>
                  <a:lnTo>
                    <a:pt x="9785" y="76054"/>
                  </a:lnTo>
                  <a:lnTo>
                    <a:pt x="36472" y="36472"/>
                  </a:lnTo>
                  <a:lnTo>
                    <a:pt x="76054" y="9785"/>
                  </a:lnTo>
                  <a:lnTo>
                    <a:pt x="124523" y="0"/>
                  </a:lnTo>
                  <a:lnTo>
                    <a:pt x="3225228" y="0"/>
                  </a:lnTo>
                  <a:lnTo>
                    <a:pt x="3273697" y="9785"/>
                  </a:lnTo>
                  <a:lnTo>
                    <a:pt x="3313279" y="36472"/>
                  </a:lnTo>
                  <a:lnTo>
                    <a:pt x="3339966" y="76054"/>
                  </a:lnTo>
                  <a:lnTo>
                    <a:pt x="3349752" y="124523"/>
                  </a:lnTo>
                  <a:lnTo>
                    <a:pt x="3349752" y="535355"/>
                  </a:lnTo>
                  <a:lnTo>
                    <a:pt x="3339966" y="583832"/>
                  </a:lnTo>
                  <a:lnTo>
                    <a:pt x="3313279" y="623417"/>
                  </a:lnTo>
                  <a:lnTo>
                    <a:pt x="3273697" y="650105"/>
                  </a:lnTo>
                  <a:lnTo>
                    <a:pt x="3225228" y="659892"/>
                  </a:lnTo>
                  <a:lnTo>
                    <a:pt x="124523" y="659892"/>
                  </a:lnTo>
                  <a:lnTo>
                    <a:pt x="76054" y="650105"/>
                  </a:lnTo>
                  <a:lnTo>
                    <a:pt x="36472" y="623417"/>
                  </a:lnTo>
                  <a:lnTo>
                    <a:pt x="9785" y="583832"/>
                  </a:lnTo>
                  <a:lnTo>
                    <a:pt x="0" y="535355"/>
                  </a:lnTo>
                  <a:lnTo>
                    <a:pt x="0" y="124523"/>
                  </a:lnTo>
                  <a:close/>
                </a:path>
              </a:pathLst>
            </a:custGeom>
            <a:ln w="9525">
              <a:solidFill>
                <a:srgbClr val="375F9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8545188" y="1982657"/>
            <a:ext cx="2581275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0525" marR="5080" indent="-378460">
              <a:lnSpc>
                <a:spcPct val="125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Johns</a:t>
            </a:r>
            <a:r>
              <a:rPr dirty="0" sz="16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Hopkins</a:t>
            </a:r>
            <a:r>
              <a:rPr dirty="0" sz="16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Applied</a:t>
            </a:r>
            <a:r>
              <a:rPr dirty="0" sz="16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Physics Laboratory</a:t>
            </a:r>
            <a:r>
              <a:rPr dirty="0" sz="1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(JHU-</a:t>
            </a:r>
            <a:r>
              <a:rPr dirty="0" sz="1600" spc="-20" b="1">
                <a:solidFill>
                  <a:srgbClr val="FFFFFF"/>
                </a:solidFill>
                <a:latin typeface="Calibri"/>
                <a:cs typeface="Calibri"/>
              </a:rPr>
              <a:t>APL)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4254817" y="2013007"/>
            <a:ext cx="3357879" cy="669925"/>
            <a:chOff x="4254817" y="2013007"/>
            <a:chExt cx="3357879" cy="669925"/>
          </a:xfrm>
        </p:grpSpPr>
        <p:sp>
          <p:nvSpPr>
            <p:cNvPr id="27" name="object 27" descr=""/>
            <p:cNvSpPr/>
            <p:nvPr/>
          </p:nvSpPr>
          <p:spPr>
            <a:xfrm>
              <a:off x="4259579" y="2017769"/>
              <a:ext cx="3348354" cy="660400"/>
            </a:xfrm>
            <a:custGeom>
              <a:avLst/>
              <a:gdLst/>
              <a:ahLst/>
              <a:cxnLst/>
              <a:rect l="l" t="t" r="r" b="b"/>
              <a:pathLst>
                <a:path w="3348354" h="660400">
                  <a:moveTo>
                    <a:pt x="3223704" y="0"/>
                  </a:moveTo>
                  <a:lnTo>
                    <a:pt x="124523" y="0"/>
                  </a:lnTo>
                  <a:lnTo>
                    <a:pt x="76054" y="9787"/>
                  </a:lnTo>
                  <a:lnTo>
                    <a:pt x="36472" y="36479"/>
                  </a:lnTo>
                  <a:lnTo>
                    <a:pt x="9785" y="76064"/>
                  </a:lnTo>
                  <a:lnTo>
                    <a:pt x="0" y="124536"/>
                  </a:lnTo>
                  <a:lnTo>
                    <a:pt x="0" y="535368"/>
                  </a:lnTo>
                  <a:lnTo>
                    <a:pt x="9785" y="583837"/>
                  </a:lnTo>
                  <a:lnTo>
                    <a:pt x="36472" y="623419"/>
                  </a:lnTo>
                  <a:lnTo>
                    <a:pt x="76054" y="650106"/>
                  </a:lnTo>
                  <a:lnTo>
                    <a:pt x="124523" y="659891"/>
                  </a:lnTo>
                  <a:lnTo>
                    <a:pt x="3223704" y="659891"/>
                  </a:lnTo>
                  <a:lnTo>
                    <a:pt x="3272173" y="650106"/>
                  </a:lnTo>
                  <a:lnTo>
                    <a:pt x="3311755" y="623419"/>
                  </a:lnTo>
                  <a:lnTo>
                    <a:pt x="3338442" y="583837"/>
                  </a:lnTo>
                  <a:lnTo>
                    <a:pt x="3348228" y="535368"/>
                  </a:lnTo>
                  <a:lnTo>
                    <a:pt x="3348228" y="124536"/>
                  </a:lnTo>
                  <a:lnTo>
                    <a:pt x="3338442" y="76064"/>
                  </a:lnTo>
                  <a:lnTo>
                    <a:pt x="3311755" y="36479"/>
                  </a:lnTo>
                  <a:lnTo>
                    <a:pt x="3272173" y="9787"/>
                  </a:lnTo>
                  <a:lnTo>
                    <a:pt x="3223704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4259579" y="2017769"/>
              <a:ext cx="3348354" cy="660400"/>
            </a:xfrm>
            <a:custGeom>
              <a:avLst/>
              <a:gdLst/>
              <a:ahLst/>
              <a:cxnLst/>
              <a:rect l="l" t="t" r="r" b="b"/>
              <a:pathLst>
                <a:path w="3348354" h="660400">
                  <a:moveTo>
                    <a:pt x="0" y="124536"/>
                  </a:moveTo>
                  <a:lnTo>
                    <a:pt x="9785" y="76064"/>
                  </a:lnTo>
                  <a:lnTo>
                    <a:pt x="36472" y="36479"/>
                  </a:lnTo>
                  <a:lnTo>
                    <a:pt x="76054" y="9787"/>
                  </a:lnTo>
                  <a:lnTo>
                    <a:pt x="124523" y="0"/>
                  </a:lnTo>
                  <a:lnTo>
                    <a:pt x="3223704" y="0"/>
                  </a:lnTo>
                  <a:lnTo>
                    <a:pt x="3272173" y="9787"/>
                  </a:lnTo>
                  <a:lnTo>
                    <a:pt x="3311755" y="36479"/>
                  </a:lnTo>
                  <a:lnTo>
                    <a:pt x="3338442" y="76064"/>
                  </a:lnTo>
                  <a:lnTo>
                    <a:pt x="3348228" y="124536"/>
                  </a:lnTo>
                  <a:lnTo>
                    <a:pt x="3348228" y="535368"/>
                  </a:lnTo>
                  <a:lnTo>
                    <a:pt x="3338442" y="583837"/>
                  </a:lnTo>
                  <a:lnTo>
                    <a:pt x="3311755" y="623419"/>
                  </a:lnTo>
                  <a:lnTo>
                    <a:pt x="3272173" y="650106"/>
                  </a:lnTo>
                  <a:lnTo>
                    <a:pt x="3223704" y="659891"/>
                  </a:lnTo>
                  <a:lnTo>
                    <a:pt x="124523" y="659891"/>
                  </a:lnTo>
                  <a:lnTo>
                    <a:pt x="76054" y="650106"/>
                  </a:lnTo>
                  <a:lnTo>
                    <a:pt x="36472" y="623419"/>
                  </a:lnTo>
                  <a:lnTo>
                    <a:pt x="9785" y="583837"/>
                  </a:lnTo>
                  <a:lnTo>
                    <a:pt x="0" y="535368"/>
                  </a:lnTo>
                  <a:lnTo>
                    <a:pt x="0" y="124536"/>
                  </a:lnTo>
                  <a:close/>
                </a:path>
              </a:pathLst>
            </a:custGeom>
            <a:ln w="9525">
              <a:solidFill>
                <a:srgbClr val="375F9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4660308" y="1982657"/>
            <a:ext cx="2545715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2665" marR="5080" indent="-990600">
              <a:lnSpc>
                <a:spcPct val="125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Air</a:t>
            </a:r>
            <a:r>
              <a:rPr dirty="0" sz="16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Force</a:t>
            </a:r>
            <a:r>
              <a:rPr dirty="0" sz="16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dirty="0" sz="16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Laboratory (AFRL)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4259389" y="4294447"/>
            <a:ext cx="3357879" cy="669925"/>
            <a:chOff x="4259389" y="4294447"/>
            <a:chExt cx="3357879" cy="669925"/>
          </a:xfrm>
        </p:grpSpPr>
        <p:sp>
          <p:nvSpPr>
            <p:cNvPr id="31" name="object 31" descr=""/>
            <p:cNvSpPr/>
            <p:nvPr/>
          </p:nvSpPr>
          <p:spPr>
            <a:xfrm>
              <a:off x="4264152" y="4299210"/>
              <a:ext cx="3348354" cy="660400"/>
            </a:xfrm>
            <a:custGeom>
              <a:avLst/>
              <a:gdLst/>
              <a:ahLst/>
              <a:cxnLst/>
              <a:rect l="l" t="t" r="r" b="b"/>
              <a:pathLst>
                <a:path w="3348354" h="660400">
                  <a:moveTo>
                    <a:pt x="3223704" y="0"/>
                  </a:moveTo>
                  <a:lnTo>
                    <a:pt x="124523" y="0"/>
                  </a:lnTo>
                  <a:lnTo>
                    <a:pt x="76054" y="9785"/>
                  </a:lnTo>
                  <a:lnTo>
                    <a:pt x="36472" y="36472"/>
                  </a:lnTo>
                  <a:lnTo>
                    <a:pt x="9785" y="76054"/>
                  </a:lnTo>
                  <a:lnTo>
                    <a:pt x="0" y="124523"/>
                  </a:lnTo>
                  <a:lnTo>
                    <a:pt x="0" y="535355"/>
                  </a:lnTo>
                  <a:lnTo>
                    <a:pt x="9785" y="583825"/>
                  </a:lnTo>
                  <a:lnTo>
                    <a:pt x="36472" y="623406"/>
                  </a:lnTo>
                  <a:lnTo>
                    <a:pt x="76054" y="650093"/>
                  </a:lnTo>
                  <a:lnTo>
                    <a:pt x="124523" y="659879"/>
                  </a:lnTo>
                  <a:lnTo>
                    <a:pt x="3223704" y="659879"/>
                  </a:lnTo>
                  <a:lnTo>
                    <a:pt x="3272173" y="650093"/>
                  </a:lnTo>
                  <a:lnTo>
                    <a:pt x="3311755" y="623406"/>
                  </a:lnTo>
                  <a:lnTo>
                    <a:pt x="3338442" y="583825"/>
                  </a:lnTo>
                  <a:lnTo>
                    <a:pt x="3348228" y="535355"/>
                  </a:lnTo>
                  <a:lnTo>
                    <a:pt x="3348228" y="124523"/>
                  </a:lnTo>
                  <a:lnTo>
                    <a:pt x="3338442" y="76054"/>
                  </a:lnTo>
                  <a:lnTo>
                    <a:pt x="3311755" y="36472"/>
                  </a:lnTo>
                  <a:lnTo>
                    <a:pt x="3272173" y="9785"/>
                  </a:lnTo>
                  <a:lnTo>
                    <a:pt x="3223704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4264152" y="4299210"/>
              <a:ext cx="3348354" cy="660400"/>
            </a:xfrm>
            <a:custGeom>
              <a:avLst/>
              <a:gdLst/>
              <a:ahLst/>
              <a:cxnLst/>
              <a:rect l="l" t="t" r="r" b="b"/>
              <a:pathLst>
                <a:path w="3348354" h="660400">
                  <a:moveTo>
                    <a:pt x="0" y="124523"/>
                  </a:moveTo>
                  <a:lnTo>
                    <a:pt x="9785" y="76054"/>
                  </a:lnTo>
                  <a:lnTo>
                    <a:pt x="36472" y="36472"/>
                  </a:lnTo>
                  <a:lnTo>
                    <a:pt x="76054" y="9785"/>
                  </a:lnTo>
                  <a:lnTo>
                    <a:pt x="124523" y="0"/>
                  </a:lnTo>
                  <a:lnTo>
                    <a:pt x="3223704" y="0"/>
                  </a:lnTo>
                  <a:lnTo>
                    <a:pt x="3272173" y="9785"/>
                  </a:lnTo>
                  <a:lnTo>
                    <a:pt x="3311755" y="36472"/>
                  </a:lnTo>
                  <a:lnTo>
                    <a:pt x="3338442" y="76054"/>
                  </a:lnTo>
                  <a:lnTo>
                    <a:pt x="3348228" y="124523"/>
                  </a:lnTo>
                  <a:lnTo>
                    <a:pt x="3348228" y="535355"/>
                  </a:lnTo>
                  <a:lnTo>
                    <a:pt x="3338442" y="583827"/>
                  </a:lnTo>
                  <a:lnTo>
                    <a:pt x="3311755" y="623412"/>
                  </a:lnTo>
                  <a:lnTo>
                    <a:pt x="3272173" y="650104"/>
                  </a:lnTo>
                  <a:lnTo>
                    <a:pt x="3223704" y="659892"/>
                  </a:lnTo>
                  <a:lnTo>
                    <a:pt x="124523" y="659892"/>
                  </a:lnTo>
                  <a:lnTo>
                    <a:pt x="76054" y="650104"/>
                  </a:lnTo>
                  <a:lnTo>
                    <a:pt x="36472" y="623412"/>
                  </a:lnTo>
                  <a:lnTo>
                    <a:pt x="9785" y="583827"/>
                  </a:lnTo>
                  <a:lnTo>
                    <a:pt x="0" y="535355"/>
                  </a:lnTo>
                  <a:lnTo>
                    <a:pt x="0" y="124523"/>
                  </a:lnTo>
                  <a:close/>
                </a:path>
              </a:pathLst>
            </a:custGeom>
            <a:ln w="9525">
              <a:solidFill>
                <a:srgbClr val="375F9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4585334" y="4264033"/>
            <a:ext cx="2703830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76325" marR="5080" indent="-1064260">
              <a:lnSpc>
                <a:spcPct val="125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16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Alamos</a:t>
            </a:r>
            <a:r>
              <a:rPr dirty="0" sz="16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National</a:t>
            </a:r>
            <a:r>
              <a:rPr dirty="0" sz="16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Laboratory (LANL)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350329" y="4294447"/>
            <a:ext cx="3357879" cy="669925"/>
            <a:chOff x="350329" y="4294447"/>
            <a:chExt cx="3357879" cy="669925"/>
          </a:xfrm>
        </p:grpSpPr>
        <p:sp>
          <p:nvSpPr>
            <p:cNvPr id="35" name="object 35" descr=""/>
            <p:cNvSpPr/>
            <p:nvPr/>
          </p:nvSpPr>
          <p:spPr>
            <a:xfrm>
              <a:off x="355091" y="4299210"/>
              <a:ext cx="3348354" cy="660400"/>
            </a:xfrm>
            <a:custGeom>
              <a:avLst/>
              <a:gdLst/>
              <a:ahLst/>
              <a:cxnLst/>
              <a:rect l="l" t="t" r="r" b="b"/>
              <a:pathLst>
                <a:path w="3348354" h="660400">
                  <a:moveTo>
                    <a:pt x="3223704" y="0"/>
                  </a:moveTo>
                  <a:lnTo>
                    <a:pt x="124523" y="0"/>
                  </a:lnTo>
                  <a:lnTo>
                    <a:pt x="76054" y="9785"/>
                  </a:lnTo>
                  <a:lnTo>
                    <a:pt x="36472" y="36472"/>
                  </a:lnTo>
                  <a:lnTo>
                    <a:pt x="9785" y="76054"/>
                  </a:lnTo>
                  <a:lnTo>
                    <a:pt x="0" y="124523"/>
                  </a:lnTo>
                  <a:lnTo>
                    <a:pt x="0" y="535355"/>
                  </a:lnTo>
                  <a:lnTo>
                    <a:pt x="9785" y="583825"/>
                  </a:lnTo>
                  <a:lnTo>
                    <a:pt x="36472" y="623406"/>
                  </a:lnTo>
                  <a:lnTo>
                    <a:pt x="76054" y="650093"/>
                  </a:lnTo>
                  <a:lnTo>
                    <a:pt x="124523" y="659879"/>
                  </a:lnTo>
                  <a:lnTo>
                    <a:pt x="3223704" y="659879"/>
                  </a:lnTo>
                  <a:lnTo>
                    <a:pt x="3272173" y="650093"/>
                  </a:lnTo>
                  <a:lnTo>
                    <a:pt x="3311755" y="623406"/>
                  </a:lnTo>
                  <a:lnTo>
                    <a:pt x="3338442" y="583825"/>
                  </a:lnTo>
                  <a:lnTo>
                    <a:pt x="3348228" y="535355"/>
                  </a:lnTo>
                  <a:lnTo>
                    <a:pt x="3348228" y="124523"/>
                  </a:lnTo>
                  <a:lnTo>
                    <a:pt x="3338442" y="76054"/>
                  </a:lnTo>
                  <a:lnTo>
                    <a:pt x="3311755" y="36472"/>
                  </a:lnTo>
                  <a:lnTo>
                    <a:pt x="3272173" y="9785"/>
                  </a:lnTo>
                  <a:lnTo>
                    <a:pt x="3223704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355091" y="4299210"/>
              <a:ext cx="3348354" cy="660400"/>
            </a:xfrm>
            <a:custGeom>
              <a:avLst/>
              <a:gdLst/>
              <a:ahLst/>
              <a:cxnLst/>
              <a:rect l="l" t="t" r="r" b="b"/>
              <a:pathLst>
                <a:path w="3348354" h="660400">
                  <a:moveTo>
                    <a:pt x="0" y="124523"/>
                  </a:moveTo>
                  <a:lnTo>
                    <a:pt x="9785" y="76054"/>
                  </a:lnTo>
                  <a:lnTo>
                    <a:pt x="36472" y="36472"/>
                  </a:lnTo>
                  <a:lnTo>
                    <a:pt x="76054" y="9785"/>
                  </a:lnTo>
                  <a:lnTo>
                    <a:pt x="124523" y="0"/>
                  </a:lnTo>
                  <a:lnTo>
                    <a:pt x="3223704" y="0"/>
                  </a:lnTo>
                  <a:lnTo>
                    <a:pt x="3272173" y="9785"/>
                  </a:lnTo>
                  <a:lnTo>
                    <a:pt x="3311755" y="36472"/>
                  </a:lnTo>
                  <a:lnTo>
                    <a:pt x="3338442" y="76054"/>
                  </a:lnTo>
                  <a:lnTo>
                    <a:pt x="3348228" y="124523"/>
                  </a:lnTo>
                  <a:lnTo>
                    <a:pt x="3348228" y="535355"/>
                  </a:lnTo>
                  <a:lnTo>
                    <a:pt x="3338442" y="583827"/>
                  </a:lnTo>
                  <a:lnTo>
                    <a:pt x="3311755" y="623412"/>
                  </a:lnTo>
                  <a:lnTo>
                    <a:pt x="3272173" y="650104"/>
                  </a:lnTo>
                  <a:lnTo>
                    <a:pt x="3223704" y="659892"/>
                  </a:lnTo>
                  <a:lnTo>
                    <a:pt x="124523" y="659892"/>
                  </a:lnTo>
                  <a:lnTo>
                    <a:pt x="76054" y="650104"/>
                  </a:lnTo>
                  <a:lnTo>
                    <a:pt x="36472" y="623412"/>
                  </a:lnTo>
                  <a:lnTo>
                    <a:pt x="9785" y="583827"/>
                  </a:lnTo>
                  <a:lnTo>
                    <a:pt x="0" y="535355"/>
                  </a:lnTo>
                  <a:lnTo>
                    <a:pt x="0" y="124523"/>
                  </a:lnTo>
                  <a:close/>
                </a:path>
              </a:pathLst>
            </a:custGeom>
            <a:ln w="9525">
              <a:solidFill>
                <a:srgbClr val="375F9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 descr=""/>
          <p:cNvSpPr txBox="1"/>
          <p:nvPr/>
        </p:nvSpPr>
        <p:spPr>
          <a:xfrm>
            <a:off x="726530" y="4264033"/>
            <a:ext cx="2604135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4569" marR="5080" indent="-992505">
              <a:lnSpc>
                <a:spcPct val="125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Oak</a:t>
            </a:r>
            <a:r>
              <a:rPr dirty="0" sz="16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Ridge</a:t>
            </a:r>
            <a:r>
              <a:rPr dirty="0" sz="16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National</a:t>
            </a:r>
            <a:r>
              <a:rPr dirty="0" sz="16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Laboratory (ORNL)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8" name="object 38" descr=""/>
          <p:cNvSpPr/>
          <p:nvPr/>
        </p:nvSpPr>
        <p:spPr>
          <a:xfrm>
            <a:off x="583691" y="2362194"/>
            <a:ext cx="3348354" cy="1440180"/>
          </a:xfrm>
          <a:custGeom>
            <a:avLst/>
            <a:gdLst/>
            <a:ahLst/>
            <a:cxnLst/>
            <a:rect l="l" t="t" r="r" b="b"/>
            <a:pathLst>
              <a:path w="3348354" h="1440179">
                <a:moveTo>
                  <a:pt x="0" y="130873"/>
                </a:moveTo>
                <a:lnTo>
                  <a:pt x="10285" y="79933"/>
                </a:lnTo>
                <a:lnTo>
                  <a:pt x="38333" y="38333"/>
                </a:lnTo>
                <a:lnTo>
                  <a:pt x="79933" y="10285"/>
                </a:lnTo>
                <a:lnTo>
                  <a:pt x="130873" y="0"/>
                </a:lnTo>
                <a:lnTo>
                  <a:pt x="3217354" y="0"/>
                </a:lnTo>
                <a:lnTo>
                  <a:pt x="3268294" y="10285"/>
                </a:lnTo>
                <a:lnTo>
                  <a:pt x="3309894" y="38333"/>
                </a:lnTo>
                <a:lnTo>
                  <a:pt x="3337942" y="79933"/>
                </a:lnTo>
                <a:lnTo>
                  <a:pt x="3348228" y="130873"/>
                </a:lnTo>
                <a:lnTo>
                  <a:pt x="3348228" y="1309319"/>
                </a:lnTo>
                <a:lnTo>
                  <a:pt x="3337942" y="1360257"/>
                </a:lnTo>
                <a:lnTo>
                  <a:pt x="3309894" y="1401852"/>
                </a:lnTo>
                <a:lnTo>
                  <a:pt x="3268294" y="1429896"/>
                </a:lnTo>
                <a:lnTo>
                  <a:pt x="3217354" y="1440180"/>
                </a:lnTo>
                <a:lnTo>
                  <a:pt x="130873" y="1440180"/>
                </a:lnTo>
                <a:lnTo>
                  <a:pt x="79933" y="1429896"/>
                </a:lnTo>
                <a:lnTo>
                  <a:pt x="38333" y="1401852"/>
                </a:lnTo>
                <a:lnTo>
                  <a:pt x="10285" y="1360257"/>
                </a:lnTo>
                <a:lnTo>
                  <a:pt x="0" y="1309319"/>
                </a:lnTo>
                <a:lnTo>
                  <a:pt x="0" y="130873"/>
                </a:lnTo>
                <a:close/>
              </a:path>
            </a:pathLst>
          </a:custGeom>
          <a:ln w="9525">
            <a:solidFill>
              <a:srgbClr val="375F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4485132" y="2362194"/>
            <a:ext cx="3348354" cy="1440180"/>
          </a:xfrm>
          <a:custGeom>
            <a:avLst/>
            <a:gdLst/>
            <a:ahLst/>
            <a:cxnLst/>
            <a:rect l="l" t="t" r="r" b="b"/>
            <a:pathLst>
              <a:path w="3348354" h="1440179">
                <a:moveTo>
                  <a:pt x="0" y="130873"/>
                </a:moveTo>
                <a:lnTo>
                  <a:pt x="10285" y="79933"/>
                </a:lnTo>
                <a:lnTo>
                  <a:pt x="38333" y="38333"/>
                </a:lnTo>
                <a:lnTo>
                  <a:pt x="79933" y="10285"/>
                </a:lnTo>
                <a:lnTo>
                  <a:pt x="130873" y="0"/>
                </a:lnTo>
                <a:lnTo>
                  <a:pt x="3217354" y="0"/>
                </a:lnTo>
                <a:lnTo>
                  <a:pt x="3268300" y="10285"/>
                </a:lnTo>
                <a:lnTo>
                  <a:pt x="3309899" y="38333"/>
                </a:lnTo>
                <a:lnTo>
                  <a:pt x="3337944" y="79933"/>
                </a:lnTo>
                <a:lnTo>
                  <a:pt x="3348228" y="130873"/>
                </a:lnTo>
                <a:lnTo>
                  <a:pt x="3348228" y="1309319"/>
                </a:lnTo>
                <a:lnTo>
                  <a:pt x="3337944" y="1360257"/>
                </a:lnTo>
                <a:lnTo>
                  <a:pt x="3309899" y="1401852"/>
                </a:lnTo>
                <a:lnTo>
                  <a:pt x="3268300" y="1429896"/>
                </a:lnTo>
                <a:lnTo>
                  <a:pt x="3217354" y="1440180"/>
                </a:lnTo>
                <a:lnTo>
                  <a:pt x="130873" y="1440180"/>
                </a:lnTo>
                <a:lnTo>
                  <a:pt x="79933" y="1429896"/>
                </a:lnTo>
                <a:lnTo>
                  <a:pt x="38333" y="1401852"/>
                </a:lnTo>
                <a:lnTo>
                  <a:pt x="10285" y="1360257"/>
                </a:lnTo>
                <a:lnTo>
                  <a:pt x="0" y="1309319"/>
                </a:lnTo>
                <a:lnTo>
                  <a:pt x="0" y="130873"/>
                </a:lnTo>
                <a:close/>
              </a:path>
            </a:pathLst>
          </a:custGeom>
          <a:ln w="9525">
            <a:solidFill>
              <a:srgbClr val="375F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8386571" y="2363718"/>
            <a:ext cx="3348354" cy="1440180"/>
          </a:xfrm>
          <a:custGeom>
            <a:avLst/>
            <a:gdLst/>
            <a:ahLst/>
            <a:cxnLst/>
            <a:rect l="l" t="t" r="r" b="b"/>
            <a:pathLst>
              <a:path w="3348354" h="1440179">
                <a:moveTo>
                  <a:pt x="0" y="130873"/>
                </a:moveTo>
                <a:lnTo>
                  <a:pt x="10285" y="79933"/>
                </a:lnTo>
                <a:lnTo>
                  <a:pt x="38333" y="38333"/>
                </a:lnTo>
                <a:lnTo>
                  <a:pt x="79933" y="10285"/>
                </a:lnTo>
                <a:lnTo>
                  <a:pt x="130873" y="0"/>
                </a:lnTo>
                <a:lnTo>
                  <a:pt x="3217354" y="0"/>
                </a:lnTo>
                <a:lnTo>
                  <a:pt x="3268294" y="10285"/>
                </a:lnTo>
                <a:lnTo>
                  <a:pt x="3309894" y="38333"/>
                </a:lnTo>
                <a:lnTo>
                  <a:pt x="3337942" y="79933"/>
                </a:lnTo>
                <a:lnTo>
                  <a:pt x="3348228" y="130873"/>
                </a:lnTo>
                <a:lnTo>
                  <a:pt x="3348228" y="1309319"/>
                </a:lnTo>
                <a:lnTo>
                  <a:pt x="3337942" y="1360257"/>
                </a:lnTo>
                <a:lnTo>
                  <a:pt x="3309894" y="1401852"/>
                </a:lnTo>
                <a:lnTo>
                  <a:pt x="3268294" y="1429896"/>
                </a:lnTo>
                <a:lnTo>
                  <a:pt x="3217354" y="1440180"/>
                </a:lnTo>
                <a:lnTo>
                  <a:pt x="130873" y="1440180"/>
                </a:lnTo>
                <a:lnTo>
                  <a:pt x="79933" y="1429896"/>
                </a:lnTo>
                <a:lnTo>
                  <a:pt x="38333" y="1401852"/>
                </a:lnTo>
                <a:lnTo>
                  <a:pt x="10285" y="1360257"/>
                </a:lnTo>
                <a:lnTo>
                  <a:pt x="0" y="1309319"/>
                </a:lnTo>
                <a:lnTo>
                  <a:pt x="0" y="130873"/>
                </a:lnTo>
                <a:close/>
              </a:path>
            </a:pathLst>
          </a:custGeom>
          <a:ln w="9525">
            <a:solidFill>
              <a:srgbClr val="375F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583691" y="4646671"/>
            <a:ext cx="3348354" cy="1440180"/>
          </a:xfrm>
          <a:custGeom>
            <a:avLst/>
            <a:gdLst/>
            <a:ahLst/>
            <a:cxnLst/>
            <a:rect l="l" t="t" r="r" b="b"/>
            <a:pathLst>
              <a:path w="3348354" h="1440179">
                <a:moveTo>
                  <a:pt x="0" y="130873"/>
                </a:moveTo>
                <a:lnTo>
                  <a:pt x="10285" y="79933"/>
                </a:lnTo>
                <a:lnTo>
                  <a:pt x="38333" y="38333"/>
                </a:lnTo>
                <a:lnTo>
                  <a:pt x="79933" y="10285"/>
                </a:lnTo>
                <a:lnTo>
                  <a:pt x="130873" y="0"/>
                </a:lnTo>
                <a:lnTo>
                  <a:pt x="3217354" y="0"/>
                </a:lnTo>
                <a:lnTo>
                  <a:pt x="3268294" y="10285"/>
                </a:lnTo>
                <a:lnTo>
                  <a:pt x="3309894" y="38333"/>
                </a:lnTo>
                <a:lnTo>
                  <a:pt x="3337942" y="79933"/>
                </a:lnTo>
                <a:lnTo>
                  <a:pt x="3348228" y="130873"/>
                </a:lnTo>
                <a:lnTo>
                  <a:pt x="3348228" y="1309319"/>
                </a:lnTo>
                <a:lnTo>
                  <a:pt x="3337942" y="1360257"/>
                </a:lnTo>
                <a:lnTo>
                  <a:pt x="3309894" y="1401852"/>
                </a:lnTo>
                <a:lnTo>
                  <a:pt x="3268294" y="1429896"/>
                </a:lnTo>
                <a:lnTo>
                  <a:pt x="3217354" y="1440180"/>
                </a:lnTo>
                <a:lnTo>
                  <a:pt x="130873" y="1440180"/>
                </a:lnTo>
                <a:lnTo>
                  <a:pt x="79933" y="1429896"/>
                </a:lnTo>
                <a:lnTo>
                  <a:pt x="38333" y="1401852"/>
                </a:lnTo>
                <a:lnTo>
                  <a:pt x="10285" y="1360257"/>
                </a:lnTo>
                <a:lnTo>
                  <a:pt x="0" y="1309319"/>
                </a:lnTo>
                <a:lnTo>
                  <a:pt x="0" y="130873"/>
                </a:lnTo>
                <a:close/>
              </a:path>
            </a:pathLst>
          </a:custGeom>
          <a:ln w="9525">
            <a:solidFill>
              <a:srgbClr val="375F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4485132" y="4646671"/>
            <a:ext cx="3348354" cy="1440180"/>
          </a:xfrm>
          <a:custGeom>
            <a:avLst/>
            <a:gdLst/>
            <a:ahLst/>
            <a:cxnLst/>
            <a:rect l="l" t="t" r="r" b="b"/>
            <a:pathLst>
              <a:path w="3348354" h="1440179">
                <a:moveTo>
                  <a:pt x="0" y="130873"/>
                </a:moveTo>
                <a:lnTo>
                  <a:pt x="10285" y="79933"/>
                </a:lnTo>
                <a:lnTo>
                  <a:pt x="38333" y="38333"/>
                </a:lnTo>
                <a:lnTo>
                  <a:pt x="79933" y="10285"/>
                </a:lnTo>
                <a:lnTo>
                  <a:pt x="130873" y="0"/>
                </a:lnTo>
                <a:lnTo>
                  <a:pt x="3217354" y="0"/>
                </a:lnTo>
                <a:lnTo>
                  <a:pt x="3268300" y="10285"/>
                </a:lnTo>
                <a:lnTo>
                  <a:pt x="3309899" y="38333"/>
                </a:lnTo>
                <a:lnTo>
                  <a:pt x="3337944" y="79933"/>
                </a:lnTo>
                <a:lnTo>
                  <a:pt x="3348228" y="130873"/>
                </a:lnTo>
                <a:lnTo>
                  <a:pt x="3348228" y="1309319"/>
                </a:lnTo>
                <a:lnTo>
                  <a:pt x="3337944" y="1360257"/>
                </a:lnTo>
                <a:lnTo>
                  <a:pt x="3309899" y="1401852"/>
                </a:lnTo>
                <a:lnTo>
                  <a:pt x="3268300" y="1429896"/>
                </a:lnTo>
                <a:lnTo>
                  <a:pt x="3217354" y="1440180"/>
                </a:lnTo>
                <a:lnTo>
                  <a:pt x="130873" y="1440180"/>
                </a:lnTo>
                <a:lnTo>
                  <a:pt x="79933" y="1429896"/>
                </a:lnTo>
                <a:lnTo>
                  <a:pt x="38333" y="1401852"/>
                </a:lnTo>
                <a:lnTo>
                  <a:pt x="10285" y="1360257"/>
                </a:lnTo>
                <a:lnTo>
                  <a:pt x="0" y="1309319"/>
                </a:lnTo>
                <a:lnTo>
                  <a:pt x="0" y="130873"/>
                </a:lnTo>
                <a:close/>
              </a:path>
            </a:pathLst>
          </a:custGeom>
          <a:ln w="9525">
            <a:solidFill>
              <a:srgbClr val="375F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8386571" y="4648194"/>
            <a:ext cx="3348354" cy="1440180"/>
          </a:xfrm>
          <a:custGeom>
            <a:avLst/>
            <a:gdLst/>
            <a:ahLst/>
            <a:cxnLst/>
            <a:rect l="l" t="t" r="r" b="b"/>
            <a:pathLst>
              <a:path w="3348354" h="1440179">
                <a:moveTo>
                  <a:pt x="0" y="130873"/>
                </a:moveTo>
                <a:lnTo>
                  <a:pt x="10285" y="79933"/>
                </a:lnTo>
                <a:lnTo>
                  <a:pt x="38333" y="38333"/>
                </a:lnTo>
                <a:lnTo>
                  <a:pt x="79933" y="10285"/>
                </a:lnTo>
                <a:lnTo>
                  <a:pt x="130873" y="0"/>
                </a:lnTo>
                <a:lnTo>
                  <a:pt x="3217354" y="0"/>
                </a:lnTo>
                <a:lnTo>
                  <a:pt x="3268294" y="10285"/>
                </a:lnTo>
                <a:lnTo>
                  <a:pt x="3309894" y="38333"/>
                </a:lnTo>
                <a:lnTo>
                  <a:pt x="3337942" y="79933"/>
                </a:lnTo>
                <a:lnTo>
                  <a:pt x="3348228" y="130873"/>
                </a:lnTo>
                <a:lnTo>
                  <a:pt x="3348228" y="1309319"/>
                </a:lnTo>
                <a:lnTo>
                  <a:pt x="3337942" y="1360257"/>
                </a:lnTo>
                <a:lnTo>
                  <a:pt x="3309894" y="1401852"/>
                </a:lnTo>
                <a:lnTo>
                  <a:pt x="3268294" y="1429896"/>
                </a:lnTo>
                <a:lnTo>
                  <a:pt x="3217354" y="1440180"/>
                </a:lnTo>
                <a:lnTo>
                  <a:pt x="130873" y="1440180"/>
                </a:lnTo>
                <a:lnTo>
                  <a:pt x="79933" y="1429896"/>
                </a:lnTo>
                <a:lnTo>
                  <a:pt x="38333" y="1401852"/>
                </a:lnTo>
                <a:lnTo>
                  <a:pt x="10285" y="1360257"/>
                </a:lnTo>
                <a:lnTo>
                  <a:pt x="0" y="1309319"/>
                </a:lnTo>
                <a:lnTo>
                  <a:pt x="0" y="130873"/>
                </a:lnTo>
                <a:close/>
              </a:path>
            </a:pathLst>
          </a:custGeom>
          <a:ln w="9525">
            <a:solidFill>
              <a:srgbClr val="375F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Distribution</a:t>
            </a:r>
            <a:r>
              <a:rPr dirty="0" spc="-50"/>
              <a:t> </a:t>
            </a:r>
            <a:r>
              <a:rPr dirty="0"/>
              <a:t>Statement</a:t>
            </a:r>
            <a:r>
              <a:rPr dirty="0" spc="-60"/>
              <a:t> </a:t>
            </a:r>
            <a:r>
              <a:rPr dirty="0"/>
              <a:t>‘A’</a:t>
            </a:r>
            <a:r>
              <a:rPr dirty="0" spc="-15"/>
              <a:t> </a:t>
            </a:r>
            <a:r>
              <a:rPr dirty="0"/>
              <a:t>(Approved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Public</a:t>
            </a:r>
            <a:r>
              <a:rPr dirty="0" spc="-20"/>
              <a:t> </a:t>
            </a:r>
            <a:r>
              <a:rPr dirty="0"/>
              <a:t>Release,</a:t>
            </a:r>
            <a:r>
              <a:rPr dirty="0" spc="-45"/>
              <a:t> </a:t>
            </a:r>
            <a:r>
              <a:rPr dirty="0"/>
              <a:t>Distribution</a:t>
            </a:r>
            <a:r>
              <a:rPr dirty="0" spc="-45"/>
              <a:t> </a:t>
            </a:r>
            <a:r>
              <a:rPr dirty="0" spc="-10"/>
              <a:t>Unlimited)</a:t>
            </a:r>
          </a:p>
        </p:txBody>
      </p:sp>
      <p:sp>
        <p:nvSpPr>
          <p:cNvPr id="45" name="object 4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17</a:t>
            </a:fld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70649" y="112776"/>
            <a:ext cx="11325225" cy="3776345"/>
            <a:chOff x="370649" y="112776"/>
            <a:chExt cx="11325225" cy="3776345"/>
          </a:xfrm>
        </p:grpSpPr>
        <p:sp>
          <p:nvSpPr>
            <p:cNvPr id="3" name="object 3" descr=""/>
            <p:cNvSpPr/>
            <p:nvPr/>
          </p:nvSpPr>
          <p:spPr>
            <a:xfrm>
              <a:off x="381761" y="842009"/>
              <a:ext cx="11303000" cy="0"/>
            </a:xfrm>
            <a:custGeom>
              <a:avLst/>
              <a:gdLst/>
              <a:ahLst/>
              <a:cxnLst/>
              <a:rect l="l" t="t" r="r" b="b"/>
              <a:pathLst>
                <a:path w="11303000" h="0">
                  <a:moveTo>
                    <a:pt x="0" y="0"/>
                  </a:moveTo>
                  <a:lnTo>
                    <a:pt x="11303000" y="0"/>
                  </a:lnTo>
                </a:path>
              </a:pathLst>
            </a:custGeom>
            <a:ln w="22225">
              <a:solidFill>
                <a:srgbClr val="0F5E9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81944" y="134111"/>
              <a:ext cx="702563" cy="64769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0999" y="112776"/>
              <a:ext cx="1242059" cy="690371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980426" y="1340358"/>
              <a:ext cx="3676015" cy="2539365"/>
            </a:xfrm>
            <a:custGeom>
              <a:avLst/>
              <a:gdLst/>
              <a:ahLst/>
              <a:cxnLst/>
              <a:rect l="l" t="t" r="r" b="b"/>
              <a:pathLst>
                <a:path w="3676015" h="2539365">
                  <a:moveTo>
                    <a:pt x="0" y="2538984"/>
                  </a:moveTo>
                  <a:lnTo>
                    <a:pt x="3675887" y="2538984"/>
                  </a:lnTo>
                  <a:lnTo>
                    <a:pt x="3675887" y="0"/>
                  </a:lnTo>
                  <a:lnTo>
                    <a:pt x="0" y="0"/>
                  </a:lnTo>
                  <a:lnTo>
                    <a:pt x="0" y="2538984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980426" y="886205"/>
              <a:ext cx="3676015" cy="2993390"/>
            </a:xfrm>
            <a:custGeom>
              <a:avLst/>
              <a:gdLst/>
              <a:ahLst/>
              <a:cxnLst/>
              <a:rect l="l" t="t" r="r" b="b"/>
              <a:pathLst>
                <a:path w="3676015" h="2993390">
                  <a:moveTo>
                    <a:pt x="0" y="0"/>
                  </a:moveTo>
                  <a:lnTo>
                    <a:pt x="3675887" y="0"/>
                  </a:lnTo>
                  <a:lnTo>
                    <a:pt x="3675887" y="2993136"/>
                  </a:lnTo>
                  <a:lnTo>
                    <a:pt x="0" y="2993136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Metrics</a:t>
            </a:r>
            <a:r>
              <a:rPr dirty="0" spc="-65"/>
              <a:t> </a:t>
            </a:r>
            <a:r>
              <a:rPr dirty="0"/>
              <a:t>and</a:t>
            </a:r>
            <a:r>
              <a:rPr dirty="0" spc="-65"/>
              <a:t> </a:t>
            </a:r>
            <a:r>
              <a:rPr dirty="0" spc="-10"/>
              <a:t>milestones</a:t>
            </a:r>
          </a:p>
        </p:txBody>
      </p: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379265" y="881799"/>
          <a:ext cx="7582534" cy="4627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7965"/>
                <a:gridCol w="711835"/>
                <a:gridCol w="5276215"/>
              </a:tblGrid>
              <a:tr h="274320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Deliverable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Timing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Purpose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(See</a:t>
                      </a:r>
                      <a:r>
                        <a:rPr dirty="0" sz="12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backup</a:t>
                      </a:r>
                      <a:r>
                        <a:rPr dirty="0" sz="12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slides</a:t>
                      </a:r>
                      <a:r>
                        <a:rPr dirty="0" sz="12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200" spc="-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detailed</a:t>
                      </a:r>
                      <a:r>
                        <a:rPr dirty="0" sz="12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review</a:t>
                      </a:r>
                      <a:r>
                        <a:rPr dirty="0" sz="1200" spc="-4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requirements)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b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USQC</a:t>
                      </a:r>
                      <a:r>
                        <a:rPr dirty="0" sz="1000" spc="-10" b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b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Concept</a:t>
                      </a:r>
                      <a:r>
                        <a:rPr dirty="0" sz="1000" spc="-40" b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Review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20955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b="1">
                          <a:latin typeface="Calibri"/>
                          <a:cs typeface="Calibri"/>
                        </a:rPr>
                        <a:t>Phase</a:t>
                      </a:r>
                      <a:r>
                        <a:rPr dirty="0" sz="10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0" b="1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61620" indent="-17081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Arial"/>
                        <a:buChar char="•"/>
                        <a:tabLst>
                          <a:tab pos="26162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Confirm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feasibility</a:t>
                      </a:r>
                      <a:r>
                        <a:rPr dirty="0" sz="9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performer’s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USQC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concept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261620" indent="-17081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162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Confirm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design concept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consistent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US2QC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goals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261620" indent="-17081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162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Review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system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conceptual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baseline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initial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system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level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specifications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502284">
                <a:tc>
                  <a:txBody>
                    <a:bodyPr/>
                    <a:lstStyle/>
                    <a:p>
                      <a:pPr marL="172085" marR="163830" indent="275590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dirty="0" sz="1000" b="1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FTP</a:t>
                      </a:r>
                      <a:r>
                        <a:rPr dirty="0" sz="1000" spc="-30" b="1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System Requirements</a:t>
                      </a:r>
                      <a:r>
                        <a:rPr dirty="0" sz="1000" spc="55" b="1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Review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90805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b="1">
                          <a:latin typeface="Calibri"/>
                          <a:cs typeface="Calibri"/>
                        </a:rPr>
                        <a:t>Phase</a:t>
                      </a:r>
                      <a:r>
                        <a:rPr dirty="0" sz="10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0" b="1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61620" indent="-17081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Arial"/>
                        <a:buChar char="•"/>
                        <a:tabLst>
                          <a:tab pos="26162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Confirm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that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key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FTP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system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performance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metrics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have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been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completely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properly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identified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261620" indent="-17081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162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Confirm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all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FTP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components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sub-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systems</a:t>
                      </a:r>
                      <a:r>
                        <a:rPr dirty="0" sz="9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initial</a:t>
                      </a:r>
                      <a:r>
                        <a:rPr dirty="0" sz="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specification targets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261620" indent="-17081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162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Confirm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FTP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system concept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consistent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US2QC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goals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48005">
                <a:tc>
                  <a:txBody>
                    <a:bodyPr/>
                    <a:lstStyle/>
                    <a:p>
                      <a:pPr algn="ctr" marL="213360" marR="205740" indent="-19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 b="1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FTP</a:t>
                      </a:r>
                      <a:r>
                        <a:rPr dirty="0" sz="1000" spc="-30" b="1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System </a:t>
                      </a:r>
                      <a:r>
                        <a:rPr dirty="0" sz="1000" b="1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Intermediate</a:t>
                      </a:r>
                      <a:r>
                        <a:rPr dirty="0" sz="1000" spc="-55" b="1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Design Review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dirty="0" sz="1000" b="1">
                          <a:latin typeface="Calibri"/>
                          <a:cs typeface="Calibri"/>
                        </a:rPr>
                        <a:t>Phase</a:t>
                      </a:r>
                      <a:r>
                        <a:rPr dirty="0" sz="10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0" b="1"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61620" indent="-170815">
                        <a:lnSpc>
                          <a:spcPct val="100000"/>
                        </a:lnSpc>
                        <a:spcBef>
                          <a:spcPts val="480"/>
                        </a:spcBef>
                        <a:buFont typeface="Arial"/>
                        <a:buChar char="•"/>
                        <a:tabLst>
                          <a:tab pos="26162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Update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FTP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System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baseline</a:t>
                      </a:r>
                      <a:r>
                        <a:rPr dirty="0" sz="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component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targets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since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FTP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Requirements</a:t>
                      </a:r>
                      <a:r>
                        <a:rPr dirty="0" sz="9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Review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261620" indent="-17081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162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Review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key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FTP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system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performance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metrics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261620" indent="-17081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162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Provide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schedule</a:t>
                      </a:r>
                      <a:r>
                        <a:rPr dirty="0" sz="9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risk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update,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as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well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updates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targets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based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experimental</a:t>
                      </a:r>
                      <a:r>
                        <a:rPr dirty="0" sz="9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results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096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502284">
                <a:tc>
                  <a:txBody>
                    <a:bodyPr/>
                    <a:lstStyle/>
                    <a:p>
                      <a:pPr marL="556260" marR="206375" indent="-34353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dirty="0" sz="1000" b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USQC</a:t>
                      </a:r>
                      <a:r>
                        <a:rPr dirty="0" sz="1000" spc="-15" b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Requirements Review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90805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61620" indent="-17081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Arial"/>
                        <a:buChar char="•"/>
                        <a:tabLst>
                          <a:tab pos="26162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Update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USQC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baseline design,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confirm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USQC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concept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consistent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10-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year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time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limit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261620" indent="-17018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162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Confirm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that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key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USQC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system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performance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metrics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have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been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completely and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properly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identified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261620" indent="-17018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162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Confirm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initial</a:t>
                      </a:r>
                      <a:r>
                        <a:rPr dirty="0" sz="9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specifications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targets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all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components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sub-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systems</a:t>
                      </a:r>
                      <a:r>
                        <a:rPr dirty="0" sz="9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USQC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502284">
                <a:tc>
                  <a:txBody>
                    <a:bodyPr/>
                    <a:lstStyle/>
                    <a:p>
                      <a:pPr marL="556260" marR="109220" indent="-439420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dirty="0" sz="1000" b="1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FTP</a:t>
                      </a:r>
                      <a:r>
                        <a:rPr dirty="0" sz="1000" spc="-20" b="1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b="1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System</a:t>
                      </a:r>
                      <a:r>
                        <a:rPr dirty="0" sz="1000" spc="-25" b="1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b="1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Final</a:t>
                      </a:r>
                      <a:r>
                        <a:rPr dirty="0" sz="1000" spc="-30" b="1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Design Review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90805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61620" indent="-17081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Arial"/>
                        <a:buChar char="•"/>
                        <a:tabLst>
                          <a:tab pos="26162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Provide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final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update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FTP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System design prior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entering Phase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system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build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261620" indent="-17081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162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Identify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current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component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sub-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system performance;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link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system’s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key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performance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metrics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261620" indent="-17081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162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Provide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schedule</a:t>
                      </a:r>
                      <a:r>
                        <a:rPr dirty="0" sz="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risk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update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Phase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system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build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502284">
                <a:tc>
                  <a:txBody>
                    <a:bodyPr/>
                    <a:lstStyle/>
                    <a:p>
                      <a:pPr marL="365760" marR="231140" indent="-127000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dirty="0" sz="1000" b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USQC</a:t>
                      </a:r>
                      <a:r>
                        <a:rPr dirty="0" sz="1000" spc="-15" b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Intermediate </a:t>
                      </a:r>
                      <a:r>
                        <a:rPr dirty="0" sz="1000" b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Design</a:t>
                      </a:r>
                      <a:r>
                        <a:rPr dirty="0" sz="1000" spc="-35" b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Review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90805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dirty="0" sz="1000" b="1">
                          <a:latin typeface="Calibri"/>
                          <a:cs typeface="Calibri"/>
                        </a:rPr>
                        <a:t>Phase</a:t>
                      </a:r>
                      <a:r>
                        <a:rPr dirty="0" sz="10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0" b="1"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61620" indent="-17081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Arial"/>
                        <a:buChar char="•"/>
                        <a:tabLst>
                          <a:tab pos="26162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Update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USQC</a:t>
                      </a:r>
                      <a:r>
                        <a:rPr dirty="0" sz="9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System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baseline;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provide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schedule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risk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update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261620" indent="-17081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162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Review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key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USQC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system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performance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metrics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261620" indent="-17081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162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Identify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experimental</a:t>
                      </a:r>
                      <a:r>
                        <a:rPr dirty="0" sz="9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progress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component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sub-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system</a:t>
                      </a:r>
                      <a:r>
                        <a:rPr dirty="0" sz="9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specs;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update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targets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changes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02284">
                <a:tc>
                  <a:txBody>
                    <a:bodyPr/>
                    <a:lstStyle/>
                    <a:p>
                      <a:pPr marL="556260" marR="262255" indent="-287020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dirty="0" sz="1000" b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USQC</a:t>
                      </a:r>
                      <a:r>
                        <a:rPr dirty="0" sz="1000" spc="-20" b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b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Final</a:t>
                      </a:r>
                      <a:r>
                        <a:rPr dirty="0" sz="1000" spc="-25" b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Design Review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90805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61620" indent="-17081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Arial"/>
                        <a:buChar char="•"/>
                        <a:tabLst>
                          <a:tab pos="26162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Provide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final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update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USQC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System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design to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enable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execution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USQC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acquisition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program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261620" indent="-17081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162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Review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key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USQC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system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performance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metrics;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provide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schedule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risk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update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261620" indent="-17081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162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Identify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current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component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sub-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system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performance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including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FTP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sub-system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353695" marR="255904" indent="-9017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 b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USQC</a:t>
                      </a:r>
                      <a:r>
                        <a:rPr dirty="0" sz="1000" spc="-15" b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b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ROM</a:t>
                      </a:r>
                      <a:r>
                        <a:rPr dirty="0" sz="1000" spc="-30" b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b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Cost</a:t>
                      </a:r>
                      <a:r>
                        <a:rPr dirty="0" sz="1000" spc="-20" b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0" b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1000" b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Milestone</a:t>
                      </a:r>
                      <a:r>
                        <a:rPr dirty="0" sz="1000" spc="-45" b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0" b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61620" marR="497840" indent="-170815">
                        <a:lnSpc>
                          <a:spcPct val="100000"/>
                        </a:lnSpc>
                        <a:spcBef>
                          <a:spcPts val="420"/>
                        </a:spcBef>
                        <a:buFont typeface="Arial"/>
                        <a:buChar char="•"/>
                        <a:tabLst>
                          <a:tab pos="26162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Provide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ROM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Cost</a:t>
                      </a:r>
                      <a:r>
                        <a:rPr dirty="0" sz="9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Milestone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plan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9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transition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partner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execution;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details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will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be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provided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9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invitation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submit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Phase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50">
                          <a:latin typeface="Calibri"/>
                          <a:cs typeface="Calibri"/>
                        </a:rPr>
                        <a:t>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483234" marR="165735" indent="-3111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 b="1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Deliver</a:t>
                      </a:r>
                      <a:r>
                        <a:rPr dirty="0" sz="1000" spc="-10" b="1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 Fault-Tolerant Prototype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61620" marR="574040" indent="-170815">
                        <a:lnSpc>
                          <a:spcPct val="100000"/>
                        </a:lnSpc>
                        <a:spcBef>
                          <a:spcPts val="420"/>
                        </a:spcBef>
                        <a:buFont typeface="Arial"/>
                        <a:buChar char="•"/>
                        <a:tabLst>
                          <a:tab pos="26162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Deliver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physical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FTP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Govt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site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independent</a:t>
                      </a:r>
                      <a:r>
                        <a:rPr dirty="0" sz="9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verification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validation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all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key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system</a:t>
                      </a:r>
                      <a:r>
                        <a:rPr dirty="0" sz="9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performance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metrics;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delivery</a:t>
                      </a:r>
                      <a:r>
                        <a:rPr dirty="0" sz="9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must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occur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time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realistic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specified</a:t>
                      </a:r>
                      <a:r>
                        <a:rPr dirty="0" sz="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test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plan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be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executed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object 10" descr=""/>
          <p:cNvGraphicFramePr>
            <a:graphicFrameLocks noGrp="1"/>
          </p:cNvGraphicFramePr>
          <p:nvPr/>
        </p:nvGraphicFramePr>
        <p:xfrm>
          <a:off x="7969705" y="3950183"/>
          <a:ext cx="3771900" cy="26054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6015"/>
              </a:tblGrid>
              <a:tr h="274320">
                <a:tc>
                  <a:txBody>
                    <a:bodyPr/>
                    <a:lstStyle/>
                    <a:p>
                      <a:pPr marL="71818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Generic</a:t>
                      </a:r>
                      <a:r>
                        <a:rPr dirty="0" sz="12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Performance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Specifications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Area/Volume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system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components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total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system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Wall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power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requirement</a:t>
                      </a:r>
                      <a:r>
                        <a:rPr dirty="0" sz="9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(for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all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systems)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Classical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computing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power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required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steady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state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(in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GFlops)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Cooling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power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at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specified</a:t>
                      </a:r>
                      <a:r>
                        <a:rPr dirty="0" sz="9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temperatures,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in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specified</a:t>
                      </a:r>
                      <a:r>
                        <a:rPr dirty="0" sz="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volumes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0805" marR="104139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Required</a:t>
                      </a:r>
                      <a:r>
                        <a:rPr dirty="0" sz="9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configuration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connectivity</a:t>
                      </a:r>
                      <a:r>
                        <a:rPr dirty="0" sz="9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within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between quantum</a:t>
                      </a:r>
                      <a:r>
                        <a:rPr dirty="0" sz="9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9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classical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sub-systems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Input/Output</a:t>
                      </a:r>
                      <a:r>
                        <a:rPr dirty="0" sz="9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requirements</a:t>
                      </a:r>
                      <a:r>
                        <a:rPr dirty="0" sz="9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for key</a:t>
                      </a:r>
                      <a:r>
                        <a:rPr dirty="0" sz="9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systems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1440" marR="1873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Space/time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tradeoffs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between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total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system size,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gate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depth, logical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qubit</a:t>
                      </a:r>
                      <a:r>
                        <a:rPr dirty="0" sz="9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number,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etc.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Expected</a:t>
                      </a:r>
                      <a:r>
                        <a:rPr dirty="0" sz="9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calibration</a:t>
                      </a:r>
                      <a:r>
                        <a:rPr dirty="0" sz="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time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279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Expected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purchase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price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object 11" descr=""/>
          <p:cNvGraphicFramePr>
            <a:graphicFrameLocks noGrp="1"/>
          </p:cNvGraphicFramePr>
          <p:nvPr/>
        </p:nvGraphicFramePr>
        <p:xfrm>
          <a:off x="379265" y="5596106"/>
          <a:ext cx="7582534" cy="958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7330"/>
                <a:gridCol w="1147445"/>
                <a:gridCol w="2043429"/>
                <a:gridCol w="1519554"/>
                <a:gridCol w="1278890"/>
              </a:tblGrid>
              <a:tr h="273685">
                <a:tc gridSpan="5">
                  <a:txBody>
                    <a:bodyPr/>
                    <a:lstStyle/>
                    <a:p>
                      <a:pPr marL="30480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2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Paradigm-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Specific</a:t>
                      </a:r>
                      <a:r>
                        <a:rPr dirty="0" sz="12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Performance</a:t>
                      </a:r>
                      <a:r>
                        <a:rPr dirty="0" sz="12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Specifications</a:t>
                      </a:r>
                      <a:r>
                        <a:rPr dirty="0" sz="1200" spc="229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(Example</a:t>
                      </a:r>
                      <a:r>
                        <a:rPr dirty="0" sz="12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abridged</a:t>
                      </a:r>
                      <a:r>
                        <a:rPr dirty="0" sz="1200" spc="-5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list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200" spc="-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discrete</a:t>
                      </a:r>
                      <a:r>
                        <a:rPr dirty="0" sz="12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photonics</a:t>
                      </a:r>
                      <a:r>
                        <a:rPr dirty="0" sz="1200" spc="-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paradigm</a:t>
                      </a:r>
                      <a:r>
                        <a:rPr dirty="0" sz="1200" spc="-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below)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286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Pump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power,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lambda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Pump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BW,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rep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rate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Photon</a:t>
                      </a:r>
                      <a:r>
                        <a:rPr dirty="0" sz="9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indistinguishability,</a:t>
                      </a:r>
                      <a:r>
                        <a:rPr dirty="0" sz="90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purity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Switch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power,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speed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Loss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per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component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Yield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per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component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Min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bend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radius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Detector</a:t>
                      </a:r>
                      <a:r>
                        <a:rPr dirty="0" sz="9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efficiency,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dark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counts,</a:t>
                      </a:r>
                      <a:r>
                        <a:rPr dirty="0" sz="9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reset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Multi-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pair</a:t>
                      </a:r>
                      <a:r>
                        <a:rPr dirty="0" sz="9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probability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Sources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per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RSG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2796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Circuit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depth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per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photon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RSG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state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fidelity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Waveguide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phase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stability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9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temp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Local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classical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latency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Temp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gradient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9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chip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97311" y="76200"/>
            <a:ext cx="1171955" cy="687323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7980426" y="886967"/>
            <a:ext cx="3676015" cy="453390"/>
          </a:xfrm>
          <a:prstGeom prst="rect">
            <a:avLst/>
          </a:prstGeom>
          <a:solidFill>
            <a:srgbClr val="006FC0"/>
          </a:solidFill>
          <a:ln w="19050">
            <a:solidFill>
              <a:srgbClr val="000000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763905" marR="155575" indent="-601980">
              <a:lnSpc>
                <a:spcPts val="1400"/>
              </a:lnSpc>
              <a:spcBef>
                <a:spcPts val="315"/>
              </a:spcBef>
            </a:pP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High-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Level</a:t>
            </a:r>
            <a:r>
              <a:rPr dirty="0" sz="12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Utility-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Scale</a:t>
            </a:r>
            <a:r>
              <a:rPr dirty="0" sz="1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r>
              <a:rPr dirty="0" sz="1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(USQC) 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Requirements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Derived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1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Applications</a:t>
            </a:r>
            <a:r>
              <a:rPr dirty="0" sz="1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Results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16823" y="1359408"/>
            <a:ext cx="3401567" cy="2499359"/>
          </a:xfrm>
          <a:prstGeom prst="rect">
            <a:avLst/>
          </a:prstGeom>
        </p:spPr>
      </p:pic>
      <p:sp>
        <p:nvSpPr>
          <p:cNvPr id="15" name="object 1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Distribution</a:t>
            </a:r>
            <a:r>
              <a:rPr dirty="0" spc="-50"/>
              <a:t> </a:t>
            </a:r>
            <a:r>
              <a:rPr dirty="0"/>
              <a:t>Statement</a:t>
            </a:r>
            <a:r>
              <a:rPr dirty="0" spc="-60"/>
              <a:t> </a:t>
            </a:r>
            <a:r>
              <a:rPr dirty="0"/>
              <a:t>‘A’</a:t>
            </a:r>
            <a:r>
              <a:rPr dirty="0" spc="-15"/>
              <a:t> </a:t>
            </a:r>
            <a:r>
              <a:rPr dirty="0"/>
              <a:t>(Approved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Public</a:t>
            </a:r>
            <a:r>
              <a:rPr dirty="0" spc="-20"/>
              <a:t> </a:t>
            </a:r>
            <a:r>
              <a:rPr dirty="0"/>
              <a:t>Release,</a:t>
            </a:r>
            <a:r>
              <a:rPr dirty="0" spc="-45"/>
              <a:t> </a:t>
            </a:r>
            <a:r>
              <a:rPr dirty="0"/>
              <a:t>Distribution</a:t>
            </a:r>
            <a:r>
              <a:rPr dirty="0" spc="-45"/>
              <a:t> </a:t>
            </a:r>
            <a:r>
              <a:rPr dirty="0" spc="-10"/>
              <a:t>Unlimited)</a:t>
            </a:r>
          </a:p>
        </p:txBody>
      </p: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17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/>
              <a:t>Quantitatively</a:t>
            </a:r>
            <a:r>
              <a:rPr dirty="0" sz="2200" spc="-45"/>
              <a:t> </a:t>
            </a:r>
            <a:r>
              <a:rPr dirty="0" sz="2200"/>
              <a:t>predicting</a:t>
            </a:r>
            <a:r>
              <a:rPr dirty="0" sz="2200" spc="-45"/>
              <a:t> </a:t>
            </a:r>
            <a:r>
              <a:rPr dirty="0" sz="2200"/>
              <a:t>the</a:t>
            </a:r>
            <a:r>
              <a:rPr dirty="0" sz="2200" spc="-50"/>
              <a:t> </a:t>
            </a:r>
            <a:r>
              <a:rPr dirty="0" sz="2200"/>
              <a:t>utility</a:t>
            </a:r>
            <a:r>
              <a:rPr dirty="0" sz="2200" spc="-65"/>
              <a:t> </a:t>
            </a:r>
            <a:r>
              <a:rPr dirty="0" sz="2200"/>
              <a:t>of</a:t>
            </a:r>
            <a:r>
              <a:rPr dirty="0" sz="2200" spc="-60"/>
              <a:t> </a:t>
            </a:r>
            <a:r>
              <a:rPr dirty="0" sz="2200"/>
              <a:t>a</a:t>
            </a:r>
            <a:r>
              <a:rPr dirty="0" sz="2200" spc="-80"/>
              <a:t> </a:t>
            </a:r>
            <a:r>
              <a:rPr dirty="0" sz="2200"/>
              <a:t>quantum</a:t>
            </a:r>
            <a:r>
              <a:rPr dirty="0" sz="2200" spc="-35"/>
              <a:t> </a:t>
            </a:r>
            <a:r>
              <a:rPr dirty="0" sz="2200" spc="-10"/>
              <a:t>computer</a:t>
            </a:r>
            <a:endParaRPr sz="2200"/>
          </a:p>
        </p:txBody>
      </p:sp>
      <p:grpSp>
        <p:nvGrpSpPr>
          <p:cNvPr id="3" name="object 3" descr=""/>
          <p:cNvGrpSpPr/>
          <p:nvPr/>
        </p:nvGrpSpPr>
        <p:grpSpPr>
          <a:xfrm>
            <a:off x="246888" y="2932179"/>
            <a:ext cx="1297305" cy="1231900"/>
            <a:chOff x="246888" y="2932179"/>
            <a:chExt cx="1297305" cy="1231900"/>
          </a:xfrm>
        </p:grpSpPr>
        <p:sp>
          <p:nvSpPr>
            <p:cNvPr id="4" name="object 4" descr=""/>
            <p:cNvSpPr/>
            <p:nvPr/>
          </p:nvSpPr>
          <p:spPr>
            <a:xfrm>
              <a:off x="265938" y="2951229"/>
              <a:ext cx="1259205" cy="1193800"/>
            </a:xfrm>
            <a:custGeom>
              <a:avLst/>
              <a:gdLst/>
              <a:ahLst/>
              <a:cxnLst/>
              <a:rect l="l" t="t" r="r" b="b"/>
              <a:pathLst>
                <a:path w="1259205" h="1193800">
                  <a:moveTo>
                    <a:pt x="1059942" y="0"/>
                  </a:moveTo>
                  <a:lnTo>
                    <a:pt x="198882" y="0"/>
                  </a:lnTo>
                  <a:lnTo>
                    <a:pt x="153279" y="5252"/>
                  </a:lnTo>
                  <a:lnTo>
                    <a:pt x="111417" y="20214"/>
                  </a:lnTo>
                  <a:lnTo>
                    <a:pt x="74490" y="43691"/>
                  </a:lnTo>
                  <a:lnTo>
                    <a:pt x="43691" y="74490"/>
                  </a:lnTo>
                  <a:lnTo>
                    <a:pt x="20214" y="111417"/>
                  </a:lnTo>
                  <a:lnTo>
                    <a:pt x="5252" y="153279"/>
                  </a:lnTo>
                  <a:lnTo>
                    <a:pt x="0" y="198882"/>
                  </a:lnTo>
                  <a:lnTo>
                    <a:pt x="0" y="994397"/>
                  </a:lnTo>
                  <a:lnTo>
                    <a:pt x="5252" y="1040000"/>
                  </a:lnTo>
                  <a:lnTo>
                    <a:pt x="20214" y="1081864"/>
                  </a:lnTo>
                  <a:lnTo>
                    <a:pt x="43691" y="1118794"/>
                  </a:lnTo>
                  <a:lnTo>
                    <a:pt x="74490" y="1149595"/>
                  </a:lnTo>
                  <a:lnTo>
                    <a:pt x="111417" y="1173075"/>
                  </a:lnTo>
                  <a:lnTo>
                    <a:pt x="153279" y="1188038"/>
                  </a:lnTo>
                  <a:lnTo>
                    <a:pt x="198882" y="1193292"/>
                  </a:lnTo>
                  <a:lnTo>
                    <a:pt x="1059942" y="1193292"/>
                  </a:lnTo>
                  <a:lnTo>
                    <a:pt x="1105544" y="1188038"/>
                  </a:lnTo>
                  <a:lnTo>
                    <a:pt x="1147406" y="1173075"/>
                  </a:lnTo>
                  <a:lnTo>
                    <a:pt x="1184333" y="1149595"/>
                  </a:lnTo>
                  <a:lnTo>
                    <a:pt x="1215132" y="1118794"/>
                  </a:lnTo>
                  <a:lnTo>
                    <a:pt x="1238609" y="1081864"/>
                  </a:lnTo>
                  <a:lnTo>
                    <a:pt x="1253571" y="1040000"/>
                  </a:lnTo>
                  <a:lnTo>
                    <a:pt x="1258824" y="994397"/>
                  </a:lnTo>
                  <a:lnTo>
                    <a:pt x="1258824" y="198882"/>
                  </a:lnTo>
                  <a:lnTo>
                    <a:pt x="1253571" y="153279"/>
                  </a:lnTo>
                  <a:lnTo>
                    <a:pt x="1238609" y="111417"/>
                  </a:lnTo>
                  <a:lnTo>
                    <a:pt x="1215132" y="74490"/>
                  </a:lnTo>
                  <a:lnTo>
                    <a:pt x="1184333" y="43691"/>
                  </a:lnTo>
                  <a:lnTo>
                    <a:pt x="1147406" y="20214"/>
                  </a:lnTo>
                  <a:lnTo>
                    <a:pt x="1105544" y="5252"/>
                  </a:lnTo>
                  <a:lnTo>
                    <a:pt x="105994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65938" y="2951229"/>
              <a:ext cx="1259205" cy="1193800"/>
            </a:xfrm>
            <a:custGeom>
              <a:avLst/>
              <a:gdLst/>
              <a:ahLst/>
              <a:cxnLst/>
              <a:rect l="l" t="t" r="r" b="b"/>
              <a:pathLst>
                <a:path w="1259205" h="1193800">
                  <a:moveTo>
                    <a:pt x="0" y="198882"/>
                  </a:moveTo>
                  <a:lnTo>
                    <a:pt x="5252" y="153279"/>
                  </a:lnTo>
                  <a:lnTo>
                    <a:pt x="20214" y="111417"/>
                  </a:lnTo>
                  <a:lnTo>
                    <a:pt x="43691" y="74490"/>
                  </a:lnTo>
                  <a:lnTo>
                    <a:pt x="74490" y="43691"/>
                  </a:lnTo>
                  <a:lnTo>
                    <a:pt x="111417" y="20214"/>
                  </a:lnTo>
                  <a:lnTo>
                    <a:pt x="153279" y="5252"/>
                  </a:lnTo>
                  <a:lnTo>
                    <a:pt x="198882" y="0"/>
                  </a:lnTo>
                  <a:lnTo>
                    <a:pt x="1059942" y="0"/>
                  </a:lnTo>
                  <a:lnTo>
                    <a:pt x="1105544" y="5252"/>
                  </a:lnTo>
                  <a:lnTo>
                    <a:pt x="1147406" y="20214"/>
                  </a:lnTo>
                  <a:lnTo>
                    <a:pt x="1184333" y="43691"/>
                  </a:lnTo>
                  <a:lnTo>
                    <a:pt x="1215132" y="74490"/>
                  </a:lnTo>
                  <a:lnTo>
                    <a:pt x="1238609" y="111417"/>
                  </a:lnTo>
                  <a:lnTo>
                    <a:pt x="1253571" y="153279"/>
                  </a:lnTo>
                  <a:lnTo>
                    <a:pt x="1258824" y="198882"/>
                  </a:lnTo>
                  <a:lnTo>
                    <a:pt x="1258824" y="994397"/>
                  </a:lnTo>
                  <a:lnTo>
                    <a:pt x="1253571" y="1040000"/>
                  </a:lnTo>
                  <a:lnTo>
                    <a:pt x="1238609" y="1081864"/>
                  </a:lnTo>
                  <a:lnTo>
                    <a:pt x="1215132" y="1118794"/>
                  </a:lnTo>
                  <a:lnTo>
                    <a:pt x="1184333" y="1149595"/>
                  </a:lnTo>
                  <a:lnTo>
                    <a:pt x="1147406" y="1173075"/>
                  </a:lnTo>
                  <a:lnTo>
                    <a:pt x="1105544" y="1188038"/>
                  </a:lnTo>
                  <a:lnTo>
                    <a:pt x="1059942" y="1193292"/>
                  </a:lnTo>
                  <a:lnTo>
                    <a:pt x="198882" y="1193292"/>
                  </a:lnTo>
                  <a:lnTo>
                    <a:pt x="153279" y="1188038"/>
                  </a:lnTo>
                  <a:lnTo>
                    <a:pt x="111417" y="1173075"/>
                  </a:lnTo>
                  <a:lnTo>
                    <a:pt x="74490" y="1149595"/>
                  </a:lnTo>
                  <a:lnTo>
                    <a:pt x="43691" y="1118794"/>
                  </a:lnTo>
                  <a:lnTo>
                    <a:pt x="20214" y="1081864"/>
                  </a:lnTo>
                  <a:lnTo>
                    <a:pt x="5252" y="1040000"/>
                  </a:lnTo>
                  <a:lnTo>
                    <a:pt x="0" y="994397"/>
                  </a:lnTo>
                  <a:lnTo>
                    <a:pt x="0" y="198882"/>
                  </a:lnTo>
                  <a:close/>
                </a:path>
              </a:pathLst>
            </a:custGeom>
            <a:ln w="38099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01400" y="3156111"/>
            <a:ext cx="988694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-1905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Calibri"/>
                <a:cs typeface="Calibri"/>
              </a:rPr>
              <a:t>Quantify Application Impact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967483" y="2932179"/>
            <a:ext cx="1297305" cy="1231900"/>
            <a:chOff x="1967483" y="2932179"/>
            <a:chExt cx="1297305" cy="1231900"/>
          </a:xfrm>
        </p:grpSpPr>
        <p:sp>
          <p:nvSpPr>
            <p:cNvPr id="8" name="object 8" descr=""/>
            <p:cNvSpPr/>
            <p:nvPr/>
          </p:nvSpPr>
          <p:spPr>
            <a:xfrm>
              <a:off x="1986533" y="2951229"/>
              <a:ext cx="1259205" cy="1193800"/>
            </a:xfrm>
            <a:custGeom>
              <a:avLst/>
              <a:gdLst/>
              <a:ahLst/>
              <a:cxnLst/>
              <a:rect l="l" t="t" r="r" b="b"/>
              <a:pathLst>
                <a:path w="1259205" h="1193800">
                  <a:moveTo>
                    <a:pt x="1059942" y="0"/>
                  </a:moveTo>
                  <a:lnTo>
                    <a:pt x="198882" y="0"/>
                  </a:lnTo>
                  <a:lnTo>
                    <a:pt x="153279" y="5252"/>
                  </a:lnTo>
                  <a:lnTo>
                    <a:pt x="111417" y="20214"/>
                  </a:lnTo>
                  <a:lnTo>
                    <a:pt x="74490" y="43691"/>
                  </a:lnTo>
                  <a:lnTo>
                    <a:pt x="43691" y="74490"/>
                  </a:lnTo>
                  <a:lnTo>
                    <a:pt x="20214" y="111417"/>
                  </a:lnTo>
                  <a:lnTo>
                    <a:pt x="5252" y="153279"/>
                  </a:lnTo>
                  <a:lnTo>
                    <a:pt x="0" y="198882"/>
                  </a:lnTo>
                  <a:lnTo>
                    <a:pt x="0" y="994397"/>
                  </a:lnTo>
                  <a:lnTo>
                    <a:pt x="5252" y="1040000"/>
                  </a:lnTo>
                  <a:lnTo>
                    <a:pt x="20214" y="1081864"/>
                  </a:lnTo>
                  <a:lnTo>
                    <a:pt x="43691" y="1118794"/>
                  </a:lnTo>
                  <a:lnTo>
                    <a:pt x="74490" y="1149595"/>
                  </a:lnTo>
                  <a:lnTo>
                    <a:pt x="111417" y="1173075"/>
                  </a:lnTo>
                  <a:lnTo>
                    <a:pt x="153279" y="1188038"/>
                  </a:lnTo>
                  <a:lnTo>
                    <a:pt x="198882" y="1193292"/>
                  </a:lnTo>
                  <a:lnTo>
                    <a:pt x="1059942" y="1193292"/>
                  </a:lnTo>
                  <a:lnTo>
                    <a:pt x="1105544" y="1188038"/>
                  </a:lnTo>
                  <a:lnTo>
                    <a:pt x="1147406" y="1173075"/>
                  </a:lnTo>
                  <a:lnTo>
                    <a:pt x="1184333" y="1149595"/>
                  </a:lnTo>
                  <a:lnTo>
                    <a:pt x="1215132" y="1118794"/>
                  </a:lnTo>
                  <a:lnTo>
                    <a:pt x="1238609" y="1081864"/>
                  </a:lnTo>
                  <a:lnTo>
                    <a:pt x="1253571" y="1040000"/>
                  </a:lnTo>
                  <a:lnTo>
                    <a:pt x="1258824" y="994397"/>
                  </a:lnTo>
                  <a:lnTo>
                    <a:pt x="1258824" y="198882"/>
                  </a:lnTo>
                  <a:lnTo>
                    <a:pt x="1253571" y="153279"/>
                  </a:lnTo>
                  <a:lnTo>
                    <a:pt x="1238609" y="111417"/>
                  </a:lnTo>
                  <a:lnTo>
                    <a:pt x="1215132" y="74490"/>
                  </a:lnTo>
                  <a:lnTo>
                    <a:pt x="1184333" y="43691"/>
                  </a:lnTo>
                  <a:lnTo>
                    <a:pt x="1147406" y="20214"/>
                  </a:lnTo>
                  <a:lnTo>
                    <a:pt x="1105544" y="5252"/>
                  </a:lnTo>
                  <a:lnTo>
                    <a:pt x="105994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986533" y="2951229"/>
              <a:ext cx="1259205" cy="1193800"/>
            </a:xfrm>
            <a:custGeom>
              <a:avLst/>
              <a:gdLst/>
              <a:ahLst/>
              <a:cxnLst/>
              <a:rect l="l" t="t" r="r" b="b"/>
              <a:pathLst>
                <a:path w="1259205" h="1193800">
                  <a:moveTo>
                    <a:pt x="0" y="198882"/>
                  </a:moveTo>
                  <a:lnTo>
                    <a:pt x="5252" y="153279"/>
                  </a:lnTo>
                  <a:lnTo>
                    <a:pt x="20214" y="111417"/>
                  </a:lnTo>
                  <a:lnTo>
                    <a:pt x="43691" y="74490"/>
                  </a:lnTo>
                  <a:lnTo>
                    <a:pt x="74490" y="43691"/>
                  </a:lnTo>
                  <a:lnTo>
                    <a:pt x="111417" y="20214"/>
                  </a:lnTo>
                  <a:lnTo>
                    <a:pt x="153279" y="5252"/>
                  </a:lnTo>
                  <a:lnTo>
                    <a:pt x="198882" y="0"/>
                  </a:lnTo>
                  <a:lnTo>
                    <a:pt x="1059942" y="0"/>
                  </a:lnTo>
                  <a:lnTo>
                    <a:pt x="1105544" y="5252"/>
                  </a:lnTo>
                  <a:lnTo>
                    <a:pt x="1147406" y="20214"/>
                  </a:lnTo>
                  <a:lnTo>
                    <a:pt x="1184333" y="43691"/>
                  </a:lnTo>
                  <a:lnTo>
                    <a:pt x="1215132" y="74490"/>
                  </a:lnTo>
                  <a:lnTo>
                    <a:pt x="1238609" y="111417"/>
                  </a:lnTo>
                  <a:lnTo>
                    <a:pt x="1253571" y="153279"/>
                  </a:lnTo>
                  <a:lnTo>
                    <a:pt x="1258824" y="198882"/>
                  </a:lnTo>
                  <a:lnTo>
                    <a:pt x="1258824" y="994397"/>
                  </a:lnTo>
                  <a:lnTo>
                    <a:pt x="1253571" y="1040000"/>
                  </a:lnTo>
                  <a:lnTo>
                    <a:pt x="1238609" y="1081864"/>
                  </a:lnTo>
                  <a:lnTo>
                    <a:pt x="1215132" y="1118794"/>
                  </a:lnTo>
                  <a:lnTo>
                    <a:pt x="1184333" y="1149595"/>
                  </a:lnTo>
                  <a:lnTo>
                    <a:pt x="1147406" y="1173075"/>
                  </a:lnTo>
                  <a:lnTo>
                    <a:pt x="1105544" y="1188038"/>
                  </a:lnTo>
                  <a:lnTo>
                    <a:pt x="1059942" y="1193292"/>
                  </a:lnTo>
                  <a:lnTo>
                    <a:pt x="198882" y="1193292"/>
                  </a:lnTo>
                  <a:lnTo>
                    <a:pt x="153279" y="1188038"/>
                  </a:lnTo>
                  <a:lnTo>
                    <a:pt x="111417" y="1173075"/>
                  </a:lnTo>
                  <a:lnTo>
                    <a:pt x="74490" y="1149595"/>
                  </a:lnTo>
                  <a:lnTo>
                    <a:pt x="43691" y="1118794"/>
                  </a:lnTo>
                  <a:lnTo>
                    <a:pt x="20214" y="1081864"/>
                  </a:lnTo>
                  <a:lnTo>
                    <a:pt x="5252" y="1040000"/>
                  </a:lnTo>
                  <a:lnTo>
                    <a:pt x="0" y="994397"/>
                  </a:lnTo>
                  <a:lnTo>
                    <a:pt x="0" y="198882"/>
                  </a:lnTo>
                  <a:close/>
                </a:path>
              </a:pathLst>
            </a:custGeom>
            <a:ln w="38099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2097336" y="3278031"/>
            <a:ext cx="103441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66700" marR="5080" indent="-254635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latin typeface="Calibri"/>
                <a:cs typeface="Calibri"/>
              </a:rPr>
              <a:t>Parametrize </a:t>
            </a:r>
            <a:r>
              <a:rPr dirty="0" sz="1600" spc="-10" b="1">
                <a:latin typeface="Calibri"/>
                <a:cs typeface="Calibri"/>
              </a:rPr>
              <a:t>Scope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3688079" y="2932179"/>
            <a:ext cx="1297305" cy="1231900"/>
            <a:chOff x="3688079" y="2932179"/>
            <a:chExt cx="1297305" cy="1231900"/>
          </a:xfrm>
        </p:grpSpPr>
        <p:sp>
          <p:nvSpPr>
            <p:cNvPr id="12" name="object 12" descr=""/>
            <p:cNvSpPr/>
            <p:nvPr/>
          </p:nvSpPr>
          <p:spPr>
            <a:xfrm>
              <a:off x="3707129" y="2951229"/>
              <a:ext cx="1259205" cy="1193800"/>
            </a:xfrm>
            <a:custGeom>
              <a:avLst/>
              <a:gdLst/>
              <a:ahLst/>
              <a:cxnLst/>
              <a:rect l="l" t="t" r="r" b="b"/>
              <a:pathLst>
                <a:path w="1259204" h="1193800">
                  <a:moveTo>
                    <a:pt x="1059942" y="0"/>
                  </a:moveTo>
                  <a:lnTo>
                    <a:pt x="198882" y="0"/>
                  </a:lnTo>
                  <a:lnTo>
                    <a:pt x="153279" y="5252"/>
                  </a:lnTo>
                  <a:lnTo>
                    <a:pt x="111417" y="20214"/>
                  </a:lnTo>
                  <a:lnTo>
                    <a:pt x="74490" y="43691"/>
                  </a:lnTo>
                  <a:lnTo>
                    <a:pt x="43691" y="74490"/>
                  </a:lnTo>
                  <a:lnTo>
                    <a:pt x="20214" y="111417"/>
                  </a:lnTo>
                  <a:lnTo>
                    <a:pt x="5252" y="153279"/>
                  </a:lnTo>
                  <a:lnTo>
                    <a:pt x="0" y="198882"/>
                  </a:lnTo>
                  <a:lnTo>
                    <a:pt x="0" y="994397"/>
                  </a:lnTo>
                  <a:lnTo>
                    <a:pt x="5252" y="1040000"/>
                  </a:lnTo>
                  <a:lnTo>
                    <a:pt x="20214" y="1081864"/>
                  </a:lnTo>
                  <a:lnTo>
                    <a:pt x="43691" y="1118794"/>
                  </a:lnTo>
                  <a:lnTo>
                    <a:pt x="74490" y="1149595"/>
                  </a:lnTo>
                  <a:lnTo>
                    <a:pt x="111417" y="1173075"/>
                  </a:lnTo>
                  <a:lnTo>
                    <a:pt x="153279" y="1188038"/>
                  </a:lnTo>
                  <a:lnTo>
                    <a:pt x="198882" y="1193292"/>
                  </a:lnTo>
                  <a:lnTo>
                    <a:pt x="1059942" y="1193292"/>
                  </a:lnTo>
                  <a:lnTo>
                    <a:pt x="1105544" y="1188038"/>
                  </a:lnTo>
                  <a:lnTo>
                    <a:pt x="1147406" y="1173075"/>
                  </a:lnTo>
                  <a:lnTo>
                    <a:pt x="1184333" y="1149595"/>
                  </a:lnTo>
                  <a:lnTo>
                    <a:pt x="1215132" y="1118794"/>
                  </a:lnTo>
                  <a:lnTo>
                    <a:pt x="1238609" y="1081864"/>
                  </a:lnTo>
                  <a:lnTo>
                    <a:pt x="1253571" y="1040000"/>
                  </a:lnTo>
                  <a:lnTo>
                    <a:pt x="1258824" y="994397"/>
                  </a:lnTo>
                  <a:lnTo>
                    <a:pt x="1258824" y="198882"/>
                  </a:lnTo>
                  <a:lnTo>
                    <a:pt x="1253571" y="153279"/>
                  </a:lnTo>
                  <a:lnTo>
                    <a:pt x="1238609" y="111417"/>
                  </a:lnTo>
                  <a:lnTo>
                    <a:pt x="1215132" y="74490"/>
                  </a:lnTo>
                  <a:lnTo>
                    <a:pt x="1184333" y="43691"/>
                  </a:lnTo>
                  <a:lnTo>
                    <a:pt x="1147406" y="20214"/>
                  </a:lnTo>
                  <a:lnTo>
                    <a:pt x="1105544" y="5252"/>
                  </a:lnTo>
                  <a:lnTo>
                    <a:pt x="105994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707129" y="2951229"/>
              <a:ext cx="1259205" cy="1193800"/>
            </a:xfrm>
            <a:custGeom>
              <a:avLst/>
              <a:gdLst/>
              <a:ahLst/>
              <a:cxnLst/>
              <a:rect l="l" t="t" r="r" b="b"/>
              <a:pathLst>
                <a:path w="1259204" h="1193800">
                  <a:moveTo>
                    <a:pt x="0" y="198882"/>
                  </a:moveTo>
                  <a:lnTo>
                    <a:pt x="5252" y="153279"/>
                  </a:lnTo>
                  <a:lnTo>
                    <a:pt x="20214" y="111417"/>
                  </a:lnTo>
                  <a:lnTo>
                    <a:pt x="43691" y="74490"/>
                  </a:lnTo>
                  <a:lnTo>
                    <a:pt x="74490" y="43691"/>
                  </a:lnTo>
                  <a:lnTo>
                    <a:pt x="111417" y="20214"/>
                  </a:lnTo>
                  <a:lnTo>
                    <a:pt x="153279" y="5252"/>
                  </a:lnTo>
                  <a:lnTo>
                    <a:pt x="198882" y="0"/>
                  </a:lnTo>
                  <a:lnTo>
                    <a:pt x="1059942" y="0"/>
                  </a:lnTo>
                  <a:lnTo>
                    <a:pt x="1105544" y="5252"/>
                  </a:lnTo>
                  <a:lnTo>
                    <a:pt x="1147406" y="20214"/>
                  </a:lnTo>
                  <a:lnTo>
                    <a:pt x="1184333" y="43691"/>
                  </a:lnTo>
                  <a:lnTo>
                    <a:pt x="1215132" y="74490"/>
                  </a:lnTo>
                  <a:lnTo>
                    <a:pt x="1238609" y="111417"/>
                  </a:lnTo>
                  <a:lnTo>
                    <a:pt x="1253571" y="153279"/>
                  </a:lnTo>
                  <a:lnTo>
                    <a:pt x="1258824" y="198882"/>
                  </a:lnTo>
                  <a:lnTo>
                    <a:pt x="1258824" y="994397"/>
                  </a:lnTo>
                  <a:lnTo>
                    <a:pt x="1253571" y="1040000"/>
                  </a:lnTo>
                  <a:lnTo>
                    <a:pt x="1238609" y="1081864"/>
                  </a:lnTo>
                  <a:lnTo>
                    <a:pt x="1215132" y="1118794"/>
                  </a:lnTo>
                  <a:lnTo>
                    <a:pt x="1184333" y="1149595"/>
                  </a:lnTo>
                  <a:lnTo>
                    <a:pt x="1147406" y="1173075"/>
                  </a:lnTo>
                  <a:lnTo>
                    <a:pt x="1105544" y="1188038"/>
                  </a:lnTo>
                  <a:lnTo>
                    <a:pt x="1059942" y="1193292"/>
                  </a:lnTo>
                  <a:lnTo>
                    <a:pt x="198882" y="1193292"/>
                  </a:lnTo>
                  <a:lnTo>
                    <a:pt x="153279" y="1188038"/>
                  </a:lnTo>
                  <a:lnTo>
                    <a:pt x="111417" y="1173075"/>
                  </a:lnTo>
                  <a:lnTo>
                    <a:pt x="74490" y="1149595"/>
                  </a:lnTo>
                  <a:lnTo>
                    <a:pt x="43691" y="1118794"/>
                  </a:lnTo>
                  <a:lnTo>
                    <a:pt x="20214" y="1081864"/>
                  </a:lnTo>
                  <a:lnTo>
                    <a:pt x="5252" y="1040000"/>
                  </a:lnTo>
                  <a:lnTo>
                    <a:pt x="0" y="994397"/>
                  </a:lnTo>
                  <a:lnTo>
                    <a:pt x="0" y="198882"/>
                  </a:lnTo>
                  <a:close/>
                </a:path>
              </a:pathLst>
            </a:custGeom>
            <a:ln w="38099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3846652" y="3278031"/>
            <a:ext cx="97790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9939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Calibri"/>
                <a:cs typeface="Calibri"/>
              </a:rPr>
              <a:t>Define Benchmark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7237476" y="2932179"/>
            <a:ext cx="1295400" cy="1231900"/>
            <a:chOff x="7237476" y="2932179"/>
            <a:chExt cx="1295400" cy="1231900"/>
          </a:xfrm>
        </p:grpSpPr>
        <p:sp>
          <p:nvSpPr>
            <p:cNvPr id="16" name="object 16" descr=""/>
            <p:cNvSpPr/>
            <p:nvPr/>
          </p:nvSpPr>
          <p:spPr>
            <a:xfrm>
              <a:off x="7256526" y="2951229"/>
              <a:ext cx="1257300" cy="1193800"/>
            </a:xfrm>
            <a:custGeom>
              <a:avLst/>
              <a:gdLst/>
              <a:ahLst/>
              <a:cxnLst/>
              <a:rect l="l" t="t" r="r" b="b"/>
              <a:pathLst>
                <a:path w="1257300" h="1193800">
                  <a:moveTo>
                    <a:pt x="1058418" y="0"/>
                  </a:moveTo>
                  <a:lnTo>
                    <a:pt x="198882" y="0"/>
                  </a:lnTo>
                  <a:lnTo>
                    <a:pt x="153279" y="5252"/>
                  </a:lnTo>
                  <a:lnTo>
                    <a:pt x="111417" y="20214"/>
                  </a:lnTo>
                  <a:lnTo>
                    <a:pt x="74490" y="43691"/>
                  </a:lnTo>
                  <a:lnTo>
                    <a:pt x="43691" y="74490"/>
                  </a:lnTo>
                  <a:lnTo>
                    <a:pt x="20214" y="111417"/>
                  </a:lnTo>
                  <a:lnTo>
                    <a:pt x="5252" y="153279"/>
                  </a:lnTo>
                  <a:lnTo>
                    <a:pt x="0" y="198882"/>
                  </a:lnTo>
                  <a:lnTo>
                    <a:pt x="0" y="994397"/>
                  </a:lnTo>
                  <a:lnTo>
                    <a:pt x="5252" y="1040000"/>
                  </a:lnTo>
                  <a:lnTo>
                    <a:pt x="20214" y="1081864"/>
                  </a:lnTo>
                  <a:lnTo>
                    <a:pt x="43691" y="1118794"/>
                  </a:lnTo>
                  <a:lnTo>
                    <a:pt x="74490" y="1149595"/>
                  </a:lnTo>
                  <a:lnTo>
                    <a:pt x="111417" y="1173075"/>
                  </a:lnTo>
                  <a:lnTo>
                    <a:pt x="153279" y="1188038"/>
                  </a:lnTo>
                  <a:lnTo>
                    <a:pt x="198882" y="1193292"/>
                  </a:lnTo>
                  <a:lnTo>
                    <a:pt x="1058418" y="1193292"/>
                  </a:lnTo>
                  <a:lnTo>
                    <a:pt x="1104020" y="1188038"/>
                  </a:lnTo>
                  <a:lnTo>
                    <a:pt x="1145882" y="1173075"/>
                  </a:lnTo>
                  <a:lnTo>
                    <a:pt x="1182809" y="1149595"/>
                  </a:lnTo>
                  <a:lnTo>
                    <a:pt x="1213608" y="1118794"/>
                  </a:lnTo>
                  <a:lnTo>
                    <a:pt x="1237085" y="1081864"/>
                  </a:lnTo>
                  <a:lnTo>
                    <a:pt x="1252047" y="1040000"/>
                  </a:lnTo>
                  <a:lnTo>
                    <a:pt x="1257300" y="994397"/>
                  </a:lnTo>
                  <a:lnTo>
                    <a:pt x="1257300" y="198882"/>
                  </a:lnTo>
                  <a:lnTo>
                    <a:pt x="1252047" y="153279"/>
                  </a:lnTo>
                  <a:lnTo>
                    <a:pt x="1237085" y="111417"/>
                  </a:lnTo>
                  <a:lnTo>
                    <a:pt x="1213608" y="74490"/>
                  </a:lnTo>
                  <a:lnTo>
                    <a:pt x="1182809" y="43691"/>
                  </a:lnTo>
                  <a:lnTo>
                    <a:pt x="1145882" y="20214"/>
                  </a:lnTo>
                  <a:lnTo>
                    <a:pt x="1104020" y="5252"/>
                  </a:lnTo>
                  <a:lnTo>
                    <a:pt x="105841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7256526" y="2951229"/>
              <a:ext cx="1257300" cy="1193800"/>
            </a:xfrm>
            <a:custGeom>
              <a:avLst/>
              <a:gdLst/>
              <a:ahLst/>
              <a:cxnLst/>
              <a:rect l="l" t="t" r="r" b="b"/>
              <a:pathLst>
                <a:path w="1257300" h="1193800">
                  <a:moveTo>
                    <a:pt x="0" y="198882"/>
                  </a:moveTo>
                  <a:lnTo>
                    <a:pt x="5252" y="153279"/>
                  </a:lnTo>
                  <a:lnTo>
                    <a:pt x="20214" y="111417"/>
                  </a:lnTo>
                  <a:lnTo>
                    <a:pt x="43691" y="74490"/>
                  </a:lnTo>
                  <a:lnTo>
                    <a:pt x="74490" y="43691"/>
                  </a:lnTo>
                  <a:lnTo>
                    <a:pt x="111417" y="20214"/>
                  </a:lnTo>
                  <a:lnTo>
                    <a:pt x="153279" y="5252"/>
                  </a:lnTo>
                  <a:lnTo>
                    <a:pt x="198882" y="0"/>
                  </a:lnTo>
                  <a:lnTo>
                    <a:pt x="1058418" y="0"/>
                  </a:lnTo>
                  <a:lnTo>
                    <a:pt x="1104020" y="5252"/>
                  </a:lnTo>
                  <a:lnTo>
                    <a:pt x="1145882" y="20214"/>
                  </a:lnTo>
                  <a:lnTo>
                    <a:pt x="1182809" y="43691"/>
                  </a:lnTo>
                  <a:lnTo>
                    <a:pt x="1213608" y="74490"/>
                  </a:lnTo>
                  <a:lnTo>
                    <a:pt x="1237085" y="111417"/>
                  </a:lnTo>
                  <a:lnTo>
                    <a:pt x="1252047" y="153279"/>
                  </a:lnTo>
                  <a:lnTo>
                    <a:pt x="1257300" y="198882"/>
                  </a:lnTo>
                  <a:lnTo>
                    <a:pt x="1257300" y="994397"/>
                  </a:lnTo>
                  <a:lnTo>
                    <a:pt x="1252047" y="1040000"/>
                  </a:lnTo>
                  <a:lnTo>
                    <a:pt x="1237085" y="1081864"/>
                  </a:lnTo>
                  <a:lnTo>
                    <a:pt x="1213608" y="1118794"/>
                  </a:lnTo>
                  <a:lnTo>
                    <a:pt x="1182809" y="1149595"/>
                  </a:lnTo>
                  <a:lnTo>
                    <a:pt x="1145882" y="1173075"/>
                  </a:lnTo>
                  <a:lnTo>
                    <a:pt x="1104020" y="1188038"/>
                  </a:lnTo>
                  <a:lnTo>
                    <a:pt x="1058418" y="1193292"/>
                  </a:lnTo>
                  <a:lnTo>
                    <a:pt x="198882" y="1193292"/>
                  </a:lnTo>
                  <a:lnTo>
                    <a:pt x="153279" y="1188038"/>
                  </a:lnTo>
                  <a:lnTo>
                    <a:pt x="111417" y="1173075"/>
                  </a:lnTo>
                  <a:lnTo>
                    <a:pt x="74490" y="1149595"/>
                  </a:lnTo>
                  <a:lnTo>
                    <a:pt x="43691" y="1118794"/>
                  </a:lnTo>
                  <a:lnTo>
                    <a:pt x="20214" y="1081864"/>
                  </a:lnTo>
                  <a:lnTo>
                    <a:pt x="5252" y="1040000"/>
                  </a:lnTo>
                  <a:lnTo>
                    <a:pt x="0" y="994397"/>
                  </a:lnTo>
                  <a:lnTo>
                    <a:pt x="0" y="198882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7450183" y="3278031"/>
            <a:ext cx="86868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4064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Calibri"/>
                <a:cs typeface="Calibri"/>
              </a:rPr>
              <a:t>Optimize Algorithm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8956547" y="2932179"/>
            <a:ext cx="1297305" cy="1231900"/>
            <a:chOff x="8956547" y="2932179"/>
            <a:chExt cx="1297305" cy="1231900"/>
          </a:xfrm>
        </p:grpSpPr>
        <p:sp>
          <p:nvSpPr>
            <p:cNvPr id="20" name="object 20" descr=""/>
            <p:cNvSpPr/>
            <p:nvPr/>
          </p:nvSpPr>
          <p:spPr>
            <a:xfrm>
              <a:off x="8975597" y="2951229"/>
              <a:ext cx="1259205" cy="1193800"/>
            </a:xfrm>
            <a:custGeom>
              <a:avLst/>
              <a:gdLst/>
              <a:ahLst/>
              <a:cxnLst/>
              <a:rect l="l" t="t" r="r" b="b"/>
              <a:pathLst>
                <a:path w="1259204" h="1193800">
                  <a:moveTo>
                    <a:pt x="1059942" y="0"/>
                  </a:moveTo>
                  <a:lnTo>
                    <a:pt x="198882" y="0"/>
                  </a:lnTo>
                  <a:lnTo>
                    <a:pt x="153279" y="5252"/>
                  </a:lnTo>
                  <a:lnTo>
                    <a:pt x="111417" y="20214"/>
                  </a:lnTo>
                  <a:lnTo>
                    <a:pt x="74490" y="43691"/>
                  </a:lnTo>
                  <a:lnTo>
                    <a:pt x="43691" y="74490"/>
                  </a:lnTo>
                  <a:lnTo>
                    <a:pt x="20214" y="111417"/>
                  </a:lnTo>
                  <a:lnTo>
                    <a:pt x="5252" y="153279"/>
                  </a:lnTo>
                  <a:lnTo>
                    <a:pt x="0" y="198882"/>
                  </a:lnTo>
                  <a:lnTo>
                    <a:pt x="0" y="994397"/>
                  </a:lnTo>
                  <a:lnTo>
                    <a:pt x="5252" y="1040000"/>
                  </a:lnTo>
                  <a:lnTo>
                    <a:pt x="20214" y="1081864"/>
                  </a:lnTo>
                  <a:lnTo>
                    <a:pt x="43691" y="1118794"/>
                  </a:lnTo>
                  <a:lnTo>
                    <a:pt x="74490" y="1149595"/>
                  </a:lnTo>
                  <a:lnTo>
                    <a:pt x="111417" y="1173075"/>
                  </a:lnTo>
                  <a:lnTo>
                    <a:pt x="153279" y="1188038"/>
                  </a:lnTo>
                  <a:lnTo>
                    <a:pt x="198882" y="1193292"/>
                  </a:lnTo>
                  <a:lnTo>
                    <a:pt x="1059942" y="1193292"/>
                  </a:lnTo>
                  <a:lnTo>
                    <a:pt x="1105544" y="1188038"/>
                  </a:lnTo>
                  <a:lnTo>
                    <a:pt x="1147406" y="1173075"/>
                  </a:lnTo>
                  <a:lnTo>
                    <a:pt x="1184333" y="1149595"/>
                  </a:lnTo>
                  <a:lnTo>
                    <a:pt x="1215132" y="1118794"/>
                  </a:lnTo>
                  <a:lnTo>
                    <a:pt x="1238609" y="1081864"/>
                  </a:lnTo>
                  <a:lnTo>
                    <a:pt x="1253571" y="1040000"/>
                  </a:lnTo>
                  <a:lnTo>
                    <a:pt x="1258824" y="994397"/>
                  </a:lnTo>
                  <a:lnTo>
                    <a:pt x="1258824" y="198882"/>
                  </a:lnTo>
                  <a:lnTo>
                    <a:pt x="1253571" y="153279"/>
                  </a:lnTo>
                  <a:lnTo>
                    <a:pt x="1238609" y="111417"/>
                  </a:lnTo>
                  <a:lnTo>
                    <a:pt x="1215132" y="74490"/>
                  </a:lnTo>
                  <a:lnTo>
                    <a:pt x="1184333" y="43691"/>
                  </a:lnTo>
                  <a:lnTo>
                    <a:pt x="1147406" y="20214"/>
                  </a:lnTo>
                  <a:lnTo>
                    <a:pt x="1105544" y="5252"/>
                  </a:lnTo>
                  <a:lnTo>
                    <a:pt x="105994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8975597" y="2951229"/>
              <a:ext cx="1259205" cy="1193800"/>
            </a:xfrm>
            <a:custGeom>
              <a:avLst/>
              <a:gdLst/>
              <a:ahLst/>
              <a:cxnLst/>
              <a:rect l="l" t="t" r="r" b="b"/>
              <a:pathLst>
                <a:path w="1259204" h="1193800">
                  <a:moveTo>
                    <a:pt x="0" y="198882"/>
                  </a:moveTo>
                  <a:lnTo>
                    <a:pt x="5252" y="153279"/>
                  </a:lnTo>
                  <a:lnTo>
                    <a:pt x="20214" y="111417"/>
                  </a:lnTo>
                  <a:lnTo>
                    <a:pt x="43691" y="74490"/>
                  </a:lnTo>
                  <a:lnTo>
                    <a:pt x="74490" y="43691"/>
                  </a:lnTo>
                  <a:lnTo>
                    <a:pt x="111417" y="20214"/>
                  </a:lnTo>
                  <a:lnTo>
                    <a:pt x="153279" y="5252"/>
                  </a:lnTo>
                  <a:lnTo>
                    <a:pt x="198882" y="0"/>
                  </a:lnTo>
                  <a:lnTo>
                    <a:pt x="1059942" y="0"/>
                  </a:lnTo>
                  <a:lnTo>
                    <a:pt x="1105544" y="5252"/>
                  </a:lnTo>
                  <a:lnTo>
                    <a:pt x="1147406" y="20214"/>
                  </a:lnTo>
                  <a:lnTo>
                    <a:pt x="1184333" y="43691"/>
                  </a:lnTo>
                  <a:lnTo>
                    <a:pt x="1215132" y="74490"/>
                  </a:lnTo>
                  <a:lnTo>
                    <a:pt x="1238609" y="111417"/>
                  </a:lnTo>
                  <a:lnTo>
                    <a:pt x="1253571" y="153279"/>
                  </a:lnTo>
                  <a:lnTo>
                    <a:pt x="1258824" y="198882"/>
                  </a:lnTo>
                  <a:lnTo>
                    <a:pt x="1258824" y="994397"/>
                  </a:lnTo>
                  <a:lnTo>
                    <a:pt x="1253571" y="1040000"/>
                  </a:lnTo>
                  <a:lnTo>
                    <a:pt x="1238609" y="1081864"/>
                  </a:lnTo>
                  <a:lnTo>
                    <a:pt x="1215132" y="1118794"/>
                  </a:lnTo>
                  <a:lnTo>
                    <a:pt x="1184333" y="1149595"/>
                  </a:lnTo>
                  <a:lnTo>
                    <a:pt x="1147406" y="1173075"/>
                  </a:lnTo>
                  <a:lnTo>
                    <a:pt x="1105544" y="1188038"/>
                  </a:lnTo>
                  <a:lnTo>
                    <a:pt x="1059942" y="1193292"/>
                  </a:lnTo>
                  <a:lnTo>
                    <a:pt x="198882" y="1193292"/>
                  </a:lnTo>
                  <a:lnTo>
                    <a:pt x="153279" y="1188038"/>
                  </a:lnTo>
                  <a:lnTo>
                    <a:pt x="111417" y="1173075"/>
                  </a:lnTo>
                  <a:lnTo>
                    <a:pt x="74490" y="1149595"/>
                  </a:lnTo>
                  <a:lnTo>
                    <a:pt x="43691" y="1118794"/>
                  </a:lnTo>
                  <a:lnTo>
                    <a:pt x="20214" y="1081864"/>
                  </a:lnTo>
                  <a:lnTo>
                    <a:pt x="5252" y="1040000"/>
                  </a:lnTo>
                  <a:lnTo>
                    <a:pt x="0" y="994397"/>
                  </a:lnTo>
                  <a:lnTo>
                    <a:pt x="0" y="198882"/>
                  </a:lnTo>
                  <a:close/>
                </a:path>
              </a:pathLst>
            </a:custGeom>
            <a:ln w="380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9057784" y="3156111"/>
            <a:ext cx="109283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127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latin typeface="Calibri"/>
                <a:cs typeface="Calibri"/>
              </a:rPr>
              <a:t>Map </a:t>
            </a:r>
            <a:r>
              <a:rPr dirty="0" sz="1600" b="1">
                <a:latin typeface="Calibri"/>
                <a:cs typeface="Calibri"/>
              </a:rPr>
              <a:t>Algorithm</a:t>
            </a:r>
            <a:r>
              <a:rPr dirty="0" sz="1600" spc="-75" b="1">
                <a:latin typeface="Calibri"/>
                <a:cs typeface="Calibri"/>
              </a:rPr>
              <a:t> </a:t>
            </a:r>
            <a:r>
              <a:rPr dirty="0" sz="1600" spc="-25" b="1">
                <a:latin typeface="Calibri"/>
                <a:cs typeface="Calibri"/>
              </a:rPr>
              <a:t>to </a:t>
            </a:r>
            <a:r>
              <a:rPr dirty="0" sz="1600" spc="-10" b="1">
                <a:latin typeface="Calibri"/>
                <a:cs typeface="Calibri"/>
              </a:rPr>
              <a:t>Hardware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10677143" y="2932179"/>
            <a:ext cx="1297305" cy="1231900"/>
            <a:chOff x="10677143" y="2932179"/>
            <a:chExt cx="1297305" cy="1231900"/>
          </a:xfrm>
        </p:grpSpPr>
        <p:sp>
          <p:nvSpPr>
            <p:cNvPr id="24" name="object 24" descr=""/>
            <p:cNvSpPr/>
            <p:nvPr/>
          </p:nvSpPr>
          <p:spPr>
            <a:xfrm>
              <a:off x="10696193" y="2951229"/>
              <a:ext cx="1259205" cy="1193800"/>
            </a:xfrm>
            <a:custGeom>
              <a:avLst/>
              <a:gdLst/>
              <a:ahLst/>
              <a:cxnLst/>
              <a:rect l="l" t="t" r="r" b="b"/>
              <a:pathLst>
                <a:path w="1259204" h="1193800">
                  <a:moveTo>
                    <a:pt x="1059942" y="0"/>
                  </a:moveTo>
                  <a:lnTo>
                    <a:pt x="198882" y="0"/>
                  </a:lnTo>
                  <a:lnTo>
                    <a:pt x="153279" y="5252"/>
                  </a:lnTo>
                  <a:lnTo>
                    <a:pt x="111417" y="20214"/>
                  </a:lnTo>
                  <a:lnTo>
                    <a:pt x="74490" y="43691"/>
                  </a:lnTo>
                  <a:lnTo>
                    <a:pt x="43691" y="74490"/>
                  </a:lnTo>
                  <a:lnTo>
                    <a:pt x="20214" y="111417"/>
                  </a:lnTo>
                  <a:lnTo>
                    <a:pt x="5252" y="153279"/>
                  </a:lnTo>
                  <a:lnTo>
                    <a:pt x="0" y="198882"/>
                  </a:lnTo>
                  <a:lnTo>
                    <a:pt x="0" y="994397"/>
                  </a:lnTo>
                  <a:lnTo>
                    <a:pt x="5252" y="1040000"/>
                  </a:lnTo>
                  <a:lnTo>
                    <a:pt x="20214" y="1081864"/>
                  </a:lnTo>
                  <a:lnTo>
                    <a:pt x="43691" y="1118794"/>
                  </a:lnTo>
                  <a:lnTo>
                    <a:pt x="74490" y="1149595"/>
                  </a:lnTo>
                  <a:lnTo>
                    <a:pt x="111417" y="1173075"/>
                  </a:lnTo>
                  <a:lnTo>
                    <a:pt x="153279" y="1188038"/>
                  </a:lnTo>
                  <a:lnTo>
                    <a:pt x="198882" y="1193292"/>
                  </a:lnTo>
                  <a:lnTo>
                    <a:pt x="1059942" y="1193292"/>
                  </a:lnTo>
                  <a:lnTo>
                    <a:pt x="1105544" y="1188038"/>
                  </a:lnTo>
                  <a:lnTo>
                    <a:pt x="1147406" y="1173075"/>
                  </a:lnTo>
                  <a:lnTo>
                    <a:pt x="1184333" y="1149595"/>
                  </a:lnTo>
                  <a:lnTo>
                    <a:pt x="1215132" y="1118794"/>
                  </a:lnTo>
                  <a:lnTo>
                    <a:pt x="1238609" y="1081864"/>
                  </a:lnTo>
                  <a:lnTo>
                    <a:pt x="1253571" y="1040000"/>
                  </a:lnTo>
                  <a:lnTo>
                    <a:pt x="1258824" y="994397"/>
                  </a:lnTo>
                  <a:lnTo>
                    <a:pt x="1258824" y="198882"/>
                  </a:lnTo>
                  <a:lnTo>
                    <a:pt x="1253571" y="153279"/>
                  </a:lnTo>
                  <a:lnTo>
                    <a:pt x="1238609" y="111417"/>
                  </a:lnTo>
                  <a:lnTo>
                    <a:pt x="1215132" y="74490"/>
                  </a:lnTo>
                  <a:lnTo>
                    <a:pt x="1184333" y="43691"/>
                  </a:lnTo>
                  <a:lnTo>
                    <a:pt x="1147406" y="20214"/>
                  </a:lnTo>
                  <a:lnTo>
                    <a:pt x="1105544" y="5252"/>
                  </a:lnTo>
                  <a:lnTo>
                    <a:pt x="105994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0696193" y="2951229"/>
              <a:ext cx="1259205" cy="1193800"/>
            </a:xfrm>
            <a:custGeom>
              <a:avLst/>
              <a:gdLst/>
              <a:ahLst/>
              <a:cxnLst/>
              <a:rect l="l" t="t" r="r" b="b"/>
              <a:pathLst>
                <a:path w="1259204" h="1193800">
                  <a:moveTo>
                    <a:pt x="0" y="198882"/>
                  </a:moveTo>
                  <a:lnTo>
                    <a:pt x="5252" y="153279"/>
                  </a:lnTo>
                  <a:lnTo>
                    <a:pt x="20214" y="111417"/>
                  </a:lnTo>
                  <a:lnTo>
                    <a:pt x="43691" y="74490"/>
                  </a:lnTo>
                  <a:lnTo>
                    <a:pt x="74490" y="43691"/>
                  </a:lnTo>
                  <a:lnTo>
                    <a:pt x="111417" y="20214"/>
                  </a:lnTo>
                  <a:lnTo>
                    <a:pt x="153279" y="5252"/>
                  </a:lnTo>
                  <a:lnTo>
                    <a:pt x="198882" y="0"/>
                  </a:lnTo>
                  <a:lnTo>
                    <a:pt x="1059942" y="0"/>
                  </a:lnTo>
                  <a:lnTo>
                    <a:pt x="1105544" y="5252"/>
                  </a:lnTo>
                  <a:lnTo>
                    <a:pt x="1147406" y="20214"/>
                  </a:lnTo>
                  <a:lnTo>
                    <a:pt x="1184333" y="43691"/>
                  </a:lnTo>
                  <a:lnTo>
                    <a:pt x="1215132" y="74490"/>
                  </a:lnTo>
                  <a:lnTo>
                    <a:pt x="1238609" y="111417"/>
                  </a:lnTo>
                  <a:lnTo>
                    <a:pt x="1253571" y="153279"/>
                  </a:lnTo>
                  <a:lnTo>
                    <a:pt x="1258824" y="198882"/>
                  </a:lnTo>
                  <a:lnTo>
                    <a:pt x="1258824" y="994397"/>
                  </a:lnTo>
                  <a:lnTo>
                    <a:pt x="1253571" y="1040000"/>
                  </a:lnTo>
                  <a:lnTo>
                    <a:pt x="1238609" y="1081864"/>
                  </a:lnTo>
                  <a:lnTo>
                    <a:pt x="1215132" y="1118794"/>
                  </a:lnTo>
                  <a:lnTo>
                    <a:pt x="1184333" y="1149595"/>
                  </a:lnTo>
                  <a:lnTo>
                    <a:pt x="1147406" y="1173075"/>
                  </a:lnTo>
                  <a:lnTo>
                    <a:pt x="1105544" y="1188038"/>
                  </a:lnTo>
                  <a:lnTo>
                    <a:pt x="1059942" y="1193292"/>
                  </a:lnTo>
                  <a:lnTo>
                    <a:pt x="198882" y="1193292"/>
                  </a:lnTo>
                  <a:lnTo>
                    <a:pt x="153279" y="1188038"/>
                  </a:lnTo>
                  <a:lnTo>
                    <a:pt x="111417" y="1173075"/>
                  </a:lnTo>
                  <a:lnTo>
                    <a:pt x="74490" y="1149595"/>
                  </a:lnTo>
                  <a:lnTo>
                    <a:pt x="43691" y="1118794"/>
                  </a:lnTo>
                  <a:lnTo>
                    <a:pt x="20214" y="1081864"/>
                  </a:lnTo>
                  <a:lnTo>
                    <a:pt x="5252" y="1040000"/>
                  </a:lnTo>
                  <a:lnTo>
                    <a:pt x="0" y="994397"/>
                  </a:lnTo>
                  <a:lnTo>
                    <a:pt x="0" y="198882"/>
                  </a:lnTo>
                  <a:close/>
                </a:path>
              </a:pathLst>
            </a:custGeom>
            <a:ln w="380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10852664" y="3156111"/>
            <a:ext cx="944244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 indent="635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Calibri"/>
                <a:cs typeface="Calibri"/>
              </a:rPr>
              <a:t>Define Hardware Thresholds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 descr=""/>
          <p:cNvSpPr/>
          <p:nvPr/>
        </p:nvSpPr>
        <p:spPr>
          <a:xfrm>
            <a:off x="265175" y="2311907"/>
            <a:ext cx="6517005" cy="419734"/>
          </a:xfrm>
          <a:custGeom>
            <a:avLst/>
            <a:gdLst/>
            <a:ahLst/>
            <a:cxnLst/>
            <a:rect l="l" t="t" r="r" b="b"/>
            <a:pathLst>
              <a:path w="6517005" h="419735">
                <a:moveTo>
                  <a:pt x="6516624" y="419100"/>
                </a:moveTo>
                <a:lnTo>
                  <a:pt x="6510763" y="371050"/>
                </a:lnTo>
                <a:lnTo>
                  <a:pt x="6494068" y="326943"/>
                </a:lnTo>
                <a:lnTo>
                  <a:pt x="6467873" y="288035"/>
                </a:lnTo>
                <a:lnTo>
                  <a:pt x="6433508" y="255584"/>
                </a:lnTo>
                <a:lnTo>
                  <a:pt x="6392305" y="230848"/>
                </a:lnTo>
                <a:lnTo>
                  <a:pt x="6345597" y="215084"/>
                </a:lnTo>
                <a:lnTo>
                  <a:pt x="6294716" y="209550"/>
                </a:lnTo>
                <a:lnTo>
                  <a:pt x="3480219" y="209550"/>
                </a:lnTo>
                <a:lnTo>
                  <a:pt x="3429338" y="204015"/>
                </a:lnTo>
                <a:lnTo>
                  <a:pt x="3382630" y="188251"/>
                </a:lnTo>
                <a:lnTo>
                  <a:pt x="3341427" y="163515"/>
                </a:lnTo>
                <a:lnTo>
                  <a:pt x="3307062" y="131064"/>
                </a:lnTo>
                <a:lnTo>
                  <a:pt x="3280867" y="92156"/>
                </a:lnTo>
                <a:lnTo>
                  <a:pt x="3264172" y="48049"/>
                </a:lnTo>
                <a:lnTo>
                  <a:pt x="3258312" y="0"/>
                </a:lnTo>
                <a:lnTo>
                  <a:pt x="3252451" y="48049"/>
                </a:lnTo>
                <a:lnTo>
                  <a:pt x="3235756" y="92156"/>
                </a:lnTo>
                <a:lnTo>
                  <a:pt x="3209561" y="131064"/>
                </a:lnTo>
                <a:lnTo>
                  <a:pt x="3175196" y="163515"/>
                </a:lnTo>
                <a:lnTo>
                  <a:pt x="3133993" y="188251"/>
                </a:lnTo>
                <a:lnTo>
                  <a:pt x="3087285" y="204015"/>
                </a:lnTo>
                <a:lnTo>
                  <a:pt x="3036404" y="209550"/>
                </a:lnTo>
                <a:lnTo>
                  <a:pt x="221907" y="209550"/>
                </a:lnTo>
                <a:lnTo>
                  <a:pt x="171026" y="215084"/>
                </a:lnTo>
                <a:lnTo>
                  <a:pt x="124318" y="230850"/>
                </a:lnTo>
                <a:lnTo>
                  <a:pt x="83115" y="255589"/>
                </a:lnTo>
                <a:lnTo>
                  <a:pt x="48750" y="288043"/>
                </a:lnTo>
                <a:lnTo>
                  <a:pt x="22555" y="326953"/>
                </a:lnTo>
                <a:lnTo>
                  <a:pt x="5860" y="371062"/>
                </a:lnTo>
                <a:lnTo>
                  <a:pt x="0" y="419112"/>
                </a:lnTo>
              </a:path>
            </a:pathLst>
          </a:custGeom>
          <a:ln w="57150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2171654" y="1461463"/>
            <a:ext cx="270256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16865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latin typeface="Calibri"/>
                <a:cs typeface="Calibri"/>
              </a:rPr>
              <a:t>Technical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Area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spc="-50" b="1">
                <a:latin typeface="Calibri"/>
                <a:cs typeface="Calibri"/>
              </a:rPr>
              <a:t>1 </a:t>
            </a:r>
            <a:r>
              <a:rPr dirty="0" sz="2400" b="1">
                <a:latin typeface="Calibri"/>
                <a:cs typeface="Calibri"/>
              </a:rPr>
              <a:t>Creating</a:t>
            </a:r>
            <a:r>
              <a:rPr dirty="0" sz="2400" spc="-12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Benchmarks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1487677" y="2932176"/>
            <a:ext cx="9230360" cy="1231900"/>
            <a:chOff x="1487677" y="2932176"/>
            <a:chExt cx="9230360" cy="1231900"/>
          </a:xfrm>
        </p:grpSpPr>
        <p:sp>
          <p:nvSpPr>
            <p:cNvPr id="30" name="object 30" descr=""/>
            <p:cNvSpPr/>
            <p:nvPr/>
          </p:nvSpPr>
          <p:spPr>
            <a:xfrm>
              <a:off x="1512569" y="3192018"/>
              <a:ext cx="486409" cy="264160"/>
            </a:xfrm>
            <a:custGeom>
              <a:avLst/>
              <a:gdLst/>
              <a:ahLst/>
              <a:cxnLst/>
              <a:rect l="l" t="t" r="r" b="b"/>
              <a:pathLst>
                <a:path w="486410" h="264160">
                  <a:moveTo>
                    <a:pt x="354330" y="0"/>
                  </a:moveTo>
                  <a:lnTo>
                    <a:pt x="354330" y="65912"/>
                  </a:lnTo>
                  <a:lnTo>
                    <a:pt x="0" y="65912"/>
                  </a:lnTo>
                  <a:lnTo>
                    <a:pt x="0" y="197738"/>
                  </a:lnTo>
                  <a:lnTo>
                    <a:pt x="354330" y="197738"/>
                  </a:lnTo>
                  <a:lnTo>
                    <a:pt x="354330" y="263652"/>
                  </a:lnTo>
                  <a:lnTo>
                    <a:pt x="486156" y="131826"/>
                  </a:lnTo>
                  <a:lnTo>
                    <a:pt x="354330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512569" y="3192018"/>
              <a:ext cx="486409" cy="264160"/>
            </a:xfrm>
            <a:custGeom>
              <a:avLst/>
              <a:gdLst/>
              <a:ahLst/>
              <a:cxnLst/>
              <a:rect l="l" t="t" r="r" b="b"/>
              <a:pathLst>
                <a:path w="486410" h="264160">
                  <a:moveTo>
                    <a:pt x="0" y="65912"/>
                  </a:moveTo>
                  <a:lnTo>
                    <a:pt x="354330" y="65912"/>
                  </a:lnTo>
                  <a:lnTo>
                    <a:pt x="354330" y="0"/>
                  </a:lnTo>
                  <a:lnTo>
                    <a:pt x="486156" y="131826"/>
                  </a:lnTo>
                  <a:lnTo>
                    <a:pt x="354330" y="263652"/>
                  </a:lnTo>
                  <a:lnTo>
                    <a:pt x="354330" y="197738"/>
                  </a:lnTo>
                  <a:lnTo>
                    <a:pt x="0" y="197738"/>
                  </a:lnTo>
                  <a:lnTo>
                    <a:pt x="0" y="65912"/>
                  </a:lnTo>
                  <a:close/>
                </a:path>
              </a:pathLst>
            </a:custGeom>
            <a:ln w="25399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500377" y="3611118"/>
              <a:ext cx="486409" cy="262255"/>
            </a:xfrm>
            <a:custGeom>
              <a:avLst/>
              <a:gdLst/>
              <a:ahLst/>
              <a:cxnLst/>
              <a:rect l="l" t="t" r="r" b="b"/>
              <a:pathLst>
                <a:path w="486410" h="262254">
                  <a:moveTo>
                    <a:pt x="131064" y="0"/>
                  </a:moveTo>
                  <a:lnTo>
                    <a:pt x="0" y="131063"/>
                  </a:lnTo>
                  <a:lnTo>
                    <a:pt x="131064" y="262127"/>
                  </a:lnTo>
                  <a:lnTo>
                    <a:pt x="131064" y="196595"/>
                  </a:lnTo>
                  <a:lnTo>
                    <a:pt x="486156" y="196595"/>
                  </a:lnTo>
                  <a:lnTo>
                    <a:pt x="486156" y="65531"/>
                  </a:lnTo>
                  <a:lnTo>
                    <a:pt x="131064" y="65531"/>
                  </a:lnTo>
                  <a:lnTo>
                    <a:pt x="131064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500377" y="3611118"/>
              <a:ext cx="486409" cy="262255"/>
            </a:xfrm>
            <a:custGeom>
              <a:avLst/>
              <a:gdLst/>
              <a:ahLst/>
              <a:cxnLst/>
              <a:rect l="l" t="t" r="r" b="b"/>
              <a:pathLst>
                <a:path w="486410" h="262254">
                  <a:moveTo>
                    <a:pt x="486156" y="196595"/>
                  </a:moveTo>
                  <a:lnTo>
                    <a:pt x="131064" y="196595"/>
                  </a:lnTo>
                  <a:lnTo>
                    <a:pt x="131064" y="262127"/>
                  </a:lnTo>
                  <a:lnTo>
                    <a:pt x="0" y="131063"/>
                  </a:lnTo>
                  <a:lnTo>
                    <a:pt x="131064" y="0"/>
                  </a:lnTo>
                  <a:lnTo>
                    <a:pt x="131064" y="65531"/>
                  </a:lnTo>
                  <a:lnTo>
                    <a:pt x="486156" y="65531"/>
                  </a:lnTo>
                  <a:lnTo>
                    <a:pt x="486156" y="196595"/>
                  </a:lnTo>
                  <a:close/>
                </a:path>
              </a:pathLst>
            </a:custGeom>
            <a:ln w="254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3237738" y="3192018"/>
              <a:ext cx="486409" cy="264160"/>
            </a:xfrm>
            <a:custGeom>
              <a:avLst/>
              <a:gdLst/>
              <a:ahLst/>
              <a:cxnLst/>
              <a:rect l="l" t="t" r="r" b="b"/>
              <a:pathLst>
                <a:path w="486410" h="264160">
                  <a:moveTo>
                    <a:pt x="354330" y="0"/>
                  </a:moveTo>
                  <a:lnTo>
                    <a:pt x="354330" y="65912"/>
                  </a:lnTo>
                  <a:lnTo>
                    <a:pt x="0" y="65912"/>
                  </a:lnTo>
                  <a:lnTo>
                    <a:pt x="0" y="197738"/>
                  </a:lnTo>
                  <a:lnTo>
                    <a:pt x="354330" y="197738"/>
                  </a:lnTo>
                  <a:lnTo>
                    <a:pt x="354330" y="263652"/>
                  </a:lnTo>
                  <a:lnTo>
                    <a:pt x="486156" y="131826"/>
                  </a:lnTo>
                  <a:lnTo>
                    <a:pt x="354330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3237738" y="3192018"/>
              <a:ext cx="486409" cy="264160"/>
            </a:xfrm>
            <a:custGeom>
              <a:avLst/>
              <a:gdLst/>
              <a:ahLst/>
              <a:cxnLst/>
              <a:rect l="l" t="t" r="r" b="b"/>
              <a:pathLst>
                <a:path w="486410" h="264160">
                  <a:moveTo>
                    <a:pt x="0" y="65912"/>
                  </a:moveTo>
                  <a:lnTo>
                    <a:pt x="354330" y="65912"/>
                  </a:lnTo>
                  <a:lnTo>
                    <a:pt x="354330" y="0"/>
                  </a:lnTo>
                  <a:lnTo>
                    <a:pt x="486156" y="131826"/>
                  </a:lnTo>
                  <a:lnTo>
                    <a:pt x="354330" y="263652"/>
                  </a:lnTo>
                  <a:lnTo>
                    <a:pt x="354330" y="197738"/>
                  </a:lnTo>
                  <a:lnTo>
                    <a:pt x="0" y="197738"/>
                  </a:lnTo>
                  <a:lnTo>
                    <a:pt x="0" y="65912"/>
                  </a:lnTo>
                  <a:close/>
                </a:path>
              </a:pathLst>
            </a:custGeom>
            <a:ln w="25399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3225545" y="3611118"/>
              <a:ext cx="486409" cy="262255"/>
            </a:xfrm>
            <a:custGeom>
              <a:avLst/>
              <a:gdLst/>
              <a:ahLst/>
              <a:cxnLst/>
              <a:rect l="l" t="t" r="r" b="b"/>
              <a:pathLst>
                <a:path w="486410" h="262254">
                  <a:moveTo>
                    <a:pt x="131064" y="0"/>
                  </a:moveTo>
                  <a:lnTo>
                    <a:pt x="0" y="131063"/>
                  </a:lnTo>
                  <a:lnTo>
                    <a:pt x="131064" y="262127"/>
                  </a:lnTo>
                  <a:lnTo>
                    <a:pt x="131064" y="196595"/>
                  </a:lnTo>
                  <a:lnTo>
                    <a:pt x="486156" y="196595"/>
                  </a:lnTo>
                  <a:lnTo>
                    <a:pt x="486156" y="65531"/>
                  </a:lnTo>
                  <a:lnTo>
                    <a:pt x="131064" y="65531"/>
                  </a:lnTo>
                  <a:lnTo>
                    <a:pt x="131064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3225545" y="3611118"/>
              <a:ext cx="486409" cy="262255"/>
            </a:xfrm>
            <a:custGeom>
              <a:avLst/>
              <a:gdLst/>
              <a:ahLst/>
              <a:cxnLst/>
              <a:rect l="l" t="t" r="r" b="b"/>
              <a:pathLst>
                <a:path w="486410" h="262254">
                  <a:moveTo>
                    <a:pt x="486156" y="196595"/>
                  </a:moveTo>
                  <a:lnTo>
                    <a:pt x="131064" y="196595"/>
                  </a:lnTo>
                  <a:lnTo>
                    <a:pt x="131064" y="262127"/>
                  </a:lnTo>
                  <a:lnTo>
                    <a:pt x="0" y="131063"/>
                  </a:lnTo>
                  <a:lnTo>
                    <a:pt x="131064" y="0"/>
                  </a:lnTo>
                  <a:lnTo>
                    <a:pt x="131064" y="65531"/>
                  </a:lnTo>
                  <a:lnTo>
                    <a:pt x="486156" y="65531"/>
                  </a:lnTo>
                  <a:lnTo>
                    <a:pt x="486156" y="196595"/>
                  </a:lnTo>
                  <a:close/>
                </a:path>
              </a:pathLst>
            </a:custGeom>
            <a:ln w="254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8503158" y="3192018"/>
              <a:ext cx="486409" cy="264160"/>
            </a:xfrm>
            <a:custGeom>
              <a:avLst/>
              <a:gdLst/>
              <a:ahLst/>
              <a:cxnLst/>
              <a:rect l="l" t="t" r="r" b="b"/>
              <a:pathLst>
                <a:path w="486409" h="264160">
                  <a:moveTo>
                    <a:pt x="354330" y="0"/>
                  </a:moveTo>
                  <a:lnTo>
                    <a:pt x="354330" y="65912"/>
                  </a:lnTo>
                  <a:lnTo>
                    <a:pt x="0" y="65912"/>
                  </a:lnTo>
                  <a:lnTo>
                    <a:pt x="0" y="197738"/>
                  </a:lnTo>
                  <a:lnTo>
                    <a:pt x="354330" y="197738"/>
                  </a:lnTo>
                  <a:lnTo>
                    <a:pt x="354330" y="263652"/>
                  </a:lnTo>
                  <a:lnTo>
                    <a:pt x="486156" y="131826"/>
                  </a:lnTo>
                  <a:lnTo>
                    <a:pt x="354330" y="0"/>
                  </a:lnTo>
                  <a:close/>
                </a:path>
              </a:pathLst>
            </a:custGeom>
            <a:solidFill>
              <a:srgbClr val="F1DC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8503156" y="3192018"/>
              <a:ext cx="486409" cy="264160"/>
            </a:xfrm>
            <a:custGeom>
              <a:avLst/>
              <a:gdLst/>
              <a:ahLst/>
              <a:cxnLst/>
              <a:rect l="l" t="t" r="r" b="b"/>
              <a:pathLst>
                <a:path w="486409" h="264160">
                  <a:moveTo>
                    <a:pt x="0" y="65912"/>
                  </a:moveTo>
                  <a:lnTo>
                    <a:pt x="354330" y="65912"/>
                  </a:lnTo>
                  <a:lnTo>
                    <a:pt x="354330" y="0"/>
                  </a:lnTo>
                  <a:lnTo>
                    <a:pt x="486156" y="131826"/>
                  </a:lnTo>
                  <a:lnTo>
                    <a:pt x="354330" y="263652"/>
                  </a:lnTo>
                  <a:lnTo>
                    <a:pt x="354330" y="197738"/>
                  </a:lnTo>
                  <a:lnTo>
                    <a:pt x="0" y="197738"/>
                  </a:lnTo>
                  <a:lnTo>
                    <a:pt x="0" y="65912"/>
                  </a:lnTo>
                  <a:close/>
                </a:path>
              </a:pathLst>
            </a:custGeom>
            <a:ln w="253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8492489" y="3611118"/>
              <a:ext cx="485140" cy="262255"/>
            </a:xfrm>
            <a:custGeom>
              <a:avLst/>
              <a:gdLst/>
              <a:ahLst/>
              <a:cxnLst/>
              <a:rect l="l" t="t" r="r" b="b"/>
              <a:pathLst>
                <a:path w="485140" h="262254">
                  <a:moveTo>
                    <a:pt x="131063" y="0"/>
                  </a:moveTo>
                  <a:lnTo>
                    <a:pt x="0" y="131063"/>
                  </a:lnTo>
                  <a:lnTo>
                    <a:pt x="131063" y="262127"/>
                  </a:lnTo>
                  <a:lnTo>
                    <a:pt x="131063" y="196595"/>
                  </a:lnTo>
                  <a:lnTo>
                    <a:pt x="484631" y="196595"/>
                  </a:lnTo>
                  <a:lnTo>
                    <a:pt x="484631" y="65531"/>
                  </a:lnTo>
                  <a:lnTo>
                    <a:pt x="131063" y="65531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F1DC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8492489" y="3611118"/>
              <a:ext cx="485140" cy="262255"/>
            </a:xfrm>
            <a:custGeom>
              <a:avLst/>
              <a:gdLst/>
              <a:ahLst/>
              <a:cxnLst/>
              <a:rect l="l" t="t" r="r" b="b"/>
              <a:pathLst>
                <a:path w="485140" h="262254">
                  <a:moveTo>
                    <a:pt x="484631" y="196595"/>
                  </a:moveTo>
                  <a:lnTo>
                    <a:pt x="131063" y="196595"/>
                  </a:lnTo>
                  <a:lnTo>
                    <a:pt x="131063" y="262127"/>
                  </a:lnTo>
                  <a:lnTo>
                    <a:pt x="0" y="131063"/>
                  </a:lnTo>
                  <a:lnTo>
                    <a:pt x="131063" y="0"/>
                  </a:lnTo>
                  <a:lnTo>
                    <a:pt x="131063" y="65531"/>
                  </a:lnTo>
                  <a:lnTo>
                    <a:pt x="484631" y="65531"/>
                  </a:lnTo>
                  <a:lnTo>
                    <a:pt x="484631" y="196595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0220706" y="3192018"/>
              <a:ext cx="485140" cy="264160"/>
            </a:xfrm>
            <a:custGeom>
              <a:avLst/>
              <a:gdLst/>
              <a:ahLst/>
              <a:cxnLst/>
              <a:rect l="l" t="t" r="r" b="b"/>
              <a:pathLst>
                <a:path w="485140" h="264160">
                  <a:moveTo>
                    <a:pt x="352806" y="0"/>
                  </a:moveTo>
                  <a:lnTo>
                    <a:pt x="352806" y="65912"/>
                  </a:lnTo>
                  <a:lnTo>
                    <a:pt x="0" y="65912"/>
                  </a:lnTo>
                  <a:lnTo>
                    <a:pt x="0" y="197738"/>
                  </a:lnTo>
                  <a:lnTo>
                    <a:pt x="352806" y="197738"/>
                  </a:lnTo>
                  <a:lnTo>
                    <a:pt x="352806" y="263652"/>
                  </a:lnTo>
                  <a:lnTo>
                    <a:pt x="484631" y="131826"/>
                  </a:lnTo>
                  <a:lnTo>
                    <a:pt x="352806" y="0"/>
                  </a:lnTo>
                  <a:close/>
                </a:path>
              </a:pathLst>
            </a:custGeom>
            <a:solidFill>
              <a:srgbClr val="F1DC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10220706" y="3192018"/>
              <a:ext cx="485140" cy="264160"/>
            </a:xfrm>
            <a:custGeom>
              <a:avLst/>
              <a:gdLst/>
              <a:ahLst/>
              <a:cxnLst/>
              <a:rect l="l" t="t" r="r" b="b"/>
              <a:pathLst>
                <a:path w="485140" h="264160">
                  <a:moveTo>
                    <a:pt x="0" y="65912"/>
                  </a:moveTo>
                  <a:lnTo>
                    <a:pt x="352806" y="65912"/>
                  </a:lnTo>
                  <a:lnTo>
                    <a:pt x="352806" y="0"/>
                  </a:lnTo>
                  <a:lnTo>
                    <a:pt x="484631" y="131826"/>
                  </a:lnTo>
                  <a:lnTo>
                    <a:pt x="352806" y="263652"/>
                  </a:lnTo>
                  <a:lnTo>
                    <a:pt x="352806" y="197738"/>
                  </a:lnTo>
                  <a:lnTo>
                    <a:pt x="0" y="197738"/>
                  </a:lnTo>
                  <a:lnTo>
                    <a:pt x="0" y="65912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10208513" y="3611118"/>
              <a:ext cx="486409" cy="262255"/>
            </a:xfrm>
            <a:custGeom>
              <a:avLst/>
              <a:gdLst/>
              <a:ahLst/>
              <a:cxnLst/>
              <a:rect l="l" t="t" r="r" b="b"/>
              <a:pathLst>
                <a:path w="486409" h="262254">
                  <a:moveTo>
                    <a:pt x="131063" y="0"/>
                  </a:moveTo>
                  <a:lnTo>
                    <a:pt x="0" y="131063"/>
                  </a:lnTo>
                  <a:lnTo>
                    <a:pt x="131063" y="262127"/>
                  </a:lnTo>
                  <a:lnTo>
                    <a:pt x="131063" y="196595"/>
                  </a:lnTo>
                  <a:lnTo>
                    <a:pt x="486155" y="196595"/>
                  </a:lnTo>
                  <a:lnTo>
                    <a:pt x="486155" y="65531"/>
                  </a:lnTo>
                  <a:lnTo>
                    <a:pt x="131063" y="65531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F1DC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0208512" y="3611118"/>
              <a:ext cx="486409" cy="262255"/>
            </a:xfrm>
            <a:custGeom>
              <a:avLst/>
              <a:gdLst/>
              <a:ahLst/>
              <a:cxnLst/>
              <a:rect l="l" t="t" r="r" b="b"/>
              <a:pathLst>
                <a:path w="486409" h="262254">
                  <a:moveTo>
                    <a:pt x="486155" y="196595"/>
                  </a:moveTo>
                  <a:lnTo>
                    <a:pt x="131063" y="196595"/>
                  </a:lnTo>
                  <a:lnTo>
                    <a:pt x="131063" y="262127"/>
                  </a:lnTo>
                  <a:lnTo>
                    <a:pt x="0" y="131063"/>
                  </a:lnTo>
                  <a:lnTo>
                    <a:pt x="131063" y="0"/>
                  </a:lnTo>
                  <a:lnTo>
                    <a:pt x="131063" y="65531"/>
                  </a:lnTo>
                  <a:lnTo>
                    <a:pt x="486155" y="65531"/>
                  </a:lnTo>
                  <a:lnTo>
                    <a:pt x="486155" y="196595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4958333" y="3576066"/>
              <a:ext cx="690880" cy="297180"/>
            </a:xfrm>
            <a:custGeom>
              <a:avLst/>
              <a:gdLst/>
              <a:ahLst/>
              <a:cxnLst/>
              <a:rect l="l" t="t" r="r" b="b"/>
              <a:pathLst>
                <a:path w="690879" h="297179">
                  <a:moveTo>
                    <a:pt x="148590" y="0"/>
                  </a:moveTo>
                  <a:lnTo>
                    <a:pt x="0" y="148590"/>
                  </a:lnTo>
                  <a:lnTo>
                    <a:pt x="148590" y="297180"/>
                  </a:lnTo>
                  <a:lnTo>
                    <a:pt x="148590" y="222885"/>
                  </a:lnTo>
                  <a:lnTo>
                    <a:pt x="690372" y="222885"/>
                  </a:lnTo>
                  <a:lnTo>
                    <a:pt x="690372" y="74295"/>
                  </a:lnTo>
                  <a:lnTo>
                    <a:pt x="148590" y="74295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E6DF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4958333" y="3576066"/>
              <a:ext cx="690880" cy="297180"/>
            </a:xfrm>
            <a:custGeom>
              <a:avLst/>
              <a:gdLst/>
              <a:ahLst/>
              <a:cxnLst/>
              <a:rect l="l" t="t" r="r" b="b"/>
              <a:pathLst>
                <a:path w="690879" h="297179">
                  <a:moveTo>
                    <a:pt x="690372" y="222885"/>
                  </a:moveTo>
                  <a:lnTo>
                    <a:pt x="148590" y="222885"/>
                  </a:lnTo>
                  <a:lnTo>
                    <a:pt x="148590" y="297180"/>
                  </a:lnTo>
                  <a:lnTo>
                    <a:pt x="0" y="148590"/>
                  </a:lnTo>
                  <a:lnTo>
                    <a:pt x="148590" y="0"/>
                  </a:lnTo>
                  <a:lnTo>
                    <a:pt x="148590" y="74295"/>
                  </a:lnTo>
                  <a:lnTo>
                    <a:pt x="690372" y="74295"/>
                  </a:lnTo>
                  <a:lnTo>
                    <a:pt x="690372" y="222885"/>
                  </a:lnTo>
                  <a:close/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6573774" y="3192018"/>
              <a:ext cx="701040" cy="264160"/>
            </a:xfrm>
            <a:custGeom>
              <a:avLst/>
              <a:gdLst/>
              <a:ahLst/>
              <a:cxnLst/>
              <a:rect l="l" t="t" r="r" b="b"/>
              <a:pathLst>
                <a:path w="701040" h="264160">
                  <a:moveTo>
                    <a:pt x="569214" y="0"/>
                  </a:moveTo>
                  <a:lnTo>
                    <a:pt x="569214" y="65912"/>
                  </a:lnTo>
                  <a:lnTo>
                    <a:pt x="0" y="65912"/>
                  </a:lnTo>
                  <a:lnTo>
                    <a:pt x="0" y="197738"/>
                  </a:lnTo>
                  <a:lnTo>
                    <a:pt x="569214" y="197738"/>
                  </a:lnTo>
                  <a:lnTo>
                    <a:pt x="569214" y="263652"/>
                  </a:lnTo>
                  <a:lnTo>
                    <a:pt x="701040" y="131826"/>
                  </a:lnTo>
                  <a:lnTo>
                    <a:pt x="569214" y="0"/>
                  </a:lnTo>
                  <a:close/>
                </a:path>
              </a:pathLst>
            </a:custGeom>
            <a:solidFill>
              <a:srgbClr val="E6DF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6573774" y="3192018"/>
              <a:ext cx="701040" cy="264160"/>
            </a:xfrm>
            <a:custGeom>
              <a:avLst/>
              <a:gdLst/>
              <a:ahLst/>
              <a:cxnLst/>
              <a:rect l="l" t="t" r="r" b="b"/>
              <a:pathLst>
                <a:path w="701040" h="264160">
                  <a:moveTo>
                    <a:pt x="0" y="65912"/>
                  </a:moveTo>
                  <a:lnTo>
                    <a:pt x="569214" y="65912"/>
                  </a:lnTo>
                  <a:lnTo>
                    <a:pt x="569214" y="0"/>
                  </a:lnTo>
                  <a:lnTo>
                    <a:pt x="701040" y="131826"/>
                  </a:lnTo>
                  <a:lnTo>
                    <a:pt x="569214" y="263652"/>
                  </a:lnTo>
                  <a:lnTo>
                    <a:pt x="569214" y="197738"/>
                  </a:lnTo>
                  <a:lnTo>
                    <a:pt x="0" y="197738"/>
                  </a:lnTo>
                  <a:lnTo>
                    <a:pt x="0" y="65912"/>
                  </a:lnTo>
                  <a:close/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5427725" y="2951226"/>
              <a:ext cx="1355090" cy="1193800"/>
            </a:xfrm>
            <a:custGeom>
              <a:avLst/>
              <a:gdLst/>
              <a:ahLst/>
              <a:cxnLst/>
              <a:rect l="l" t="t" r="r" b="b"/>
              <a:pathLst>
                <a:path w="1355090" h="1193800">
                  <a:moveTo>
                    <a:pt x="677418" y="0"/>
                  </a:moveTo>
                  <a:lnTo>
                    <a:pt x="626861" y="1636"/>
                  </a:lnTo>
                  <a:lnTo>
                    <a:pt x="577313" y="6469"/>
                  </a:lnTo>
                  <a:lnTo>
                    <a:pt x="528906" y="14382"/>
                  </a:lnTo>
                  <a:lnTo>
                    <a:pt x="481770" y="25261"/>
                  </a:lnTo>
                  <a:lnTo>
                    <a:pt x="436035" y="38990"/>
                  </a:lnTo>
                  <a:lnTo>
                    <a:pt x="391834" y="55454"/>
                  </a:lnTo>
                  <a:lnTo>
                    <a:pt x="349297" y="74537"/>
                  </a:lnTo>
                  <a:lnTo>
                    <a:pt x="308556" y="96124"/>
                  </a:lnTo>
                  <a:lnTo>
                    <a:pt x="269740" y="120099"/>
                  </a:lnTo>
                  <a:lnTo>
                    <a:pt x="232981" y="146348"/>
                  </a:lnTo>
                  <a:lnTo>
                    <a:pt x="198410" y="174755"/>
                  </a:lnTo>
                  <a:lnTo>
                    <a:pt x="166158" y="205204"/>
                  </a:lnTo>
                  <a:lnTo>
                    <a:pt x="136356" y="237580"/>
                  </a:lnTo>
                  <a:lnTo>
                    <a:pt x="109135" y="271767"/>
                  </a:lnTo>
                  <a:lnTo>
                    <a:pt x="84626" y="307651"/>
                  </a:lnTo>
                  <a:lnTo>
                    <a:pt x="62960" y="345116"/>
                  </a:lnTo>
                  <a:lnTo>
                    <a:pt x="44268" y="384047"/>
                  </a:lnTo>
                  <a:lnTo>
                    <a:pt x="28681" y="424328"/>
                  </a:lnTo>
                  <a:lnTo>
                    <a:pt x="16329" y="465843"/>
                  </a:lnTo>
                  <a:lnTo>
                    <a:pt x="7344" y="508478"/>
                  </a:lnTo>
                  <a:lnTo>
                    <a:pt x="1858" y="552118"/>
                  </a:lnTo>
                  <a:lnTo>
                    <a:pt x="0" y="596646"/>
                  </a:lnTo>
                  <a:lnTo>
                    <a:pt x="1858" y="641173"/>
                  </a:lnTo>
                  <a:lnTo>
                    <a:pt x="7344" y="684813"/>
                  </a:lnTo>
                  <a:lnTo>
                    <a:pt x="16329" y="727448"/>
                  </a:lnTo>
                  <a:lnTo>
                    <a:pt x="28681" y="768963"/>
                  </a:lnTo>
                  <a:lnTo>
                    <a:pt x="44268" y="809244"/>
                  </a:lnTo>
                  <a:lnTo>
                    <a:pt x="62960" y="848175"/>
                  </a:lnTo>
                  <a:lnTo>
                    <a:pt x="84626" y="885640"/>
                  </a:lnTo>
                  <a:lnTo>
                    <a:pt x="109135" y="921524"/>
                  </a:lnTo>
                  <a:lnTo>
                    <a:pt x="136356" y="955711"/>
                  </a:lnTo>
                  <a:lnTo>
                    <a:pt x="166158" y="988087"/>
                  </a:lnTo>
                  <a:lnTo>
                    <a:pt x="198410" y="1018536"/>
                  </a:lnTo>
                  <a:lnTo>
                    <a:pt x="232981" y="1046943"/>
                  </a:lnTo>
                  <a:lnTo>
                    <a:pt x="269740" y="1073192"/>
                  </a:lnTo>
                  <a:lnTo>
                    <a:pt x="308556" y="1097167"/>
                  </a:lnTo>
                  <a:lnTo>
                    <a:pt x="349297" y="1118754"/>
                  </a:lnTo>
                  <a:lnTo>
                    <a:pt x="391834" y="1137837"/>
                  </a:lnTo>
                  <a:lnTo>
                    <a:pt x="436035" y="1154301"/>
                  </a:lnTo>
                  <a:lnTo>
                    <a:pt x="481770" y="1168030"/>
                  </a:lnTo>
                  <a:lnTo>
                    <a:pt x="528906" y="1178909"/>
                  </a:lnTo>
                  <a:lnTo>
                    <a:pt x="577313" y="1186822"/>
                  </a:lnTo>
                  <a:lnTo>
                    <a:pt x="626861" y="1191655"/>
                  </a:lnTo>
                  <a:lnTo>
                    <a:pt x="677418" y="1193292"/>
                  </a:lnTo>
                  <a:lnTo>
                    <a:pt x="727974" y="1191655"/>
                  </a:lnTo>
                  <a:lnTo>
                    <a:pt x="777522" y="1186822"/>
                  </a:lnTo>
                  <a:lnTo>
                    <a:pt x="825929" y="1178909"/>
                  </a:lnTo>
                  <a:lnTo>
                    <a:pt x="873065" y="1168030"/>
                  </a:lnTo>
                  <a:lnTo>
                    <a:pt x="918800" y="1154301"/>
                  </a:lnTo>
                  <a:lnTo>
                    <a:pt x="963001" y="1137837"/>
                  </a:lnTo>
                  <a:lnTo>
                    <a:pt x="1005538" y="1118754"/>
                  </a:lnTo>
                  <a:lnTo>
                    <a:pt x="1046279" y="1097167"/>
                  </a:lnTo>
                  <a:lnTo>
                    <a:pt x="1085095" y="1073192"/>
                  </a:lnTo>
                  <a:lnTo>
                    <a:pt x="1121854" y="1046943"/>
                  </a:lnTo>
                  <a:lnTo>
                    <a:pt x="1156425" y="1018536"/>
                  </a:lnTo>
                  <a:lnTo>
                    <a:pt x="1188677" y="988087"/>
                  </a:lnTo>
                  <a:lnTo>
                    <a:pt x="1218479" y="955711"/>
                  </a:lnTo>
                  <a:lnTo>
                    <a:pt x="1245700" y="921524"/>
                  </a:lnTo>
                  <a:lnTo>
                    <a:pt x="1270209" y="885640"/>
                  </a:lnTo>
                  <a:lnTo>
                    <a:pt x="1291875" y="848175"/>
                  </a:lnTo>
                  <a:lnTo>
                    <a:pt x="1310567" y="809244"/>
                  </a:lnTo>
                  <a:lnTo>
                    <a:pt x="1326154" y="768963"/>
                  </a:lnTo>
                  <a:lnTo>
                    <a:pt x="1338506" y="727448"/>
                  </a:lnTo>
                  <a:lnTo>
                    <a:pt x="1347491" y="684813"/>
                  </a:lnTo>
                  <a:lnTo>
                    <a:pt x="1352977" y="641173"/>
                  </a:lnTo>
                  <a:lnTo>
                    <a:pt x="1354836" y="596646"/>
                  </a:lnTo>
                  <a:lnTo>
                    <a:pt x="1352977" y="552118"/>
                  </a:lnTo>
                  <a:lnTo>
                    <a:pt x="1347491" y="508478"/>
                  </a:lnTo>
                  <a:lnTo>
                    <a:pt x="1338506" y="465843"/>
                  </a:lnTo>
                  <a:lnTo>
                    <a:pt x="1326154" y="424328"/>
                  </a:lnTo>
                  <a:lnTo>
                    <a:pt x="1310567" y="384047"/>
                  </a:lnTo>
                  <a:lnTo>
                    <a:pt x="1291875" y="345116"/>
                  </a:lnTo>
                  <a:lnTo>
                    <a:pt x="1270209" y="307651"/>
                  </a:lnTo>
                  <a:lnTo>
                    <a:pt x="1245700" y="271767"/>
                  </a:lnTo>
                  <a:lnTo>
                    <a:pt x="1218479" y="237580"/>
                  </a:lnTo>
                  <a:lnTo>
                    <a:pt x="1188677" y="205204"/>
                  </a:lnTo>
                  <a:lnTo>
                    <a:pt x="1156425" y="174755"/>
                  </a:lnTo>
                  <a:lnTo>
                    <a:pt x="1121854" y="146348"/>
                  </a:lnTo>
                  <a:lnTo>
                    <a:pt x="1085095" y="120099"/>
                  </a:lnTo>
                  <a:lnTo>
                    <a:pt x="1046279" y="96124"/>
                  </a:lnTo>
                  <a:lnTo>
                    <a:pt x="1005538" y="74537"/>
                  </a:lnTo>
                  <a:lnTo>
                    <a:pt x="963001" y="55454"/>
                  </a:lnTo>
                  <a:lnTo>
                    <a:pt x="918800" y="38990"/>
                  </a:lnTo>
                  <a:lnTo>
                    <a:pt x="873065" y="25261"/>
                  </a:lnTo>
                  <a:lnTo>
                    <a:pt x="825929" y="14382"/>
                  </a:lnTo>
                  <a:lnTo>
                    <a:pt x="777522" y="6469"/>
                  </a:lnTo>
                  <a:lnTo>
                    <a:pt x="727974" y="1636"/>
                  </a:lnTo>
                  <a:lnTo>
                    <a:pt x="67741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5427725" y="2951226"/>
              <a:ext cx="1355090" cy="1193800"/>
            </a:xfrm>
            <a:custGeom>
              <a:avLst/>
              <a:gdLst/>
              <a:ahLst/>
              <a:cxnLst/>
              <a:rect l="l" t="t" r="r" b="b"/>
              <a:pathLst>
                <a:path w="1355090" h="1193800">
                  <a:moveTo>
                    <a:pt x="0" y="596646"/>
                  </a:moveTo>
                  <a:lnTo>
                    <a:pt x="1858" y="552118"/>
                  </a:lnTo>
                  <a:lnTo>
                    <a:pt x="7344" y="508478"/>
                  </a:lnTo>
                  <a:lnTo>
                    <a:pt x="16329" y="465843"/>
                  </a:lnTo>
                  <a:lnTo>
                    <a:pt x="28681" y="424328"/>
                  </a:lnTo>
                  <a:lnTo>
                    <a:pt x="44268" y="384047"/>
                  </a:lnTo>
                  <a:lnTo>
                    <a:pt x="62960" y="345116"/>
                  </a:lnTo>
                  <a:lnTo>
                    <a:pt x="84626" y="307651"/>
                  </a:lnTo>
                  <a:lnTo>
                    <a:pt x="109135" y="271767"/>
                  </a:lnTo>
                  <a:lnTo>
                    <a:pt x="136356" y="237580"/>
                  </a:lnTo>
                  <a:lnTo>
                    <a:pt x="166158" y="205204"/>
                  </a:lnTo>
                  <a:lnTo>
                    <a:pt x="198410" y="174755"/>
                  </a:lnTo>
                  <a:lnTo>
                    <a:pt x="232981" y="146348"/>
                  </a:lnTo>
                  <a:lnTo>
                    <a:pt x="269740" y="120099"/>
                  </a:lnTo>
                  <a:lnTo>
                    <a:pt x="308556" y="96124"/>
                  </a:lnTo>
                  <a:lnTo>
                    <a:pt x="349297" y="74537"/>
                  </a:lnTo>
                  <a:lnTo>
                    <a:pt x="391834" y="55454"/>
                  </a:lnTo>
                  <a:lnTo>
                    <a:pt x="436035" y="38990"/>
                  </a:lnTo>
                  <a:lnTo>
                    <a:pt x="481770" y="25261"/>
                  </a:lnTo>
                  <a:lnTo>
                    <a:pt x="528906" y="14382"/>
                  </a:lnTo>
                  <a:lnTo>
                    <a:pt x="577313" y="6469"/>
                  </a:lnTo>
                  <a:lnTo>
                    <a:pt x="626861" y="1636"/>
                  </a:lnTo>
                  <a:lnTo>
                    <a:pt x="677418" y="0"/>
                  </a:lnTo>
                  <a:lnTo>
                    <a:pt x="727974" y="1636"/>
                  </a:lnTo>
                  <a:lnTo>
                    <a:pt x="777522" y="6469"/>
                  </a:lnTo>
                  <a:lnTo>
                    <a:pt x="825929" y="14382"/>
                  </a:lnTo>
                  <a:lnTo>
                    <a:pt x="873065" y="25261"/>
                  </a:lnTo>
                  <a:lnTo>
                    <a:pt x="918800" y="38990"/>
                  </a:lnTo>
                  <a:lnTo>
                    <a:pt x="963001" y="55454"/>
                  </a:lnTo>
                  <a:lnTo>
                    <a:pt x="1005538" y="74537"/>
                  </a:lnTo>
                  <a:lnTo>
                    <a:pt x="1046279" y="96124"/>
                  </a:lnTo>
                  <a:lnTo>
                    <a:pt x="1085095" y="120099"/>
                  </a:lnTo>
                  <a:lnTo>
                    <a:pt x="1121854" y="146348"/>
                  </a:lnTo>
                  <a:lnTo>
                    <a:pt x="1156425" y="174755"/>
                  </a:lnTo>
                  <a:lnTo>
                    <a:pt x="1188677" y="205204"/>
                  </a:lnTo>
                  <a:lnTo>
                    <a:pt x="1218479" y="237580"/>
                  </a:lnTo>
                  <a:lnTo>
                    <a:pt x="1245700" y="271767"/>
                  </a:lnTo>
                  <a:lnTo>
                    <a:pt x="1270209" y="307651"/>
                  </a:lnTo>
                  <a:lnTo>
                    <a:pt x="1291875" y="345116"/>
                  </a:lnTo>
                  <a:lnTo>
                    <a:pt x="1310567" y="384047"/>
                  </a:lnTo>
                  <a:lnTo>
                    <a:pt x="1326154" y="424328"/>
                  </a:lnTo>
                  <a:lnTo>
                    <a:pt x="1338506" y="465843"/>
                  </a:lnTo>
                  <a:lnTo>
                    <a:pt x="1347491" y="508478"/>
                  </a:lnTo>
                  <a:lnTo>
                    <a:pt x="1352977" y="552118"/>
                  </a:lnTo>
                  <a:lnTo>
                    <a:pt x="1354836" y="596646"/>
                  </a:lnTo>
                  <a:lnTo>
                    <a:pt x="1352977" y="641173"/>
                  </a:lnTo>
                  <a:lnTo>
                    <a:pt x="1347491" y="684813"/>
                  </a:lnTo>
                  <a:lnTo>
                    <a:pt x="1338506" y="727448"/>
                  </a:lnTo>
                  <a:lnTo>
                    <a:pt x="1326154" y="768963"/>
                  </a:lnTo>
                  <a:lnTo>
                    <a:pt x="1310567" y="809244"/>
                  </a:lnTo>
                  <a:lnTo>
                    <a:pt x="1291875" y="848175"/>
                  </a:lnTo>
                  <a:lnTo>
                    <a:pt x="1270209" y="885640"/>
                  </a:lnTo>
                  <a:lnTo>
                    <a:pt x="1245700" y="921524"/>
                  </a:lnTo>
                  <a:lnTo>
                    <a:pt x="1218479" y="955711"/>
                  </a:lnTo>
                  <a:lnTo>
                    <a:pt x="1188677" y="988087"/>
                  </a:lnTo>
                  <a:lnTo>
                    <a:pt x="1156425" y="1018536"/>
                  </a:lnTo>
                  <a:lnTo>
                    <a:pt x="1121854" y="1046943"/>
                  </a:lnTo>
                  <a:lnTo>
                    <a:pt x="1085095" y="1073192"/>
                  </a:lnTo>
                  <a:lnTo>
                    <a:pt x="1046279" y="1097167"/>
                  </a:lnTo>
                  <a:lnTo>
                    <a:pt x="1005538" y="1118754"/>
                  </a:lnTo>
                  <a:lnTo>
                    <a:pt x="963001" y="1137837"/>
                  </a:lnTo>
                  <a:lnTo>
                    <a:pt x="918800" y="1154301"/>
                  </a:lnTo>
                  <a:lnTo>
                    <a:pt x="873065" y="1168030"/>
                  </a:lnTo>
                  <a:lnTo>
                    <a:pt x="825929" y="1178909"/>
                  </a:lnTo>
                  <a:lnTo>
                    <a:pt x="777522" y="1186822"/>
                  </a:lnTo>
                  <a:lnTo>
                    <a:pt x="727974" y="1191655"/>
                  </a:lnTo>
                  <a:lnTo>
                    <a:pt x="677418" y="1193292"/>
                  </a:lnTo>
                  <a:lnTo>
                    <a:pt x="626861" y="1191655"/>
                  </a:lnTo>
                  <a:lnTo>
                    <a:pt x="577313" y="1186822"/>
                  </a:lnTo>
                  <a:lnTo>
                    <a:pt x="528906" y="1178909"/>
                  </a:lnTo>
                  <a:lnTo>
                    <a:pt x="481770" y="1168030"/>
                  </a:lnTo>
                  <a:lnTo>
                    <a:pt x="436035" y="1154301"/>
                  </a:lnTo>
                  <a:lnTo>
                    <a:pt x="391834" y="1137837"/>
                  </a:lnTo>
                  <a:lnTo>
                    <a:pt x="349297" y="1118754"/>
                  </a:lnTo>
                  <a:lnTo>
                    <a:pt x="308556" y="1097167"/>
                  </a:lnTo>
                  <a:lnTo>
                    <a:pt x="269740" y="1073192"/>
                  </a:lnTo>
                  <a:lnTo>
                    <a:pt x="232981" y="1046943"/>
                  </a:lnTo>
                  <a:lnTo>
                    <a:pt x="198410" y="1018536"/>
                  </a:lnTo>
                  <a:lnTo>
                    <a:pt x="166158" y="988087"/>
                  </a:lnTo>
                  <a:lnTo>
                    <a:pt x="136356" y="955711"/>
                  </a:lnTo>
                  <a:lnTo>
                    <a:pt x="109135" y="921524"/>
                  </a:lnTo>
                  <a:lnTo>
                    <a:pt x="84626" y="885640"/>
                  </a:lnTo>
                  <a:lnTo>
                    <a:pt x="62960" y="848175"/>
                  </a:lnTo>
                  <a:lnTo>
                    <a:pt x="44268" y="809244"/>
                  </a:lnTo>
                  <a:lnTo>
                    <a:pt x="28681" y="768963"/>
                  </a:lnTo>
                  <a:lnTo>
                    <a:pt x="16329" y="727448"/>
                  </a:lnTo>
                  <a:lnTo>
                    <a:pt x="7344" y="684813"/>
                  </a:lnTo>
                  <a:lnTo>
                    <a:pt x="1858" y="641173"/>
                  </a:lnTo>
                  <a:lnTo>
                    <a:pt x="0" y="596646"/>
                  </a:lnTo>
                  <a:close/>
                </a:path>
              </a:pathLst>
            </a:custGeom>
            <a:ln w="381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 descr=""/>
          <p:cNvSpPr txBox="1"/>
          <p:nvPr/>
        </p:nvSpPr>
        <p:spPr>
          <a:xfrm>
            <a:off x="5668985" y="3278031"/>
            <a:ext cx="86868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90170" marR="5080" indent="-78105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Calibri"/>
                <a:cs typeface="Calibri"/>
              </a:rPr>
              <a:t>Algorithm Concept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3" name="object 53" descr=""/>
          <p:cNvGrpSpPr/>
          <p:nvPr/>
        </p:nvGrpSpPr>
        <p:grpSpPr>
          <a:xfrm>
            <a:off x="4956302" y="3151885"/>
            <a:ext cx="2319020" cy="734060"/>
            <a:chOff x="4956302" y="3151885"/>
            <a:chExt cx="2319020" cy="734060"/>
          </a:xfrm>
        </p:grpSpPr>
        <p:sp>
          <p:nvSpPr>
            <p:cNvPr id="54" name="object 54" descr=""/>
            <p:cNvSpPr/>
            <p:nvPr/>
          </p:nvSpPr>
          <p:spPr>
            <a:xfrm>
              <a:off x="4969002" y="3164585"/>
              <a:ext cx="585470" cy="291465"/>
            </a:xfrm>
            <a:custGeom>
              <a:avLst/>
              <a:gdLst/>
              <a:ahLst/>
              <a:cxnLst/>
              <a:rect l="l" t="t" r="r" b="b"/>
              <a:pathLst>
                <a:path w="585470" h="291464">
                  <a:moveTo>
                    <a:pt x="439673" y="0"/>
                  </a:moveTo>
                  <a:lnTo>
                    <a:pt x="439673" y="72771"/>
                  </a:lnTo>
                  <a:lnTo>
                    <a:pt x="0" y="72771"/>
                  </a:lnTo>
                  <a:lnTo>
                    <a:pt x="0" y="218313"/>
                  </a:lnTo>
                  <a:lnTo>
                    <a:pt x="439673" y="218313"/>
                  </a:lnTo>
                  <a:lnTo>
                    <a:pt x="439673" y="291084"/>
                  </a:lnTo>
                  <a:lnTo>
                    <a:pt x="585216" y="145542"/>
                  </a:lnTo>
                  <a:lnTo>
                    <a:pt x="439673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4969002" y="3164585"/>
              <a:ext cx="585470" cy="291465"/>
            </a:xfrm>
            <a:custGeom>
              <a:avLst/>
              <a:gdLst/>
              <a:ahLst/>
              <a:cxnLst/>
              <a:rect l="l" t="t" r="r" b="b"/>
              <a:pathLst>
                <a:path w="585470" h="291464">
                  <a:moveTo>
                    <a:pt x="0" y="72771"/>
                  </a:moveTo>
                  <a:lnTo>
                    <a:pt x="439673" y="72771"/>
                  </a:lnTo>
                  <a:lnTo>
                    <a:pt x="439673" y="0"/>
                  </a:lnTo>
                  <a:lnTo>
                    <a:pt x="585216" y="145542"/>
                  </a:lnTo>
                  <a:lnTo>
                    <a:pt x="439673" y="291084"/>
                  </a:lnTo>
                  <a:lnTo>
                    <a:pt x="439673" y="218313"/>
                  </a:lnTo>
                  <a:lnTo>
                    <a:pt x="0" y="218313"/>
                  </a:lnTo>
                  <a:lnTo>
                    <a:pt x="0" y="72771"/>
                  </a:lnTo>
                  <a:close/>
                </a:path>
              </a:pathLst>
            </a:custGeom>
            <a:ln w="254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6668262" y="3611117"/>
              <a:ext cx="594360" cy="262255"/>
            </a:xfrm>
            <a:custGeom>
              <a:avLst/>
              <a:gdLst/>
              <a:ahLst/>
              <a:cxnLst/>
              <a:rect l="l" t="t" r="r" b="b"/>
              <a:pathLst>
                <a:path w="594359" h="262254">
                  <a:moveTo>
                    <a:pt x="131063" y="0"/>
                  </a:moveTo>
                  <a:lnTo>
                    <a:pt x="0" y="131063"/>
                  </a:lnTo>
                  <a:lnTo>
                    <a:pt x="131063" y="262127"/>
                  </a:lnTo>
                  <a:lnTo>
                    <a:pt x="131063" y="196595"/>
                  </a:lnTo>
                  <a:lnTo>
                    <a:pt x="594359" y="196595"/>
                  </a:lnTo>
                  <a:lnTo>
                    <a:pt x="594359" y="65531"/>
                  </a:lnTo>
                  <a:lnTo>
                    <a:pt x="131063" y="65531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F1DC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6668262" y="3611117"/>
              <a:ext cx="594360" cy="262255"/>
            </a:xfrm>
            <a:custGeom>
              <a:avLst/>
              <a:gdLst/>
              <a:ahLst/>
              <a:cxnLst/>
              <a:rect l="l" t="t" r="r" b="b"/>
              <a:pathLst>
                <a:path w="594359" h="262254">
                  <a:moveTo>
                    <a:pt x="594359" y="196595"/>
                  </a:moveTo>
                  <a:lnTo>
                    <a:pt x="131063" y="196595"/>
                  </a:lnTo>
                  <a:lnTo>
                    <a:pt x="131063" y="262127"/>
                  </a:lnTo>
                  <a:lnTo>
                    <a:pt x="0" y="131063"/>
                  </a:lnTo>
                  <a:lnTo>
                    <a:pt x="131063" y="0"/>
                  </a:lnTo>
                  <a:lnTo>
                    <a:pt x="131063" y="65531"/>
                  </a:lnTo>
                  <a:lnTo>
                    <a:pt x="594359" y="65531"/>
                  </a:lnTo>
                  <a:lnTo>
                    <a:pt x="594359" y="196595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8" name="object 58" descr=""/>
          <p:cNvSpPr/>
          <p:nvPr/>
        </p:nvSpPr>
        <p:spPr>
          <a:xfrm>
            <a:off x="5426962" y="4364823"/>
            <a:ext cx="6515100" cy="419100"/>
          </a:xfrm>
          <a:custGeom>
            <a:avLst/>
            <a:gdLst/>
            <a:ahLst/>
            <a:cxnLst/>
            <a:rect l="l" t="t" r="r" b="b"/>
            <a:pathLst>
              <a:path w="6515100" h="419100">
                <a:moveTo>
                  <a:pt x="6515100" y="12"/>
                </a:moveTo>
                <a:lnTo>
                  <a:pt x="6509240" y="48050"/>
                </a:lnTo>
                <a:lnTo>
                  <a:pt x="6492550" y="92147"/>
                </a:lnTo>
                <a:lnTo>
                  <a:pt x="6466361" y="131046"/>
                </a:lnTo>
                <a:lnTo>
                  <a:pt x="6432004" y="163489"/>
                </a:lnTo>
                <a:lnTo>
                  <a:pt x="6390811" y="188219"/>
                </a:lnTo>
                <a:lnTo>
                  <a:pt x="6344113" y="203979"/>
                </a:lnTo>
                <a:lnTo>
                  <a:pt x="6293243" y="209511"/>
                </a:lnTo>
                <a:lnTo>
                  <a:pt x="3479406" y="209511"/>
                </a:lnTo>
                <a:lnTo>
                  <a:pt x="3428536" y="215044"/>
                </a:lnTo>
                <a:lnTo>
                  <a:pt x="3381838" y="230804"/>
                </a:lnTo>
                <a:lnTo>
                  <a:pt x="3340645" y="255534"/>
                </a:lnTo>
                <a:lnTo>
                  <a:pt x="3306288" y="287977"/>
                </a:lnTo>
                <a:lnTo>
                  <a:pt x="3280099" y="326875"/>
                </a:lnTo>
                <a:lnTo>
                  <a:pt x="3263409" y="370972"/>
                </a:lnTo>
                <a:lnTo>
                  <a:pt x="3257550" y="419011"/>
                </a:lnTo>
                <a:lnTo>
                  <a:pt x="3251690" y="370972"/>
                </a:lnTo>
                <a:lnTo>
                  <a:pt x="3235000" y="326875"/>
                </a:lnTo>
                <a:lnTo>
                  <a:pt x="3208811" y="287977"/>
                </a:lnTo>
                <a:lnTo>
                  <a:pt x="3174454" y="255534"/>
                </a:lnTo>
                <a:lnTo>
                  <a:pt x="3133261" y="230804"/>
                </a:lnTo>
                <a:lnTo>
                  <a:pt x="3086563" y="215044"/>
                </a:lnTo>
                <a:lnTo>
                  <a:pt x="3035693" y="209511"/>
                </a:lnTo>
                <a:lnTo>
                  <a:pt x="221856" y="209511"/>
                </a:lnTo>
                <a:lnTo>
                  <a:pt x="170986" y="203978"/>
                </a:lnTo>
                <a:lnTo>
                  <a:pt x="124288" y="188216"/>
                </a:lnTo>
                <a:lnTo>
                  <a:pt x="83095" y="163484"/>
                </a:lnTo>
                <a:lnTo>
                  <a:pt x="48738" y="131038"/>
                </a:lnTo>
                <a:lnTo>
                  <a:pt x="22549" y="92137"/>
                </a:lnTo>
                <a:lnTo>
                  <a:pt x="5859" y="48038"/>
                </a:lnTo>
                <a:lnTo>
                  <a:pt x="0" y="0"/>
                </a:lnTo>
              </a:path>
            </a:pathLst>
          </a:custGeom>
          <a:ln w="57149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 descr=""/>
          <p:cNvSpPr txBox="1"/>
          <p:nvPr/>
        </p:nvSpPr>
        <p:spPr>
          <a:xfrm>
            <a:off x="6443190" y="4852084"/>
            <a:ext cx="449707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212850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latin typeface="Calibri"/>
                <a:cs typeface="Calibri"/>
              </a:rPr>
              <a:t>Technical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Area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spc="-50" b="1">
                <a:latin typeface="Calibri"/>
                <a:cs typeface="Calibri"/>
              </a:rPr>
              <a:t>2 </a:t>
            </a:r>
            <a:r>
              <a:rPr dirty="0" sz="2400" b="1">
                <a:latin typeface="Calibri"/>
                <a:cs typeface="Calibri"/>
              </a:rPr>
              <a:t>Predicting</a:t>
            </a:r>
            <a:r>
              <a:rPr dirty="0" sz="2400" spc="-9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Benchmark</a:t>
            </a:r>
            <a:r>
              <a:rPr dirty="0" sz="2400" spc="-10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Performance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0" name="object 60" descr=""/>
          <p:cNvGrpSpPr/>
          <p:nvPr/>
        </p:nvGrpSpPr>
        <p:grpSpPr>
          <a:xfrm>
            <a:off x="7074407" y="1318260"/>
            <a:ext cx="1649095" cy="1122045"/>
            <a:chOff x="7074407" y="1318260"/>
            <a:chExt cx="1649095" cy="1122045"/>
          </a:xfrm>
        </p:grpSpPr>
        <p:pic>
          <p:nvPicPr>
            <p:cNvPr id="61" name="object 6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74407" y="1318260"/>
              <a:ext cx="1648967" cy="1121663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8895" y="1412748"/>
              <a:ext cx="1441703" cy="914069"/>
            </a:xfrm>
            <a:prstGeom prst="rect">
              <a:avLst/>
            </a:prstGeom>
          </p:spPr>
        </p:pic>
      </p:grpSp>
      <p:sp>
        <p:nvSpPr>
          <p:cNvPr id="63" name="object 63" descr=""/>
          <p:cNvSpPr txBox="1"/>
          <p:nvPr/>
        </p:nvSpPr>
        <p:spPr>
          <a:xfrm>
            <a:off x="7308346" y="2375228"/>
            <a:ext cx="116268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i="1">
                <a:solidFill>
                  <a:srgbClr val="7E7E7E"/>
                </a:solidFill>
                <a:latin typeface="Calibri"/>
                <a:cs typeface="Calibri"/>
              </a:rPr>
              <a:t>Nature</a:t>
            </a:r>
            <a:r>
              <a:rPr dirty="0" sz="800" spc="-5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800" i="1">
                <a:solidFill>
                  <a:srgbClr val="7E7E7E"/>
                </a:solidFill>
                <a:latin typeface="Calibri"/>
                <a:cs typeface="Calibri"/>
              </a:rPr>
              <a:t>574,</a:t>
            </a:r>
            <a:r>
              <a:rPr dirty="0" sz="800" spc="-30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800" i="1">
                <a:solidFill>
                  <a:srgbClr val="7E7E7E"/>
                </a:solidFill>
                <a:latin typeface="Calibri"/>
                <a:cs typeface="Calibri"/>
              </a:rPr>
              <a:t>505-510</a:t>
            </a:r>
            <a:r>
              <a:rPr dirty="0" sz="800" spc="-50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800" spc="-10" i="1">
                <a:solidFill>
                  <a:srgbClr val="7E7E7E"/>
                </a:solidFill>
                <a:latin typeface="Calibri"/>
                <a:cs typeface="Calibri"/>
              </a:rPr>
              <a:t>(2019)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8808109" y="2375228"/>
            <a:ext cx="144780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i="1">
                <a:solidFill>
                  <a:srgbClr val="7E7E7E"/>
                </a:solidFill>
                <a:latin typeface="Calibri"/>
                <a:cs typeface="Calibri"/>
              </a:rPr>
              <a:t>Nature</a:t>
            </a:r>
            <a:r>
              <a:rPr dirty="0" sz="800" spc="-20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800" i="1">
                <a:solidFill>
                  <a:srgbClr val="7E7E7E"/>
                </a:solidFill>
                <a:latin typeface="Calibri"/>
                <a:cs typeface="Calibri"/>
              </a:rPr>
              <a:t>Photon</a:t>
            </a:r>
            <a:r>
              <a:rPr dirty="0" sz="800" spc="-20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800" i="1">
                <a:solidFill>
                  <a:srgbClr val="7E7E7E"/>
                </a:solidFill>
                <a:latin typeface="Calibri"/>
                <a:cs typeface="Calibri"/>
              </a:rPr>
              <a:t>12,</a:t>
            </a:r>
            <a:r>
              <a:rPr dirty="0" sz="800" spc="-30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800" i="1">
                <a:solidFill>
                  <a:srgbClr val="7E7E7E"/>
                </a:solidFill>
                <a:latin typeface="Calibri"/>
                <a:cs typeface="Calibri"/>
              </a:rPr>
              <a:t>534–539</a:t>
            </a:r>
            <a:r>
              <a:rPr dirty="0" sz="800" spc="-50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800" spc="-10" i="1">
                <a:solidFill>
                  <a:srgbClr val="7E7E7E"/>
                </a:solidFill>
                <a:latin typeface="Calibri"/>
                <a:cs typeface="Calibri"/>
              </a:rPr>
              <a:t>(2018)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65" name="object 65" descr=""/>
          <p:cNvGrpSpPr/>
          <p:nvPr/>
        </p:nvGrpSpPr>
        <p:grpSpPr>
          <a:xfrm>
            <a:off x="8703564" y="1318260"/>
            <a:ext cx="1675130" cy="1122045"/>
            <a:chOff x="8703564" y="1318260"/>
            <a:chExt cx="1675130" cy="1122045"/>
          </a:xfrm>
        </p:grpSpPr>
        <p:pic>
          <p:nvPicPr>
            <p:cNvPr id="66" name="object 6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03564" y="1318260"/>
              <a:ext cx="1674875" cy="1121663"/>
            </a:xfrm>
            <a:prstGeom prst="rect">
              <a:avLst/>
            </a:prstGeom>
          </p:spPr>
        </p:pic>
        <p:sp>
          <p:nvSpPr>
            <p:cNvPr id="67" name="object 67" descr=""/>
            <p:cNvSpPr/>
            <p:nvPr/>
          </p:nvSpPr>
          <p:spPr>
            <a:xfrm>
              <a:off x="8798052" y="1412751"/>
              <a:ext cx="1468120" cy="914400"/>
            </a:xfrm>
            <a:custGeom>
              <a:avLst/>
              <a:gdLst/>
              <a:ahLst/>
              <a:cxnLst/>
              <a:rect l="l" t="t" r="r" b="b"/>
              <a:pathLst>
                <a:path w="1468120" h="914400">
                  <a:moveTo>
                    <a:pt x="1372920" y="0"/>
                  </a:moveTo>
                  <a:lnTo>
                    <a:pt x="94691" y="0"/>
                  </a:lnTo>
                  <a:lnTo>
                    <a:pt x="57832" y="7441"/>
                  </a:lnTo>
                  <a:lnTo>
                    <a:pt x="27733" y="27733"/>
                  </a:lnTo>
                  <a:lnTo>
                    <a:pt x="7441" y="57832"/>
                  </a:lnTo>
                  <a:lnTo>
                    <a:pt x="0" y="94691"/>
                  </a:lnTo>
                  <a:lnTo>
                    <a:pt x="0" y="819696"/>
                  </a:lnTo>
                  <a:lnTo>
                    <a:pt x="7441" y="856557"/>
                  </a:lnTo>
                  <a:lnTo>
                    <a:pt x="27733" y="886660"/>
                  </a:lnTo>
                  <a:lnTo>
                    <a:pt x="57832" y="906957"/>
                  </a:lnTo>
                  <a:lnTo>
                    <a:pt x="94691" y="914400"/>
                  </a:lnTo>
                  <a:lnTo>
                    <a:pt x="1372920" y="914400"/>
                  </a:lnTo>
                  <a:lnTo>
                    <a:pt x="1409779" y="906957"/>
                  </a:lnTo>
                  <a:lnTo>
                    <a:pt x="1439878" y="886660"/>
                  </a:lnTo>
                  <a:lnTo>
                    <a:pt x="1460170" y="856557"/>
                  </a:lnTo>
                  <a:lnTo>
                    <a:pt x="1467612" y="819696"/>
                  </a:lnTo>
                  <a:lnTo>
                    <a:pt x="1467612" y="94691"/>
                  </a:lnTo>
                  <a:lnTo>
                    <a:pt x="1460170" y="57832"/>
                  </a:lnTo>
                  <a:lnTo>
                    <a:pt x="1439878" y="27733"/>
                  </a:lnTo>
                  <a:lnTo>
                    <a:pt x="1409779" y="7441"/>
                  </a:lnTo>
                  <a:lnTo>
                    <a:pt x="13729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98052" y="1586509"/>
              <a:ext cx="1467611" cy="554012"/>
            </a:xfrm>
            <a:prstGeom prst="rect">
              <a:avLst/>
            </a:prstGeom>
          </p:spPr>
        </p:pic>
      </p:grpSp>
      <p:sp>
        <p:nvSpPr>
          <p:cNvPr id="69" name="object 69" descr=""/>
          <p:cNvSpPr txBox="1"/>
          <p:nvPr/>
        </p:nvSpPr>
        <p:spPr>
          <a:xfrm>
            <a:off x="627590" y="6183241"/>
            <a:ext cx="105918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7E7E7E"/>
                </a:solidFill>
                <a:latin typeface="Tahoma"/>
                <a:cs typeface="Tahoma"/>
              </a:rPr>
              <a:t>Source:</a:t>
            </a:r>
            <a:r>
              <a:rPr dirty="0" sz="800" spc="-25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7E7E7E"/>
                </a:solidFill>
                <a:latin typeface="Tahoma"/>
                <a:cs typeface="Tahoma"/>
              </a:rPr>
              <a:t>Robin</a:t>
            </a:r>
            <a:r>
              <a:rPr dirty="0" sz="800" spc="-5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800" spc="-10">
                <a:solidFill>
                  <a:srgbClr val="7E7E7E"/>
                </a:solidFill>
                <a:latin typeface="Tahoma"/>
                <a:cs typeface="Tahoma"/>
              </a:rPr>
              <a:t>Webster</a:t>
            </a:r>
            <a:endParaRPr sz="800">
              <a:latin typeface="Tahoma"/>
              <a:cs typeface="Tahoma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1914151" y="5720896"/>
            <a:ext cx="63119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7E7E7E"/>
                </a:solidFill>
                <a:latin typeface="Calibri"/>
                <a:cs typeface="Calibri"/>
              </a:rPr>
              <a:t>Source:</a:t>
            </a:r>
            <a:r>
              <a:rPr dirty="0" sz="800" spc="-3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7E7E7E"/>
                </a:solidFill>
                <a:latin typeface="Calibri"/>
                <a:cs typeface="Calibri"/>
              </a:rPr>
              <a:t>Jjsjjsjjs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71" name="object 71" descr=""/>
          <p:cNvGrpSpPr/>
          <p:nvPr/>
        </p:nvGrpSpPr>
        <p:grpSpPr>
          <a:xfrm>
            <a:off x="376427" y="4689348"/>
            <a:ext cx="2586355" cy="1588135"/>
            <a:chOff x="376427" y="4689348"/>
            <a:chExt cx="2586355" cy="1588135"/>
          </a:xfrm>
        </p:grpSpPr>
        <p:pic>
          <p:nvPicPr>
            <p:cNvPr id="72" name="object 7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6427" y="5155692"/>
              <a:ext cx="1578863" cy="1121663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0915" y="5250180"/>
              <a:ext cx="1371599" cy="914403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01139" y="4689348"/>
              <a:ext cx="1461515" cy="1121663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95627" y="4783836"/>
              <a:ext cx="1254252" cy="914405"/>
            </a:xfrm>
            <a:prstGeom prst="rect">
              <a:avLst/>
            </a:prstGeom>
          </p:spPr>
        </p:pic>
      </p:grpSp>
      <p:sp>
        <p:nvSpPr>
          <p:cNvPr id="76" name="object 76" descr=""/>
          <p:cNvSpPr txBox="1"/>
          <p:nvPr/>
        </p:nvSpPr>
        <p:spPr>
          <a:xfrm>
            <a:off x="10645692" y="2375228"/>
            <a:ext cx="96774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i="1">
                <a:solidFill>
                  <a:srgbClr val="7E7E7E"/>
                </a:solidFill>
                <a:latin typeface="Calibri"/>
                <a:cs typeface="Calibri"/>
              </a:rPr>
              <a:t>Source:</a:t>
            </a:r>
            <a:r>
              <a:rPr dirty="0" sz="800" spc="20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800" spc="-10" i="1">
                <a:solidFill>
                  <a:srgbClr val="7E7E7E"/>
                </a:solidFill>
                <a:latin typeface="Calibri"/>
                <a:cs typeface="Calibri"/>
              </a:rPr>
              <a:t>Fritzchens</a:t>
            </a:r>
            <a:r>
              <a:rPr dirty="0" sz="800" spc="5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800" spc="-20" i="1">
                <a:solidFill>
                  <a:srgbClr val="7E7E7E"/>
                </a:solidFill>
                <a:latin typeface="Calibri"/>
                <a:cs typeface="Calibri"/>
              </a:rPr>
              <a:t>Fritz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77" name="object 77" descr=""/>
          <p:cNvGrpSpPr/>
          <p:nvPr/>
        </p:nvGrpSpPr>
        <p:grpSpPr>
          <a:xfrm>
            <a:off x="10352531" y="1312164"/>
            <a:ext cx="1572895" cy="1122045"/>
            <a:chOff x="10352531" y="1312164"/>
            <a:chExt cx="1572895" cy="1122045"/>
          </a:xfrm>
        </p:grpSpPr>
        <p:pic>
          <p:nvPicPr>
            <p:cNvPr id="78" name="object 7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52531" y="1312164"/>
              <a:ext cx="1572766" cy="1121663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447019" y="1406652"/>
              <a:ext cx="1365502" cy="914399"/>
            </a:xfrm>
            <a:prstGeom prst="rect">
              <a:avLst/>
            </a:prstGeom>
          </p:spPr>
        </p:pic>
      </p:grpSp>
      <p:sp>
        <p:nvSpPr>
          <p:cNvPr id="80" name="object 80" descr=""/>
          <p:cNvSpPr txBox="1"/>
          <p:nvPr/>
        </p:nvSpPr>
        <p:spPr>
          <a:xfrm>
            <a:off x="7237169" y="1094661"/>
            <a:ext cx="13836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i="1">
                <a:latin typeface="Calibri"/>
                <a:cs typeface="Calibri"/>
              </a:rPr>
              <a:t>superconducting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1" name="object 81" descr=""/>
          <p:cNvSpPr txBox="1"/>
          <p:nvPr/>
        </p:nvSpPr>
        <p:spPr>
          <a:xfrm>
            <a:off x="9143893" y="1094661"/>
            <a:ext cx="7404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i="1">
                <a:latin typeface="Calibri"/>
                <a:cs typeface="Calibri"/>
              </a:rPr>
              <a:t>photonic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2" name="object 82" descr=""/>
          <p:cNvSpPr txBox="1"/>
          <p:nvPr/>
        </p:nvSpPr>
        <p:spPr>
          <a:xfrm>
            <a:off x="10780428" y="1094661"/>
            <a:ext cx="6972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i="1">
                <a:latin typeface="Calibri"/>
                <a:cs typeface="Calibri"/>
              </a:rPr>
              <a:t>classical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3" name="object 83" descr=""/>
          <p:cNvSpPr txBox="1"/>
          <p:nvPr/>
        </p:nvSpPr>
        <p:spPr>
          <a:xfrm>
            <a:off x="559379" y="4510374"/>
            <a:ext cx="251015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i="1">
                <a:latin typeface="Calibri"/>
                <a:cs typeface="Calibri"/>
              </a:rPr>
              <a:t>material</a:t>
            </a:r>
            <a:r>
              <a:rPr dirty="0" sz="1400" spc="-4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and</a:t>
            </a:r>
            <a:r>
              <a:rPr dirty="0" sz="1400" spc="-3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molecular</a:t>
            </a:r>
            <a:r>
              <a:rPr dirty="0" sz="1400" spc="-55" i="1">
                <a:latin typeface="Calibri"/>
                <a:cs typeface="Calibri"/>
              </a:rPr>
              <a:t> </a:t>
            </a:r>
            <a:r>
              <a:rPr dirty="0" sz="1400" spc="-10" i="1">
                <a:latin typeface="Calibri"/>
                <a:cs typeface="Calibri"/>
              </a:rPr>
              <a:t>simulation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4" name="object 84" descr=""/>
          <p:cNvSpPr txBox="1"/>
          <p:nvPr/>
        </p:nvSpPr>
        <p:spPr>
          <a:xfrm>
            <a:off x="3380568" y="4510374"/>
            <a:ext cx="10661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i="1">
                <a:latin typeface="Calibri"/>
                <a:cs typeface="Calibri"/>
              </a:rPr>
              <a:t>fluid</a:t>
            </a:r>
            <a:r>
              <a:rPr dirty="0" sz="1400" spc="-40" i="1">
                <a:latin typeface="Calibri"/>
                <a:cs typeface="Calibri"/>
              </a:rPr>
              <a:t> </a:t>
            </a:r>
            <a:r>
              <a:rPr dirty="0" sz="1400" spc="-10" i="1">
                <a:latin typeface="Calibri"/>
                <a:cs typeface="Calibri"/>
              </a:rPr>
              <a:t>dynamics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85" name="object 85" descr=""/>
          <p:cNvGrpSpPr/>
          <p:nvPr/>
        </p:nvGrpSpPr>
        <p:grpSpPr>
          <a:xfrm>
            <a:off x="3218688" y="5055108"/>
            <a:ext cx="1446530" cy="975360"/>
            <a:chOff x="3218688" y="5055108"/>
            <a:chExt cx="1446530" cy="975360"/>
          </a:xfrm>
        </p:grpSpPr>
        <p:pic>
          <p:nvPicPr>
            <p:cNvPr id="86" name="object 8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18688" y="5055108"/>
              <a:ext cx="1446275" cy="975359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44596" y="5081016"/>
              <a:ext cx="1339595" cy="868679"/>
            </a:xfrm>
            <a:prstGeom prst="rect">
              <a:avLst/>
            </a:prstGeom>
          </p:spPr>
        </p:pic>
      </p:grpSp>
      <p:sp>
        <p:nvSpPr>
          <p:cNvPr id="88" name="object 88" descr=""/>
          <p:cNvSpPr txBox="1"/>
          <p:nvPr/>
        </p:nvSpPr>
        <p:spPr>
          <a:xfrm>
            <a:off x="3258230" y="5981534"/>
            <a:ext cx="77724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7E7E7E"/>
                </a:solidFill>
                <a:latin typeface="Tahoma"/>
                <a:cs typeface="Tahoma"/>
              </a:rPr>
              <a:t>Source:</a:t>
            </a:r>
            <a:r>
              <a:rPr dirty="0" sz="800" spc="-35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800" spc="-10">
                <a:solidFill>
                  <a:srgbClr val="7E7E7E"/>
                </a:solidFill>
                <a:latin typeface="Tahoma"/>
                <a:cs typeface="Tahoma"/>
              </a:rPr>
              <a:t>Argonne </a:t>
            </a:r>
            <a:r>
              <a:rPr dirty="0" sz="800">
                <a:solidFill>
                  <a:srgbClr val="7E7E7E"/>
                </a:solidFill>
                <a:latin typeface="Tahoma"/>
                <a:cs typeface="Tahoma"/>
              </a:rPr>
              <a:t>National</a:t>
            </a:r>
            <a:r>
              <a:rPr dirty="0" sz="800" spc="-25">
                <a:solidFill>
                  <a:srgbClr val="7E7E7E"/>
                </a:solidFill>
                <a:latin typeface="Tahoma"/>
                <a:cs typeface="Tahoma"/>
              </a:rPr>
              <a:t> Lab</a:t>
            </a:r>
            <a:endParaRPr sz="800">
              <a:latin typeface="Tahoma"/>
              <a:cs typeface="Tahoma"/>
            </a:endParaRPr>
          </a:p>
        </p:txBody>
      </p:sp>
      <p:sp>
        <p:nvSpPr>
          <p:cNvPr id="89" name="object 8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Distribution</a:t>
            </a:r>
            <a:r>
              <a:rPr dirty="0" spc="-50"/>
              <a:t> </a:t>
            </a:r>
            <a:r>
              <a:rPr dirty="0"/>
              <a:t>Statement</a:t>
            </a:r>
            <a:r>
              <a:rPr dirty="0" spc="-60"/>
              <a:t> </a:t>
            </a:r>
            <a:r>
              <a:rPr dirty="0"/>
              <a:t>‘A’</a:t>
            </a:r>
            <a:r>
              <a:rPr dirty="0" spc="-15"/>
              <a:t> </a:t>
            </a:r>
            <a:r>
              <a:rPr dirty="0"/>
              <a:t>(Approved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Public</a:t>
            </a:r>
            <a:r>
              <a:rPr dirty="0" spc="-20"/>
              <a:t> </a:t>
            </a:r>
            <a:r>
              <a:rPr dirty="0"/>
              <a:t>Release,</a:t>
            </a:r>
            <a:r>
              <a:rPr dirty="0" spc="-45"/>
              <a:t> </a:t>
            </a:r>
            <a:r>
              <a:rPr dirty="0"/>
              <a:t>Distribution</a:t>
            </a:r>
            <a:r>
              <a:rPr dirty="0" spc="-45"/>
              <a:t> </a:t>
            </a:r>
            <a:r>
              <a:rPr dirty="0" spc="-10"/>
              <a:t>Unlimited)</a:t>
            </a:r>
          </a:p>
        </p:txBody>
      </p:sp>
      <p:sp>
        <p:nvSpPr>
          <p:cNvPr id="90" name="object 9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If</a:t>
            </a:r>
            <a:r>
              <a:rPr dirty="0" spc="-65"/>
              <a:t> </a:t>
            </a:r>
            <a:r>
              <a:rPr dirty="0"/>
              <a:t>we</a:t>
            </a:r>
            <a:r>
              <a:rPr dirty="0" spc="-55"/>
              <a:t> </a:t>
            </a:r>
            <a:r>
              <a:rPr dirty="0"/>
              <a:t>succeed,</a:t>
            </a:r>
            <a:r>
              <a:rPr dirty="0" spc="-40"/>
              <a:t> </a:t>
            </a:r>
            <a:r>
              <a:rPr dirty="0"/>
              <a:t>what</a:t>
            </a:r>
            <a:r>
              <a:rPr dirty="0" spc="-55"/>
              <a:t> </a:t>
            </a:r>
            <a:r>
              <a:rPr dirty="0"/>
              <a:t>difference</a:t>
            </a:r>
            <a:r>
              <a:rPr dirty="0" spc="-55"/>
              <a:t> </a:t>
            </a:r>
            <a:r>
              <a:rPr dirty="0"/>
              <a:t>will</a:t>
            </a:r>
            <a:r>
              <a:rPr dirty="0" spc="-40"/>
              <a:t> </a:t>
            </a:r>
            <a:r>
              <a:rPr dirty="0"/>
              <a:t>it</a:t>
            </a:r>
            <a:r>
              <a:rPr dirty="0" spc="-50"/>
              <a:t> </a:t>
            </a:r>
            <a:r>
              <a:rPr dirty="0" spc="-10"/>
              <a:t>make?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336314" y="4715867"/>
            <a:ext cx="3232150" cy="961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5720">
              <a:lnSpc>
                <a:spcPct val="127899"/>
              </a:lnSpc>
              <a:spcBef>
                <a:spcPts val="100"/>
              </a:spcBef>
            </a:pPr>
            <a:r>
              <a:rPr dirty="0" u="sng" sz="240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National</a:t>
            </a:r>
            <a:r>
              <a:rPr dirty="0" u="sng" sz="2400" spc="-9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40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Security</a:t>
            </a:r>
            <a:r>
              <a:rPr dirty="0" u="sng" sz="2400" spc="-7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400" spc="-1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Impact</a:t>
            </a:r>
            <a:r>
              <a:rPr dirty="0" u="none" sz="2400" spc="-1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u="none" sz="2400" b="1">
                <a:latin typeface="Calibri"/>
                <a:cs typeface="Calibri"/>
              </a:rPr>
              <a:t>Reduce</a:t>
            </a:r>
            <a:r>
              <a:rPr dirty="0" u="none" sz="2400" spc="-90" b="1">
                <a:latin typeface="Calibri"/>
                <a:cs typeface="Calibri"/>
              </a:rPr>
              <a:t> </a:t>
            </a:r>
            <a:r>
              <a:rPr dirty="0" u="none" sz="2400" spc="-10" b="1">
                <a:latin typeface="Calibri"/>
                <a:cs typeface="Calibri"/>
              </a:rPr>
              <a:t>Strategic</a:t>
            </a:r>
            <a:r>
              <a:rPr dirty="0" u="none" sz="2400" spc="-75" b="1">
                <a:latin typeface="Calibri"/>
                <a:cs typeface="Calibri"/>
              </a:rPr>
              <a:t> </a:t>
            </a:r>
            <a:r>
              <a:rPr dirty="0" u="none" sz="2400" spc="-10" b="1">
                <a:latin typeface="Calibri"/>
                <a:cs typeface="Calibri"/>
              </a:rPr>
              <a:t>Surprise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775587" y="4715931"/>
            <a:ext cx="5790565" cy="961390"/>
          </a:xfrm>
          <a:prstGeom prst="rect">
            <a:avLst/>
          </a:prstGeom>
        </p:spPr>
        <p:txBody>
          <a:bodyPr wrap="square" lIns="0" tIns="114935" rIns="0" bIns="0" rtlCol="0" vert="horz">
            <a:spAutoFit/>
          </a:bodyPr>
          <a:lstStyle/>
          <a:p>
            <a:pPr algn="ctr" marL="3810">
              <a:lnSpc>
                <a:spcPct val="100000"/>
              </a:lnSpc>
              <a:spcBef>
                <a:spcPts val="905"/>
              </a:spcBef>
            </a:pPr>
            <a:r>
              <a:rPr dirty="0" u="sng" sz="24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Economic</a:t>
            </a:r>
            <a:r>
              <a:rPr dirty="0" u="sng" sz="2400" spc="-9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400" spc="-1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Impact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00"/>
              </a:spcBef>
            </a:pPr>
            <a:r>
              <a:rPr dirty="0" sz="2400" b="1">
                <a:latin typeface="Calibri"/>
                <a:cs typeface="Calibri"/>
              </a:rPr>
              <a:t>Reveal</a:t>
            </a:r>
            <a:r>
              <a:rPr dirty="0" sz="2400" spc="-9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First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Utility-</a:t>
            </a:r>
            <a:r>
              <a:rPr dirty="0" sz="2400" b="1">
                <a:latin typeface="Calibri"/>
                <a:cs typeface="Calibri"/>
              </a:rPr>
              <a:t>Scale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Quantum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Computers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536088" y="1797046"/>
            <a:ext cx="4566285" cy="2242820"/>
            <a:chOff x="536088" y="1797046"/>
            <a:chExt cx="4566285" cy="224282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6770" y="1809749"/>
              <a:ext cx="4262627" cy="221742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826770" y="1809746"/>
              <a:ext cx="4262755" cy="2217420"/>
            </a:xfrm>
            <a:custGeom>
              <a:avLst/>
              <a:gdLst/>
              <a:ahLst/>
              <a:cxnLst/>
              <a:rect l="l" t="t" r="r" b="b"/>
              <a:pathLst>
                <a:path w="4262755" h="2217420">
                  <a:moveTo>
                    <a:pt x="0" y="280593"/>
                  </a:moveTo>
                  <a:lnTo>
                    <a:pt x="3672" y="235080"/>
                  </a:lnTo>
                  <a:lnTo>
                    <a:pt x="14305" y="191905"/>
                  </a:lnTo>
                  <a:lnTo>
                    <a:pt x="31319" y="151645"/>
                  </a:lnTo>
                  <a:lnTo>
                    <a:pt x="54138" y="114879"/>
                  </a:lnTo>
                  <a:lnTo>
                    <a:pt x="82184" y="82184"/>
                  </a:lnTo>
                  <a:lnTo>
                    <a:pt x="114879" y="54138"/>
                  </a:lnTo>
                  <a:lnTo>
                    <a:pt x="151645" y="31319"/>
                  </a:lnTo>
                  <a:lnTo>
                    <a:pt x="191905" y="14305"/>
                  </a:lnTo>
                  <a:lnTo>
                    <a:pt x="235080" y="3672"/>
                  </a:lnTo>
                  <a:lnTo>
                    <a:pt x="280593" y="0"/>
                  </a:lnTo>
                  <a:lnTo>
                    <a:pt x="3982034" y="0"/>
                  </a:lnTo>
                  <a:lnTo>
                    <a:pt x="4027547" y="3672"/>
                  </a:lnTo>
                  <a:lnTo>
                    <a:pt x="4070722" y="14305"/>
                  </a:lnTo>
                  <a:lnTo>
                    <a:pt x="4110982" y="31319"/>
                  </a:lnTo>
                  <a:lnTo>
                    <a:pt x="4147748" y="54138"/>
                  </a:lnTo>
                  <a:lnTo>
                    <a:pt x="4180443" y="82184"/>
                  </a:lnTo>
                  <a:lnTo>
                    <a:pt x="4208489" y="114879"/>
                  </a:lnTo>
                  <a:lnTo>
                    <a:pt x="4231308" y="151645"/>
                  </a:lnTo>
                  <a:lnTo>
                    <a:pt x="4248322" y="191905"/>
                  </a:lnTo>
                  <a:lnTo>
                    <a:pt x="4258955" y="235080"/>
                  </a:lnTo>
                  <a:lnTo>
                    <a:pt x="4262628" y="280593"/>
                  </a:lnTo>
                  <a:lnTo>
                    <a:pt x="4262628" y="1936838"/>
                  </a:lnTo>
                  <a:lnTo>
                    <a:pt x="4258955" y="1982351"/>
                  </a:lnTo>
                  <a:lnTo>
                    <a:pt x="4248322" y="2025526"/>
                  </a:lnTo>
                  <a:lnTo>
                    <a:pt x="4231308" y="2065784"/>
                  </a:lnTo>
                  <a:lnTo>
                    <a:pt x="4208489" y="2102548"/>
                  </a:lnTo>
                  <a:lnTo>
                    <a:pt x="4180443" y="2135241"/>
                  </a:lnTo>
                  <a:lnTo>
                    <a:pt x="4147748" y="2163285"/>
                  </a:lnTo>
                  <a:lnTo>
                    <a:pt x="4110982" y="2186102"/>
                  </a:lnTo>
                  <a:lnTo>
                    <a:pt x="4070722" y="2203116"/>
                  </a:lnTo>
                  <a:lnTo>
                    <a:pt x="4027547" y="2213747"/>
                  </a:lnTo>
                  <a:lnTo>
                    <a:pt x="3982034" y="2217420"/>
                  </a:lnTo>
                  <a:lnTo>
                    <a:pt x="280593" y="2217420"/>
                  </a:lnTo>
                  <a:lnTo>
                    <a:pt x="235080" y="2213747"/>
                  </a:lnTo>
                  <a:lnTo>
                    <a:pt x="191905" y="2203116"/>
                  </a:lnTo>
                  <a:lnTo>
                    <a:pt x="151645" y="2186102"/>
                  </a:lnTo>
                  <a:lnTo>
                    <a:pt x="114879" y="2163285"/>
                  </a:lnTo>
                  <a:lnTo>
                    <a:pt x="82184" y="2135241"/>
                  </a:lnTo>
                  <a:lnTo>
                    <a:pt x="54138" y="2102548"/>
                  </a:lnTo>
                  <a:lnTo>
                    <a:pt x="31319" y="2065784"/>
                  </a:lnTo>
                  <a:lnTo>
                    <a:pt x="14305" y="2025526"/>
                  </a:lnTo>
                  <a:lnTo>
                    <a:pt x="3672" y="1982351"/>
                  </a:lnTo>
                  <a:lnTo>
                    <a:pt x="0" y="1936838"/>
                  </a:lnTo>
                  <a:lnTo>
                    <a:pt x="0" y="28059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692396" y="1909571"/>
              <a:ext cx="321945" cy="266700"/>
            </a:xfrm>
            <a:custGeom>
              <a:avLst/>
              <a:gdLst/>
              <a:ahLst/>
              <a:cxnLst/>
              <a:rect l="l" t="t" r="r" b="b"/>
              <a:pathLst>
                <a:path w="321945" h="266700">
                  <a:moveTo>
                    <a:pt x="321563" y="0"/>
                  </a:moveTo>
                  <a:lnTo>
                    <a:pt x="0" y="0"/>
                  </a:lnTo>
                  <a:lnTo>
                    <a:pt x="0" y="266700"/>
                  </a:lnTo>
                  <a:lnTo>
                    <a:pt x="321563" y="266700"/>
                  </a:lnTo>
                  <a:lnTo>
                    <a:pt x="321563" y="0"/>
                  </a:lnTo>
                  <a:close/>
                </a:path>
              </a:pathLst>
            </a:custGeom>
            <a:solidFill>
              <a:srgbClr val="00003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308" y="1981199"/>
              <a:ext cx="1662683" cy="58978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2184" y="1966047"/>
              <a:ext cx="1648879" cy="574103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834244" y="2118066"/>
              <a:ext cx="136525" cy="198755"/>
            </a:xfrm>
            <a:custGeom>
              <a:avLst/>
              <a:gdLst/>
              <a:ahLst/>
              <a:cxnLst/>
              <a:rect l="l" t="t" r="r" b="b"/>
              <a:pathLst>
                <a:path w="136525" h="198755">
                  <a:moveTo>
                    <a:pt x="68173" y="0"/>
                  </a:moveTo>
                  <a:lnTo>
                    <a:pt x="0" y="198475"/>
                  </a:lnTo>
                  <a:lnTo>
                    <a:pt x="136334" y="198475"/>
                  </a:lnTo>
                  <a:lnTo>
                    <a:pt x="68173" y="0"/>
                  </a:lnTo>
                  <a:close/>
                </a:path>
              </a:pathLst>
            </a:custGeom>
            <a:ln w="12192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8227" y="2071952"/>
              <a:ext cx="180733" cy="161391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542184" y="1966047"/>
              <a:ext cx="1649095" cy="574675"/>
            </a:xfrm>
            <a:custGeom>
              <a:avLst/>
              <a:gdLst/>
              <a:ahLst/>
              <a:cxnLst/>
              <a:rect l="l" t="t" r="r" b="b"/>
              <a:pathLst>
                <a:path w="1649095" h="574675">
                  <a:moveTo>
                    <a:pt x="1279779" y="10045"/>
                  </a:moveTo>
                  <a:lnTo>
                    <a:pt x="1444244" y="10045"/>
                  </a:lnTo>
                  <a:lnTo>
                    <a:pt x="1648879" y="564057"/>
                  </a:lnTo>
                  <a:lnTo>
                    <a:pt x="1501330" y="564057"/>
                  </a:lnTo>
                  <a:lnTo>
                    <a:pt x="1462735" y="452069"/>
                  </a:lnTo>
                  <a:lnTo>
                    <a:pt x="1257719" y="452069"/>
                  </a:lnTo>
                  <a:lnTo>
                    <a:pt x="1219123" y="564057"/>
                  </a:lnTo>
                  <a:lnTo>
                    <a:pt x="1075143" y="564057"/>
                  </a:lnTo>
                  <a:lnTo>
                    <a:pt x="1279779" y="10045"/>
                  </a:lnTo>
                  <a:close/>
                </a:path>
                <a:path w="1649095" h="574675">
                  <a:moveTo>
                    <a:pt x="0" y="10045"/>
                  </a:moveTo>
                  <a:lnTo>
                    <a:pt x="239623" y="10045"/>
                  </a:lnTo>
                  <a:lnTo>
                    <a:pt x="263319" y="10395"/>
                  </a:lnTo>
                  <a:lnTo>
                    <a:pt x="305547" y="13190"/>
                  </a:lnTo>
                  <a:lnTo>
                    <a:pt x="358313" y="24471"/>
                  </a:lnTo>
                  <a:lnTo>
                    <a:pt x="405135" y="49804"/>
                  </a:lnTo>
                  <a:lnTo>
                    <a:pt x="439978" y="87998"/>
                  </a:lnTo>
                  <a:lnTo>
                    <a:pt x="457243" y="140845"/>
                  </a:lnTo>
                  <a:lnTo>
                    <a:pt x="458393" y="162229"/>
                  </a:lnTo>
                  <a:lnTo>
                    <a:pt x="456615" y="191502"/>
                  </a:lnTo>
                  <a:lnTo>
                    <a:pt x="442384" y="241546"/>
                  </a:lnTo>
                  <a:lnTo>
                    <a:pt x="414178" y="280849"/>
                  </a:lnTo>
                  <a:lnTo>
                    <a:pt x="373531" y="313030"/>
                  </a:lnTo>
                  <a:lnTo>
                    <a:pt x="348640" y="326682"/>
                  </a:lnTo>
                  <a:lnTo>
                    <a:pt x="533552" y="564057"/>
                  </a:lnTo>
                  <a:lnTo>
                    <a:pt x="359054" y="564057"/>
                  </a:lnTo>
                  <a:lnTo>
                    <a:pt x="208330" y="360908"/>
                  </a:lnTo>
                  <a:lnTo>
                    <a:pt x="142138" y="360908"/>
                  </a:lnTo>
                  <a:lnTo>
                    <a:pt x="142138" y="564057"/>
                  </a:lnTo>
                  <a:lnTo>
                    <a:pt x="0" y="564057"/>
                  </a:lnTo>
                  <a:lnTo>
                    <a:pt x="0" y="10045"/>
                  </a:lnTo>
                  <a:close/>
                </a:path>
                <a:path w="1649095" h="574675">
                  <a:moveTo>
                    <a:pt x="816902" y="0"/>
                  </a:moveTo>
                  <a:lnTo>
                    <a:pt x="871270" y="2654"/>
                  </a:lnTo>
                  <a:lnTo>
                    <a:pt x="924991" y="10604"/>
                  </a:lnTo>
                  <a:lnTo>
                    <a:pt x="974796" y="22559"/>
                  </a:lnTo>
                  <a:lnTo>
                    <a:pt x="1017447" y="37211"/>
                  </a:lnTo>
                  <a:lnTo>
                    <a:pt x="1017447" y="164833"/>
                  </a:lnTo>
                  <a:lnTo>
                    <a:pt x="1002195" y="164833"/>
                  </a:lnTo>
                  <a:lnTo>
                    <a:pt x="984509" y="151986"/>
                  </a:lnTo>
                  <a:lnTo>
                    <a:pt x="964941" y="140231"/>
                  </a:lnTo>
                  <a:lnTo>
                    <a:pt x="920153" y="120002"/>
                  </a:lnTo>
                  <a:lnTo>
                    <a:pt x="871081" y="106464"/>
                  </a:lnTo>
                  <a:lnTo>
                    <a:pt x="820991" y="101955"/>
                  </a:lnTo>
                  <a:lnTo>
                    <a:pt x="812076" y="102105"/>
                  </a:lnTo>
                  <a:lnTo>
                    <a:pt x="768110" y="107856"/>
                  </a:lnTo>
                  <a:lnTo>
                    <a:pt x="731955" y="125101"/>
                  </a:lnTo>
                  <a:lnTo>
                    <a:pt x="716064" y="156273"/>
                  </a:lnTo>
                  <a:lnTo>
                    <a:pt x="717111" y="166607"/>
                  </a:lnTo>
                  <a:lnTo>
                    <a:pt x="743047" y="195678"/>
                  </a:lnTo>
                  <a:lnTo>
                    <a:pt x="796061" y="211340"/>
                  </a:lnTo>
                  <a:lnTo>
                    <a:pt x="811168" y="214479"/>
                  </a:lnTo>
                  <a:lnTo>
                    <a:pt x="825969" y="217571"/>
                  </a:lnTo>
                  <a:lnTo>
                    <a:pt x="868975" y="226874"/>
                  </a:lnTo>
                  <a:lnTo>
                    <a:pt x="915123" y="239991"/>
                  </a:lnTo>
                  <a:lnTo>
                    <a:pt x="970426" y="264596"/>
                  </a:lnTo>
                  <a:lnTo>
                    <a:pt x="1009078" y="296735"/>
                  </a:lnTo>
                  <a:lnTo>
                    <a:pt x="1031813" y="337985"/>
                  </a:lnTo>
                  <a:lnTo>
                    <a:pt x="1039393" y="389940"/>
                  </a:lnTo>
                  <a:lnTo>
                    <a:pt x="1035056" y="428945"/>
                  </a:lnTo>
                  <a:lnTo>
                    <a:pt x="1000361" y="495452"/>
                  </a:lnTo>
                  <a:lnTo>
                    <a:pt x="970000" y="522947"/>
                  </a:lnTo>
                  <a:lnTo>
                    <a:pt x="932205" y="545332"/>
                  </a:lnTo>
                  <a:lnTo>
                    <a:pt x="888199" y="561317"/>
                  </a:lnTo>
                  <a:lnTo>
                    <a:pt x="837984" y="570907"/>
                  </a:lnTo>
                  <a:lnTo>
                    <a:pt x="781558" y="574103"/>
                  </a:lnTo>
                  <a:lnTo>
                    <a:pt x="748241" y="573348"/>
                  </a:lnTo>
                  <a:lnTo>
                    <a:pt x="688242" y="567304"/>
                  </a:lnTo>
                  <a:lnTo>
                    <a:pt x="636386" y="555564"/>
                  </a:lnTo>
                  <a:lnTo>
                    <a:pt x="588480" y="540215"/>
                  </a:lnTo>
                  <a:lnTo>
                    <a:pt x="565746" y="531317"/>
                  </a:lnTo>
                  <a:lnTo>
                    <a:pt x="565746" y="398487"/>
                  </a:lnTo>
                  <a:lnTo>
                    <a:pt x="581380" y="398487"/>
                  </a:lnTo>
                  <a:lnTo>
                    <a:pt x="604180" y="415142"/>
                  </a:lnTo>
                  <a:lnTo>
                    <a:pt x="628308" y="429748"/>
                  </a:lnTo>
                  <a:lnTo>
                    <a:pt x="680542" y="452818"/>
                  </a:lnTo>
                  <a:lnTo>
                    <a:pt x="734345" y="467048"/>
                  </a:lnTo>
                  <a:lnTo>
                    <a:pt x="786015" y="471792"/>
                  </a:lnTo>
                  <a:lnTo>
                    <a:pt x="793040" y="471652"/>
                  </a:lnTo>
                  <a:lnTo>
                    <a:pt x="839503" y="466583"/>
                  </a:lnTo>
                  <a:lnTo>
                    <a:pt x="876159" y="450188"/>
                  </a:lnTo>
                  <a:lnTo>
                    <a:pt x="892429" y="415607"/>
                  </a:lnTo>
                  <a:lnTo>
                    <a:pt x="891464" y="406806"/>
                  </a:lnTo>
                  <a:lnTo>
                    <a:pt x="857967" y="372494"/>
                  </a:lnTo>
                  <a:lnTo>
                    <a:pt x="815936" y="360228"/>
                  </a:lnTo>
                  <a:lnTo>
                    <a:pt x="765733" y="349935"/>
                  </a:lnTo>
                  <a:lnTo>
                    <a:pt x="748608" y="346458"/>
                  </a:lnTo>
                  <a:lnTo>
                    <a:pt x="700443" y="333375"/>
                  </a:lnTo>
                  <a:lnTo>
                    <a:pt x="640303" y="306638"/>
                  </a:lnTo>
                  <a:lnTo>
                    <a:pt x="599795" y="271805"/>
                  </a:lnTo>
                  <a:lnTo>
                    <a:pt x="576775" y="228226"/>
                  </a:lnTo>
                  <a:lnTo>
                    <a:pt x="569099" y="175247"/>
                  </a:lnTo>
                  <a:lnTo>
                    <a:pt x="573436" y="138333"/>
                  </a:lnTo>
                  <a:lnTo>
                    <a:pt x="608131" y="75174"/>
                  </a:lnTo>
                  <a:lnTo>
                    <a:pt x="638492" y="48933"/>
                  </a:lnTo>
                  <a:lnTo>
                    <a:pt x="675666" y="27528"/>
                  </a:lnTo>
                  <a:lnTo>
                    <a:pt x="717791" y="12236"/>
                  </a:lnTo>
                  <a:lnTo>
                    <a:pt x="764869" y="3059"/>
                  </a:lnTo>
                  <a:lnTo>
                    <a:pt x="816902" y="0"/>
                  </a:lnTo>
                  <a:close/>
                </a:path>
              </a:pathLst>
            </a:custGeom>
            <a:ln w="12192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3988615" y="4137931"/>
            <a:ext cx="10902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Source: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Shutterstock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29884" y="1283208"/>
            <a:ext cx="4823459" cy="3268979"/>
          </a:xfrm>
          <a:prstGeom prst="rect">
            <a:avLst/>
          </a:prstGeom>
        </p:spPr>
      </p:pic>
      <p:sp>
        <p:nvSpPr>
          <p:cNvPr id="16" name="object 1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Distribution</a:t>
            </a:r>
            <a:r>
              <a:rPr dirty="0" spc="-50"/>
              <a:t> </a:t>
            </a:r>
            <a:r>
              <a:rPr dirty="0"/>
              <a:t>Statement</a:t>
            </a:r>
            <a:r>
              <a:rPr dirty="0" spc="-60"/>
              <a:t> </a:t>
            </a:r>
            <a:r>
              <a:rPr dirty="0"/>
              <a:t>‘A’</a:t>
            </a:r>
            <a:r>
              <a:rPr dirty="0" spc="-15"/>
              <a:t> </a:t>
            </a:r>
            <a:r>
              <a:rPr dirty="0"/>
              <a:t>(Approved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Public</a:t>
            </a:r>
            <a:r>
              <a:rPr dirty="0" spc="-20"/>
              <a:t> </a:t>
            </a:r>
            <a:r>
              <a:rPr dirty="0"/>
              <a:t>Release,</a:t>
            </a:r>
            <a:r>
              <a:rPr dirty="0" spc="-45"/>
              <a:t> </a:t>
            </a:r>
            <a:r>
              <a:rPr dirty="0"/>
              <a:t>Distribution</a:t>
            </a:r>
            <a:r>
              <a:rPr dirty="0" spc="-45"/>
              <a:t> </a:t>
            </a:r>
            <a:r>
              <a:rPr dirty="0" spc="-10"/>
              <a:t>Unlimited)</a:t>
            </a:r>
          </a:p>
        </p:txBody>
      </p:sp>
      <p:sp>
        <p:nvSpPr>
          <p:cNvPr id="17" name="object 1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17</a:t>
            </a:fld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298692" y="4011386"/>
            <a:ext cx="15347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Tahoma"/>
                <a:cs typeface="Tahoma"/>
                <a:hlinkClick r:id="rId2"/>
              </a:rPr>
              <a:t>www.darpa.mil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50664" y="2221992"/>
            <a:ext cx="3029711" cy="1687067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Distribution</a:t>
            </a:r>
            <a:r>
              <a:rPr dirty="0" spc="-50"/>
              <a:t> </a:t>
            </a:r>
            <a:r>
              <a:rPr dirty="0"/>
              <a:t>Statement</a:t>
            </a:r>
            <a:r>
              <a:rPr dirty="0" spc="-60"/>
              <a:t> </a:t>
            </a:r>
            <a:r>
              <a:rPr dirty="0"/>
              <a:t>‘A’</a:t>
            </a:r>
            <a:r>
              <a:rPr dirty="0" spc="-15"/>
              <a:t> </a:t>
            </a:r>
            <a:r>
              <a:rPr dirty="0"/>
              <a:t>(Approved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Public</a:t>
            </a:r>
            <a:r>
              <a:rPr dirty="0" spc="-20"/>
              <a:t> </a:t>
            </a:r>
            <a:r>
              <a:rPr dirty="0"/>
              <a:t>Release,</a:t>
            </a:r>
            <a:r>
              <a:rPr dirty="0" spc="-45"/>
              <a:t> </a:t>
            </a:r>
            <a:r>
              <a:rPr dirty="0"/>
              <a:t>Distribution</a:t>
            </a:r>
            <a:r>
              <a:rPr dirty="0" spc="-45"/>
              <a:t> </a:t>
            </a:r>
            <a:r>
              <a:rPr dirty="0" spc="-10"/>
              <a:t>Unlimited)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17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5898" y="2774695"/>
            <a:ext cx="822007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latin typeface="Calibri"/>
                <a:cs typeface="Calibri"/>
              </a:rPr>
              <a:t>What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did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learn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Phase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1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Quantum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Benchmarking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program?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Distribution</a:t>
            </a:r>
            <a:r>
              <a:rPr dirty="0" spc="-50"/>
              <a:t> </a:t>
            </a:r>
            <a:r>
              <a:rPr dirty="0"/>
              <a:t>Statement</a:t>
            </a:r>
            <a:r>
              <a:rPr dirty="0" spc="-60"/>
              <a:t> </a:t>
            </a:r>
            <a:r>
              <a:rPr dirty="0"/>
              <a:t>‘A’</a:t>
            </a:r>
            <a:r>
              <a:rPr dirty="0" spc="-15"/>
              <a:t> </a:t>
            </a:r>
            <a:r>
              <a:rPr dirty="0"/>
              <a:t>(Approved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Public</a:t>
            </a:r>
            <a:r>
              <a:rPr dirty="0" spc="-20"/>
              <a:t> </a:t>
            </a:r>
            <a:r>
              <a:rPr dirty="0"/>
              <a:t>Release,</a:t>
            </a:r>
            <a:r>
              <a:rPr dirty="0" spc="-45"/>
              <a:t> </a:t>
            </a:r>
            <a:r>
              <a:rPr dirty="0"/>
              <a:t>Distribution</a:t>
            </a:r>
            <a:r>
              <a:rPr dirty="0" spc="-45"/>
              <a:t> </a:t>
            </a:r>
            <a:r>
              <a:rPr dirty="0" spc="-10"/>
              <a:t>Unlimited)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Applications</a:t>
            </a:r>
            <a:r>
              <a:rPr dirty="0" spc="-140"/>
              <a:t> </a:t>
            </a:r>
            <a:r>
              <a:rPr dirty="0" spc="-10"/>
              <a:t>summary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85607" y="1003057"/>
            <a:ext cx="5897880" cy="60579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12700" marR="5080" indent="340995">
              <a:lnSpc>
                <a:spcPts val="2160"/>
              </a:lnSpc>
              <a:spcBef>
                <a:spcPts val="375"/>
              </a:spcBef>
            </a:pPr>
            <a:r>
              <a:rPr dirty="0" sz="2000" b="1">
                <a:solidFill>
                  <a:srgbClr val="006FC0"/>
                </a:solidFill>
                <a:latin typeface="Calibri"/>
                <a:cs typeface="Calibri"/>
              </a:rPr>
              <a:t>More</a:t>
            </a:r>
            <a:r>
              <a:rPr dirty="0" sz="2000" spc="-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6FC0"/>
                </a:solidFill>
                <a:latin typeface="Calibri"/>
                <a:cs typeface="Calibri"/>
              </a:rPr>
              <a:t>than</a:t>
            </a:r>
            <a:r>
              <a:rPr dirty="0" sz="2000" spc="-4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6FC0"/>
                </a:solidFill>
                <a:latin typeface="Calibri"/>
                <a:cs typeface="Calibri"/>
              </a:rPr>
              <a:t>200</a:t>
            </a:r>
            <a:r>
              <a:rPr dirty="0" sz="2000" spc="-4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006FC0"/>
                </a:solidFill>
                <a:latin typeface="Calibri"/>
                <a:cs typeface="Calibri"/>
              </a:rPr>
              <a:t>applications</a:t>
            </a:r>
            <a:r>
              <a:rPr dirty="0" sz="2000" spc="-7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6FC0"/>
                </a:solidFill>
                <a:latin typeface="Calibri"/>
                <a:cs typeface="Calibri"/>
              </a:rPr>
              <a:t>were</a:t>
            </a:r>
            <a:r>
              <a:rPr dirty="0" sz="2000" spc="-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6FC0"/>
                </a:solidFill>
                <a:latin typeface="Calibri"/>
                <a:cs typeface="Calibri"/>
              </a:rPr>
              <a:t>documented</a:t>
            </a:r>
            <a:r>
              <a:rPr dirty="0" sz="2000" spc="-5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006FC0"/>
                </a:solidFill>
                <a:latin typeface="Calibri"/>
                <a:cs typeface="Calibri"/>
              </a:rPr>
              <a:t>by </a:t>
            </a:r>
            <a:r>
              <a:rPr dirty="0" sz="2000" spc="-55" b="1">
                <a:solidFill>
                  <a:srgbClr val="006FC0"/>
                </a:solidFill>
                <a:latin typeface="Calibri"/>
                <a:cs typeface="Calibri"/>
              </a:rPr>
              <a:t>DARPA’s</a:t>
            </a:r>
            <a:r>
              <a:rPr dirty="0" sz="2000" spc="-6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6FC0"/>
                </a:solidFill>
                <a:latin typeface="Calibri"/>
                <a:cs typeface="Calibri"/>
              </a:rPr>
              <a:t>Quantum</a:t>
            </a:r>
            <a:r>
              <a:rPr dirty="0" sz="2000" spc="-5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6FC0"/>
                </a:solidFill>
                <a:latin typeface="Calibri"/>
                <a:cs typeface="Calibri"/>
              </a:rPr>
              <a:t>Benchmarking</a:t>
            </a:r>
            <a:r>
              <a:rPr dirty="0" sz="2000" spc="-5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006FC0"/>
                </a:solidFill>
                <a:latin typeface="Calibri"/>
                <a:cs typeface="Calibri"/>
              </a:rPr>
              <a:t>Program</a:t>
            </a:r>
            <a:r>
              <a:rPr dirty="0" sz="2000" spc="-5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r>
              <a:rPr dirty="0" sz="2000" spc="-4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6FC0"/>
                </a:solidFill>
                <a:latin typeface="Calibri"/>
                <a:cs typeface="Calibri"/>
              </a:rPr>
              <a:t>2022-</a:t>
            </a:r>
            <a:r>
              <a:rPr dirty="0" sz="2000" spc="-20" b="1">
                <a:solidFill>
                  <a:srgbClr val="006FC0"/>
                </a:solidFill>
                <a:latin typeface="Calibri"/>
                <a:cs typeface="Calibri"/>
              </a:rPr>
              <a:t>2023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687501" y="1003057"/>
            <a:ext cx="5094605" cy="605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2280"/>
              </a:lnSpc>
              <a:spcBef>
                <a:spcPts val="105"/>
              </a:spcBef>
            </a:pPr>
            <a:r>
              <a:rPr dirty="0" sz="2000" b="1">
                <a:solidFill>
                  <a:srgbClr val="006FC0"/>
                </a:solidFill>
                <a:latin typeface="Calibri"/>
                <a:cs typeface="Calibri"/>
              </a:rPr>
              <a:t>Using</a:t>
            </a:r>
            <a:r>
              <a:rPr dirty="0" sz="2000" spc="-4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006FC0"/>
                </a:solidFill>
                <a:latin typeface="Calibri"/>
                <a:cs typeface="Calibri"/>
              </a:rPr>
              <a:t>available</a:t>
            </a:r>
            <a:r>
              <a:rPr dirty="0" sz="2000" spc="-4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006FC0"/>
                </a:solidFill>
                <a:latin typeface="Calibri"/>
                <a:cs typeface="Calibri"/>
              </a:rPr>
              <a:t>resources,</a:t>
            </a:r>
            <a:r>
              <a:rPr dirty="0" sz="2000" spc="-30" b="1">
                <a:solidFill>
                  <a:srgbClr val="006FC0"/>
                </a:solidFill>
                <a:latin typeface="Calibri"/>
                <a:cs typeface="Calibri"/>
              </a:rPr>
              <a:t> DARPA </a:t>
            </a:r>
            <a:r>
              <a:rPr dirty="0" sz="2000" b="1">
                <a:solidFill>
                  <a:srgbClr val="006FC0"/>
                </a:solidFill>
                <a:latin typeface="Calibri"/>
                <a:cs typeface="Calibri"/>
              </a:rPr>
              <a:t>has</a:t>
            </a:r>
            <a:r>
              <a:rPr dirty="0" sz="2000" spc="-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006FC0"/>
                </a:solidFill>
                <a:latin typeface="Calibri"/>
                <a:cs typeface="Calibri"/>
              </a:rPr>
              <a:t>prioritized</a:t>
            </a:r>
            <a:endParaRPr sz="2000">
              <a:latin typeface="Calibri"/>
              <a:cs typeface="Calibri"/>
            </a:endParaRPr>
          </a:p>
          <a:p>
            <a:pPr algn="ctr" marL="635">
              <a:lnSpc>
                <a:spcPts val="2280"/>
              </a:lnSpc>
            </a:pPr>
            <a:r>
              <a:rPr dirty="0" sz="2000" b="1">
                <a:solidFill>
                  <a:srgbClr val="006FC0"/>
                </a:solidFill>
                <a:latin typeface="Calibri"/>
                <a:cs typeface="Calibri"/>
              </a:rPr>
              <a:t>~15</a:t>
            </a:r>
            <a:r>
              <a:rPr dirty="0" sz="2000" spc="-1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006FC0"/>
                </a:solidFill>
                <a:latin typeface="Calibri"/>
                <a:cs typeface="Calibri"/>
              </a:rPr>
              <a:t>applications</a:t>
            </a:r>
            <a:r>
              <a:rPr dirty="0" sz="2000" spc="-5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6FC0"/>
                </a:solidFill>
                <a:latin typeface="Calibri"/>
                <a:cs typeface="Calibri"/>
              </a:rPr>
              <a:t>for</a:t>
            </a:r>
            <a:r>
              <a:rPr dirty="0" sz="2000" spc="-10" b="1">
                <a:solidFill>
                  <a:srgbClr val="006FC0"/>
                </a:solidFill>
                <a:latin typeface="Calibri"/>
                <a:cs typeface="Calibri"/>
              </a:rPr>
              <a:t> examination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388" y="1958340"/>
            <a:ext cx="4433315" cy="2897123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023088" y="2269163"/>
            <a:ext cx="1130935" cy="893444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146685" marR="5080" indent="133985">
              <a:lnSpc>
                <a:spcPts val="1390"/>
              </a:lnSpc>
              <a:spcBef>
                <a:spcPts val="390"/>
              </a:spcBef>
            </a:pPr>
            <a:r>
              <a:rPr dirty="0" sz="1400" spc="-10" b="1">
                <a:solidFill>
                  <a:srgbClr val="006FC0"/>
                </a:solidFill>
                <a:latin typeface="Calibri"/>
                <a:cs typeface="Calibri"/>
              </a:rPr>
              <a:t>Quantum Biochemistry</a:t>
            </a:r>
            <a:endParaRPr sz="1400">
              <a:latin typeface="Calibri"/>
              <a:cs typeface="Calibri"/>
            </a:endParaRPr>
          </a:p>
          <a:p>
            <a:pPr marL="193675" marR="215265" indent="-181610">
              <a:lnSpc>
                <a:spcPts val="1390"/>
              </a:lnSpc>
              <a:spcBef>
                <a:spcPts val="980"/>
              </a:spcBef>
            </a:pPr>
            <a:r>
              <a:rPr dirty="0" sz="1400" spc="-10" b="1">
                <a:solidFill>
                  <a:srgbClr val="006FC0"/>
                </a:solidFill>
                <a:latin typeface="Calibri"/>
                <a:cs typeface="Calibri"/>
              </a:rPr>
              <a:t>High-Energy Physics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616935" y="2069280"/>
            <a:ext cx="730885" cy="416559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88265" marR="5080" indent="-76200">
              <a:lnSpc>
                <a:spcPts val="1390"/>
              </a:lnSpc>
              <a:spcBef>
                <a:spcPts val="390"/>
              </a:spcBef>
            </a:pPr>
            <a:r>
              <a:rPr dirty="0" sz="1400" spc="-10" b="1">
                <a:solidFill>
                  <a:srgbClr val="006FC0"/>
                </a:solidFill>
                <a:latin typeface="Calibri"/>
                <a:cs typeface="Calibri"/>
              </a:rPr>
              <a:t>Materials Science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962139" y="4073105"/>
            <a:ext cx="629285" cy="416559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12700" marR="5080" indent="39370">
              <a:lnSpc>
                <a:spcPts val="1390"/>
              </a:lnSpc>
              <a:spcBef>
                <a:spcPts val="390"/>
              </a:spcBef>
            </a:pPr>
            <a:r>
              <a:rPr dirty="0" sz="1400" b="1">
                <a:solidFill>
                  <a:srgbClr val="006FC0"/>
                </a:solidFill>
                <a:latin typeface="Calibri"/>
                <a:cs typeface="Calibri"/>
              </a:rPr>
              <a:t>Fluid</a:t>
            </a:r>
            <a:r>
              <a:rPr dirty="0" sz="1400" spc="-4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-50" b="1">
                <a:solidFill>
                  <a:srgbClr val="006FC0"/>
                </a:solidFill>
                <a:latin typeface="Calibri"/>
                <a:cs typeface="Calibri"/>
              </a:rPr>
              <a:t>&amp; </a:t>
            </a:r>
            <a:r>
              <a:rPr dirty="0" sz="1400" spc="-10" b="1">
                <a:solidFill>
                  <a:srgbClr val="006FC0"/>
                </a:solidFill>
                <a:latin typeface="Calibri"/>
                <a:cs typeface="Calibri"/>
              </a:rPr>
              <a:t>Plasmas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270968" y="3362548"/>
            <a:ext cx="737870" cy="416559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73660" marR="5080" indent="-61594">
              <a:lnSpc>
                <a:spcPts val="1390"/>
              </a:lnSpc>
              <a:spcBef>
                <a:spcPts val="390"/>
              </a:spcBef>
            </a:pPr>
            <a:r>
              <a:rPr dirty="0" sz="1400" b="1">
                <a:solidFill>
                  <a:srgbClr val="006FC0"/>
                </a:solidFill>
                <a:latin typeface="Calibri"/>
                <a:cs typeface="Calibri"/>
              </a:rPr>
              <a:t>Biology</a:t>
            </a:r>
            <a:r>
              <a:rPr dirty="0" sz="1400" spc="-5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-50" b="1">
                <a:solidFill>
                  <a:srgbClr val="006FC0"/>
                </a:solidFill>
                <a:latin typeface="Calibri"/>
                <a:cs typeface="Calibri"/>
              </a:rPr>
              <a:t>&amp; </a:t>
            </a:r>
            <a:r>
              <a:rPr dirty="0" sz="1400" spc="-10" b="1">
                <a:solidFill>
                  <a:srgbClr val="006FC0"/>
                </a:solidFill>
                <a:latin typeface="Calibri"/>
                <a:cs typeface="Calibri"/>
              </a:rPr>
              <a:t>Medical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161584" y="1839441"/>
            <a:ext cx="775970" cy="416559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12700" marR="5080" indent="22225">
              <a:lnSpc>
                <a:spcPts val="1390"/>
              </a:lnSpc>
              <a:spcBef>
                <a:spcPts val="390"/>
              </a:spcBef>
            </a:pPr>
            <a:r>
              <a:rPr dirty="0" sz="1400" spc="-10" b="1">
                <a:solidFill>
                  <a:srgbClr val="006FC0"/>
                </a:solidFill>
                <a:latin typeface="Calibri"/>
                <a:cs typeface="Calibri"/>
              </a:rPr>
              <a:t>Quantum Chemistry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202141" y="2761293"/>
            <a:ext cx="669925" cy="416559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17145" marR="5080" indent="-5080">
              <a:lnSpc>
                <a:spcPts val="1390"/>
              </a:lnSpc>
              <a:spcBef>
                <a:spcPts val="390"/>
              </a:spcBef>
            </a:pPr>
            <a:r>
              <a:rPr dirty="0" sz="1400" spc="-10" b="1">
                <a:solidFill>
                  <a:srgbClr val="006FC0"/>
                </a:solidFill>
                <a:latin typeface="Calibri"/>
                <a:cs typeface="Calibri"/>
              </a:rPr>
              <a:t>Machine Learning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660312" y="4589128"/>
            <a:ext cx="9010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006FC0"/>
                </a:solidFill>
                <a:latin typeface="Calibri"/>
                <a:cs typeface="Calibri"/>
              </a:rPr>
              <a:t>Engineering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060176" y="3840413"/>
            <a:ext cx="84836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006FC0"/>
                </a:solidFill>
                <a:latin typeface="Calibri"/>
                <a:cs typeface="Calibri"/>
              </a:rPr>
              <a:t>Operations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1706879" y="4939284"/>
            <a:ext cx="421005" cy="706120"/>
            <a:chOff x="1706879" y="4939284"/>
            <a:chExt cx="421005" cy="706120"/>
          </a:xfrm>
        </p:grpSpPr>
        <p:pic>
          <p:nvPicPr>
            <p:cNvPr id="15" name="object 1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6879" y="4939284"/>
              <a:ext cx="420623" cy="400811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6879" y="5244084"/>
              <a:ext cx="420623" cy="400811"/>
            </a:xfrm>
            <a:prstGeom prst="rect">
              <a:avLst/>
            </a:prstGeom>
          </p:spPr>
        </p:pic>
      </p:grpSp>
      <p:grpSp>
        <p:nvGrpSpPr>
          <p:cNvPr id="17" name="object 17" descr=""/>
          <p:cNvGrpSpPr/>
          <p:nvPr/>
        </p:nvGrpSpPr>
        <p:grpSpPr>
          <a:xfrm>
            <a:off x="2183892" y="4939284"/>
            <a:ext cx="928369" cy="706120"/>
            <a:chOff x="2183892" y="4939284"/>
            <a:chExt cx="928369" cy="706120"/>
          </a:xfrm>
        </p:grpSpPr>
        <p:pic>
          <p:nvPicPr>
            <p:cNvPr id="18" name="object 1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83892" y="4939284"/>
              <a:ext cx="790955" cy="400811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83892" y="5244084"/>
              <a:ext cx="928116" cy="400811"/>
            </a:xfrm>
            <a:prstGeom prst="rect">
              <a:avLst/>
            </a:prstGeom>
          </p:spPr>
        </p:pic>
      </p:grpSp>
      <p:grpSp>
        <p:nvGrpSpPr>
          <p:cNvPr id="20" name="object 20" descr=""/>
          <p:cNvGrpSpPr/>
          <p:nvPr/>
        </p:nvGrpSpPr>
        <p:grpSpPr>
          <a:xfrm>
            <a:off x="3811524" y="4939284"/>
            <a:ext cx="421005" cy="706120"/>
            <a:chOff x="3811524" y="4939284"/>
            <a:chExt cx="421005" cy="706120"/>
          </a:xfrm>
        </p:grpSpPr>
        <p:pic>
          <p:nvPicPr>
            <p:cNvPr id="21" name="object 2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11524" y="4939284"/>
              <a:ext cx="420623" cy="400811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55720" y="5244084"/>
              <a:ext cx="330707" cy="400811"/>
            </a:xfrm>
            <a:prstGeom prst="rect">
              <a:avLst/>
            </a:prstGeom>
          </p:spPr>
        </p:pic>
      </p:grpSp>
      <p:grpSp>
        <p:nvGrpSpPr>
          <p:cNvPr id="23" name="object 23" descr=""/>
          <p:cNvGrpSpPr/>
          <p:nvPr/>
        </p:nvGrpSpPr>
        <p:grpSpPr>
          <a:xfrm>
            <a:off x="4287011" y="4939284"/>
            <a:ext cx="1106805" cy="706120"/>
            <a:chOff x="4287011" y="4939284"/>
            <a:chExt cx="1106805" cy="706120"/>
          </a:xfrm>
        </p:grpSpPr>
        <p:pic>
          <p:nvPicPr>
            <p:cNvPr id="24" name="object 2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87011" y="4939284"/>
              <a:ext cx="1106424" cy="400811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87011" y="5244084"/>
              <a:ext cx="902208" cy="400811"/>
            </a:xfrm>
            <a:prstGeom prst="rect">
              <a:avLst/>
            </a:prstGeom>
          </p:spPr>
        </p:pic>
      </p:grpSp>
      <p:graphicFrame>
        <p:nvGraphicFramePr>
          <p:cNvPr id="26" name="object 26" descr=""/>
          <p:cNvGraphicFramePr>
            <a:graphicFrameLocks noGrp="1"/>
          </p:cNvGraphicFramePr>
          <p:nvPr/>
        </p:nvGraphicFramePr>
        <p:xfrm>
          <a:off x="445118" y="4947011"/>
          <a:ext cx="5478145" cy="608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8085"/>
                <a:gridCol w="546100"/>
                <a:gridCol w="1554480"/>
                <a:gridCol w="548639"/>
                <a:gridCol w="1554480"/>
              </a:tblGrid>
              <a:tr h="304165">
                <a:tc rowSpan="2">
                  <a:txBody>
                    <a:bodyPr/>
                    <a:lstStyle/>
                    <a:p>
                      <a:pPr marL="105410" marR="96520" indent="2095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Staff</a:t>
                      </a:r>
                      <a:r>
                        <a:rPr dirty="0" sz="1400" spc="-6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Experts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(50</a:t>
                      </a:r>
                      <a:r>
                        <a:rPr dirty="0" sz="14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FTE</a:t>
                      </a:r>
                      <a:r>
                        <a:rPr dirty="0" sz="14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9375">
                    <a:lnT w="9525">
                      <a:solidFill>
                        <a:srgbClr val="333E50"/>
                      </a:solidFill>
                      <a:prstDash val="solid"/>
                    </a:lnT>
                    <a:lnB w="9525">
                      <a:solidFill>
                        <a:srgbClr val="333E50"/>
                      </a:solidFill>
                      <a:prstDash val="solid"/>
                    </a:lnB>
                    <a:solidFill>
                      <a:srgbClr val="333E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4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R w="9525">
                      <a:solidFill>
                        <a:srgbClr val="333E50"/>
                      </a:solidFill>
                      <a:prstDash val="solid"/>
                    </a:lnR>
                    <a:lnT w="9525">
                      <a:solidFill>
                        <a:srgbClr val="333E50"/>
                      </a:solidFill>
                      <a:prstDash val="solid"/>
                    </a:lnT>
                    <a:lnB w="9525">
                      <a:solidFill>
                        <a:srgbClr val="333E50"/>
                      </a:solidFill>
                      <a:prstDash val="solid"/>
                    </a:lnB>
                    <a:solidFill>
                      <a:srgbClr val="ACB8C9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Industry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9525">
                      <a:solidFill>
                        <a:srgbClr val="333E50"/>
                      </a:solidFill>
                      <a:prstDash val="solid"/>
                    </a:lnL>
                    <a:lnR w="9525">
                      <a:solidFill>
                        <a:srgbClr val="333E50"/>
                      </a:solidFill>
                      <a:prstDash val="solid"/>
                    </a:lnR>
                    <a:lnT w="9525">
                      <a:solidFill>
                        <a:srgbClr val="333E50"/>
                      </a:solidFill>
                      <a:prstDash val="solid"/>
                    </a:lnT>
                    <a:lnB w="9525">
                      <a:solidFill>
                        <a:srgbClr val="333E50"/>
                      </a:solidFill>
                      <a:prstDash val="solid"/>
                    </a:lnB>
                    <a:solidFill>
                      <a:srgbClr val="8496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4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9525">
                      <a:solidFill>
                        <a:srgbClr val="333E50"/>
                      </a:solidFill>
                      <a:prstDash val="solid"/>
                    </a:lnL>
                    <a:lnR w="9525">
                      <a:solidFill>
                        <a:srgbClr val="333E50"/>
                      </a:solidFill>
                      <a:prstDash val="solid"/>
                    </a:lnR>
                    <a:lnT w="9525">
                      <a:solidFill>
                        <a:srgbClr val="333E50"/>
                      </a:solidFill>
                      <a:prstDash val="solid"/>
                    </a:lnT>
                    <a:lnB w="9525">
                      <a:solidFill>
                        <a:srgbClr val="333E50"/>
                      </a:solidFill>
                      <a:prstDash val="solid"/>
                    </a:lnB>
                    <a:solidFill>
                      <a:srgbClr val="ACB8C9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Government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9525">
                      <a:solidFill>
                        <a:srgbClr val="333E50"/>
                      </a:solidFill>
                      <a:prstDash val="solid"/>
                    </a:lnL>
                    <a:lnR w="9525">
                      <a:solidFill>
                        <a:srgbClr val="333E50"/>
                      </a:solidFill>
                      <a:prstDash val="solid"/>
                    </a:lnR>
                    <a:lnT w="9525">
                      <a:solidFill>
                        <a:srgbClr val="333E50"/>
                      </a:solidFill>
                      <a:prstDash val="solid"/>
                    </a:lnT>
                    <a:lnB w="9525">
                      <a:solidFill>
                        <a:srgbClr val="333E50"/>
                      </a:solidFill>
                      <a:prstDash val="solid"/>
                    </a:lnB>
                    <a:solidFill>
                      <a:srgbClr val="8496AF"/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9375">
                    <a:lnT w="9525">
                      <a:solidFill>
                        <a:srgbClr val="333E50"/>
                      </a:solidFill>
                      <a:prstDash val="solid"/>
                    </a:lnT>
                    <a:lnB w="9525">
                      <a:solidFill>
                        <a:srgbClr val="333E50"/>
                      </a:solidFill>
                      <a:prstDash val="solid"/>
                    </a:lnB>
                    <a:solidFill>
                      <a:srgbClr val="333E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4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R w="9525">
                      <a:solidFill>
                        <a:srgbClr val="333E50"/>
                      </a:solidFill>
                      <a:prstDash val="solid"/>
                    </a:lnR>
                    <a:lnT w="9525">
                      <a:solidFill>
                        <a:srgbClr val="333E50"/>
                      </a:solidFill>
                      <a:prstDash val="solid"/>
                    </a:lnT>
                    <a:lnB w="9525">
                      <a:solidFill>
                        <a:srgbClr val="333E50"/>
                      </a:solidFill>
                      <a:prstDash val="solid"/>
                    </a:lnB>
                    <a:solidFill>
                      <a:srgbClr val="ACB8C9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University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9525">
                      <a:solidFill>
                        <a:srgbClr val="333E50"/>
                      </a:solidFill>
                      <a:prstDash val="solid"/>
                    </a:lnL>
                    <a:lnR w="9525">
                      <a:solidFill>
                        <a:srgbClr val="333E50"/>
                      </a:solidFill>
                      <a:prstDash val="solid"/>
                    </a:lnR>
                    <a:lnT w="9525">
                      <a:solidFill>
                        <a:srgbClr val="333E50"/>
                      </a:solidFill>
                      <a:prstDash val="solid"/>
                    </a:lnT>
                    <a:lnB w="9525">
                      <a:solidFill>
                        <a:srgbClr val="333E50"/>
                      </a:solidFill>
                      <a:prstDash val="solid"/>
                    </a:lnB>
                    <a:solidFill>
                      <a:srgbClr val="8496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40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9525">
                      <a:solidFill>
                        <a:srgbClr val="333E50"/>
                      </a:solidFill>
                      <a:prstDash val="solid"/>
                    </a:lnL>
                    <a:lnR w="9525">
                      <a:solidFill>
                        <a:srgbClr val="333E50"/>
                      </a:solidFill>
                      <a:prstDash val="solid"/>
                    </a:lnR>
                    <a:lnT w="9525">
                      <a:solidFill>
                        <a:srgbClr val="333E50"/>
                      </a:solidFill>
                      <a:prstDash val="solid"/>
                    </a:lnT>
                    <a:lnB w="9525">
                      <a:solidFill>
                        <a:srgbClr val="333E50"/>
                      </a:solidFill>
                      <a:prstDash val="solid"/>
                    </a:lnB>
                    <a:solidFill>
                      <a:srgbClr val="ACB8C9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Nonprofit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9525">
                      <a:solidFill>
                        <a:srgbClr val="333E50"/>
                      </a:solidFill>
                      <a:prstDash val="solid"/>
                    </a:lnL>
                    <a:lnR w="9525">
                      <a:solidFill>
                        <a:srgbClr val="333E50"/>
                      </a:solidFill>
                      <a:prstDash val="solid"/>
                    </a:lnR>
                    <a:lnT w="9525">
                      <a:solidFill>
                        <a:srgbClr val="333E50"/>
                      </a:solidFill>
                      <a:prstDash val="solid"/>
                    </a:lnT>
                    <a:lnB w="9525">
                      <a:solidFill>
                        <a:srgbClr val="333E50"/>
                      </a:solidFill>
                      <a:prstDash val="solid"/>
                    </a:lnB>
                    <a:solidFill>
                      <a:srgbClr val="8496AF"/>
                    </a:solidFill>
                  </a:tcPr>
                </a:tc>
              </a:tr>
            </a:tbl>
          </a:graphicData>
        </a:graphic>
      </p:graphicFrame>
      <p:grpSp>
        <p:nvGrpSpPr>
          <p:cNvPr id="27" name="object 27" descr=""/>
          <p:cNvGrpSpPr/>
          <p:nvPr/>
        </p:nvGrpSpPr>
        <p:grpSpPr>
          <a:xfrm>
            <a:off x="442213" y="6007868"/>
            <a:ext cx="11309350" cy="482600"/>
            <a:chOff x="442213" y="6007868"/>
            <a:chExt cx="11309350" cy="482600"/>
          </a:xfrm>
        </p:grpSpPr>
        <p:sp>
          <p:nvSpPr>
            <p:cNvPr id="28" name="object 28" descr=""/>
            <p:cNvSpPr/>
            <p:nvPr/>
          </p:nvSpPr>
          <p:spPr>
            <a:xfrm>
              <a:off x="454913" y="6020568"/>
              <a:ext cx="11283950" cy="457200"/>
            </a:xfrm>
            <a:custGeom>
              <a:avLst/>
              <a:gdLst/>
              <a:ahLst/>
              <a:cxnLst/>
              <a:rect l="l" t="t" r="r" b="b"/>
              <a:pathLst>
                <a:path w="11283950" h="457200">
                  <a:moveTo>
                    <a:pt x="11153711" y="0"/>
                  </a:moveTo>
                  <a:lnTo>
                    <a:pt x="129984" y="0"/>
                  </a:lnTo>
                  <a:lnTo>
                    <a:pt x="79392" y="10214"/>
                  </a:lnTo>
                  <a:lnTo>
                    <a:pt x="38074" y="38069"/>
                  </a:lnTo>
                  <a:lnTo>
                    <a:pt x="10215" y="79386"/>
                  </a:lnTo>
                  <a:lnTo>
                    <a:pt x="0" y="129984"/>
                  </a:lnTo>
                  <a:lnTo>
                    <a:pt x="0" y="327202"/>
                  </a:lnTo>
                  <a:lnTo>
                    <a:pt x="10215" y="377802"/>
                  </a:lnTo>
                  <a:lnTo>
                    <a:pt x="38074" y="419123"/>
                  </a:lnTo>
                  <a:lnTo>
                    <a:pt x="79392" y="446983"/>
                  </a:lnTo>
                  <a:lnTo>
                    <a:pt x="129984" y="457200"/>
                  </a:lnTo>
                  <a:lnTo>
                    <a:pt x="11153711" y="457200"/>
                  </a:lnTo>
                  <a:lnTo>
                    <a:pt x="11204309" y="446983"/>
                  </a:lnTo>
                  <a:lnTo>
                    <a:pt x="11245626" y="419123"/>
                  </a:lnTo>
                  <a:lnTo>
                    <a:pt x="11273481" y="377802"/>
                  </a:lnTo>
                  <a:lnTo>
                    <a:pt x="11283696" y="327202"/>
                  </a:lnTo>
                  <a:lnTo>
                    <a:pt x="11283696" y="129984"/>
                  </a:lnTo>
                  <a:lnTo>
                    <a:pt x="11273481" y="79386"/>
                  </a:lnTo>
                  <a:lnTo>
                    <a:pt x="11245626" y="38069"/>
                  </a:lnTo>
                  <a:lnTo>
                    <a:pt x="11204309" y="10214"/>
                  </a:lnTo>
                  <a:lnTo>
                    <a:pt x="11153711" y="0"/>
                  </a:lnTo>
                  <a:close/>
                </a:path>
              </a:pathLst>
            </a:custGeom>
            <a:solidFill>
              <a:srgbClr val="E0E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454913" y="6020568"/>
              <a:ext cx="11283950" cy="457200"/>
            </a:xfrm>
            <a:custGeom>
              <a:avLst/>
              <a:gdLst/>
              <a:ahLst/>
              <a:cxnLst/>
              <a:rect l="l" t="t" r="r" b="b"/>
              <a:pathLst>
                <a:path w="11283950" h="457200">
                  <a:moveTo>
                    <a:pt x="0" y="129984"/>
                  </a:moveTo>
                  <a:lnTo>
                    <a:pt x="10215" y="79386"/>
                  </a:lnTo>
                  <a:lnTo>
                    <a:pt x="38074" y="38069"/>
                  </a:lnTo>
                  <a:lnTo>
                    <a:pt x="79392" y="10214"/>
                  </a:lnTo>
                  <a:lnTo>
                    <a:pt x="129984" y="0"/>
                  </a:lnTo>
                  <a:lnTo>
                    <a:pt x="11153711" y="0"/>
                  </a:lnTo>
                  <a:lnTo>
                    <a:pt x="11204309" y="10214"/>
                  </a:lnTo>
                  <a:lnTo>
                    <a:pt x="11245626" y="38069"/>
                  </a:lnTo>
                  <a:lnTo>
                    <a:pt x="11273481" y="79386"/>
                  </a:lnTo>
                  <a:lnTo>
                    <a:pt x="11283696" y="129984"/>
                  </a:lnTo>
                  <a:lnTo>
                    <a:pt x="11283696" y="327202"/>
                  </a:lnTo>
                  <a:lnTo>
                    <a:pt x="11273481" y="377802"/>
                  </a:lnTo>
                  <a:lnTo>
                    <a:pt x="11245626" y="419123"/>
                  </a:lnTo>
                  <a:lnTo>
                    <a:pt x="11204309" y="446983"/>
                  </a:lnTo>
                  <a:lnTo>
                    <a:pt x="11153711" y="457200"/>
                  </a:lnTo>
                  <a:lnTo>
                    <a:pt x="129984" y="457200"/>
                  </a:lnTo>
                  <a:lnTo>
                    <a:pt x="79392" y="446983"/>
                  </a:lnTo>
                  <a:lnTo>
                    <a:pt x="38074" y="419123"/>
                  </a:lnTo>
                  <a:lnTo>
                    <a:pt x="10215" y="377802"/>
                  </a:lnTo>
                  <a:lnTo>
                    <a:pt x="0" y="327202"/>
                  </a:lnTo>
                  <a:lnTo>
                    <a:pt x="0" y="12998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1537747" y="6050964"/>
            <a:ext cx="911542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latin typeface="Calibri"/>
                <a:cs typeface="Calibri"/>
              </a:rPr>
              <a:t>Examining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quantum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utility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for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few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key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problem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classes,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but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many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more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remain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6617207" y="1757172"/>
            <a:ext cx="4726305" cy="4006850"/>
            <a:chOff x="6617207" y="1757172"/>
            <a:chExt cx="4726305" cy="4006850"/>
          </a:xfrm>
        </p:grpSpPr>
        <p:pic>
          <p:nvPicPr>
            <p:cNvPr id="32" name="object 3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17207" y="4149851"/>
              <a:ext cx="1839467" cy="1613915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6650735" y="4181855"/>
              <a:ext cx="1719580" cy="1495425"/>
            </a:xfrm>
            <a:custGeom>
              <a:avLst/>
              <a:gdLst/>
              <a:ahLst/>
              <a:cxnLst/>
              <a:rect l="l" t="t" r="r" b="b"/>
              <a:pathLst>
                <a:path w="1719579" h="1495425">
                  <a:moveTo>
                    <a:pt x="1345311" y="0"/>
                  </a:moveTo>
                  <a:lnTo>
                    <a:pt x="373761" y="0"/>
                  </a:lnTo>
                  <a:lnTo>
                    <a:pt x="0" y="747522"/>
                  </a:lnTo>
                  <a:lnTo>
                    <a:pt x="373761" y="1495044"/>
                  </a:lnTo>
                  <a:lnTo>
                    <a:pt x="1345311" y="1495044"/>
                  </a:lnTo>
                  <a:lnTo>
                    <a:pt x="1719072" y="747522"/>
                  </a:lnTo>
                  <a:lnTo>
                    <a:pt x="134531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6650735" y="4181855"/>
              <a:ext cx="1719580" cy="1495425"/>
            </a:xfrm>
            <a:custGeom>
              <a:avLst/>
              <a:gdLst/>
              <a:ahLst/>
              <a:cxnLst/>
              <a:rect l="l" t="t" r="r" b="b"/>
              <a:pathLst>
                <a:path w="1719579" h="1495425">
                  <a:moveTo>
                    <a:pt x="0" y="747522"/>
                  </a:moveTo>
                  <a:lnTo>
                    <a:pt x="373761" y="0"/>
                  </a:lnTo>
                  <a:lnTo>
                    <a:pt x="1345311" y="0"/>
                  </a:lnTo>
                  <a:lnTo>
                    <a:pt x="1719072" y="747522"/>
                  </a:lnTo>
                  <a:lnTo>
                    <a:pt x="1345311" y="1495044"/>
                  </a:lnTo>
                  <a:lnTo>
                    <a:pt x="373761" y="1495044"/>
                  </a:lnTo>
                  <a:lnTo>
                    <a:pt x="0" y="747522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57387" y="1757172"/>
              <a:ext cx="1839467" cy="1613915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8090915" y="1789176"/>
              <a:ext cx="1719580" cy="1495425"/>
            </a:xfrm>
            <a:custGeom>
              <a:avLst/>
              <a:gdLst/>
              <a:ahLst/>
              <a:cxnLst/>
              <a:rect l="l" t="t" r="r" b="b"/>
              <a:pathLst>
                <a:path w="1719579" h="1495425">
                  <a:moveTo>
                    <a:pt x="1345311" y="0"/>
                  </a:moveTo>
                  <a:lnTo>
                    <a:pt x="373761" y="0"/>
                  </a:lnTo>
                  <a:lnTo>
                    <a:pt x="0" y="747522"/>
                  </a:lnTo>
                  <a:lnTo>
                    <a:pt x="373761" y="1495044"/>
                  </a:lnTo>
                  <a:lnTo>
                    <a:pt x="1345311" y="1495044"/>
                  </a:lnTo>
                  <a:lnTo>
                    <a:pt x="1719072" y="747522"/>
                  </a:lnTo>
                  <a:lnTo>
                    <a:pt x="134531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8090915" y="1789176"/>
              <a:ext cx="1719580" cy="1495425"/>
            </a:xfrm>
            <a:custGeom>
              <a:avLst/>
              <a:gdLst/>
              <a:ahLst/>
              <a:cxnLst/>
              <a:rect l="l" t="t" r="r" b="b"/>
              <a:pathLst>
                <a:path w="1719579" h="1495425">
                  <a:moveTo>
                    <a:pt x="0" y="747522"/>
                  </a:moveTo>
                  <a:lnTo>
                    <a:pt x="373761" y="0"/>
                  </a:lnTo>
                  <a:lnTo>
                    <a:pt x="1345311" y="0"/>
                  </a:lnTo>
                  <a:lnTo>
                    <a:pt x="1719072" y="747522"/>
                  </a:lnTo>
                  <a:lnTo>
                    <a:pt x="1345311" y="1495044"/>
                  </a:lnTo>
                  <a:lnTo>
                    <a:pt x="373761" y="1495044"/>
                  </a:lnTo>
                  <a:lnTo>
                    <a:pt x="0" y="747522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505187" y="2532888"/>
              <a:ext cx="1837943" cy="1613915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9538715" y="2564893"/>
              <a:ext cx="1717675" cy="1495425"/>
            </a:xfrm>
            <a:custGeom>
              <a:avLst/>
              <a:gdLst/>
              <a:ahLst/>
              <a:cxnLst/>
              <a:rect l="l" t="t" r="r" b="b"/>
              <a:pathLst>
                <a:path w="1717675" h="1495425">
                  <a:moveTo>
                    <a:pt x="1343787" y="0"/>
                  </a:moveTo>
                  <a:lnTo>
                    <a:pt x="373761" y="0"/>
                  </a:lnTo>
                  <a:lnTo>
                    <a:pt x="0" y="747522"/>
                  </a:lnTo>
                  <a:lnTo>
                    <a:pt x="373761" y="1495044"/>
                  </a:lnTo>
                  <a:lnTo>
                    <a:pt x="1343787" y="1495044"/>
                  </a:lnTo>
                  <a:lnTo>
                    <a:pt x="1717548" y="747522"/>
                  </a:lnTo>
                  <a:lnTo>
                    <a:pt x="134378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9538715" y="2564893"/>
              <a:ext cx="1717675" cy="1495425"/>
            </a:xfrm>
            <a:custGeom>
              <a:avLst/>
              <a:gdLst/>
              <a:ahLst/>
              <a:cxnLst/>
              <a:rect l="l" t="t" r="r" b="b"/>
              <a:pathLst>
                <a:path w="1717675" h="1495425">
                  <a:moveTo>
                    <a:pt x="0" y="747522"/>
                  </a:moveTo>
                  <a:lnTo>
                    <a:pt x="373761" y="0"/>
                  </a:lnTo>
                  <a:lnTo>
                    <a:pt x="1343787" y="0"/>
                  </a:lnTo>
                  <a:lnTo>
                    <a:pt x="1717548" y="747522"/>
                  </a:lnTo>
                  <a:lnTo>
                    <a:pt x="1343787" y="1495044"/>
                  </a:lnTo>
                  <a:lnTo>
                    <a:pt x="373761" y="1495044"/>
                  </a:lnTo>
                  <a:lnTo>
                    <a:pt x="0" y="747522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63483" y="3343655"/>
              <a:ext cx="1839467" cy="1613915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8097011" y="3375660"/>
              <a:ext cx="1719580" cy="1495425"/>
            </a:xfrm>
            <a:custGeom>
              <a:avLst/>
              <a:gdLst/>
              <a:ahLst/>
              <a:cxnLst/>
              <a:rect l="l" t="t" r="r" b="b"/>
              <a:pathLst>
                <a:path w="1719579" h="1495425">
                  <a:moveTo>
                    <a:pt x="1345311" y="0"/>
                  </a:moveTo>
                  <a:lnTo>
                    <a:pt x="373761" y="0"/>
                  </a:lnTo>
                  <a:lnTo>
                    <a:pt x="0" y="747521"/>
                  </a:lnTo>
                  <a:lnTo>
                    <a:pt x="373761" y="1495043"/>
                  </a:lnTo>
                  <a:lnTo>
                    <a:pt x="1345311" y="1495043"/>
                  </a:lnTo>
                  <a:lnTo>
                    <a:pt x="1719072" y="747521"/>
                  </a:lnTo>
                  <a:lnTo>
                    <a:pt x="134531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8097011" y="3375660"/>
              <a:ext cx="1719580" cy="1495425"/>
            </a:xfrm>
            <a:custGeom>
              <a:avLst/>
              <a:gdLst/>
              <a:ahLst/>
              <a:cxnLst/>
              <a:rect l="l" t="t" r="r" b="b"/>
              <a:pathLst>
                <a:path w="1719579" h="1495425">
                  <a:moveTo>
                    <a:pt x="0" y="747521"/>
                  </a:moveTo>
                  <a:lnTo>
                    <a:pt x="373761" y="0"/>
                  </a:lnTo>
                  <a:lnTo>
                    <a:pt x="1345311" y="0"/>
                  </a:lnTo>
                  <a:lnTo>
                    <a:pt x="1719072" y="747521"/>
                  </a:lnTo>
                  <a:lnTo>
                    <a:pt x="1345311" y="1495043"/>
                  </a:lnTo>
                  <a:lnTo>
                    <a:pt x="373761" y="1495043"/>
                  </a:lnTo>
                  <a:lnTo>
                    <a:pt x="0" y="747521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505187" y="4149851"/>
              <a:ext cx="1837943" cy="1613915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9538715" y="4181857"/>
              <a:ext cx="1717675" cy="1495425"/>
            </a:xfrm>
            <a:custGeom>
              <a:avLst/>
              <a:gdLst/>
              <a:ahLst/>
              <a:cxnLst/>
              <a:rect l="l" t="t" r="r" b="b"/>
              <a:pathLst>
                <a:path w="1717675" h="1495425">
                  <a:moveTo>
                    <a:pt x="1343787" y="0"/>
                  </a:moveTo>
                  <a:lnTo>
                    <a:pt x="373761" y="0"/>
                  </a:lnTo>
                  <a:lnTo>
                    <a:pt x="0" y="747521"/>
                  </a:lnTo>
                  <a:lnTo>
                    <a:pt x="373761" y="1495043"/>
                  </a:lnTo>
                  <a:lnTo>
                    <a:pt x="1343787" y="1495043"/>
                  </a:lnTo>
                  <a:lnTo>
                    <a:pt x="1717548" y="747521"/>
                  </a:lnTo>
                  <a:lnTo>
                    <a:pt x="134378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9538715" y="4181857"/>
              <a:ext cx="1717675" cy="1495425"/>
            </a:xfrm>
            <a:custGeom>
              <a:avLst/>
              <a:gdLst/>
              <a:ahLst/>
              <a:cxnLst/>
              <a:rect l="l" t="t" r="r" b="b"/>
              <a:pathLst>
                <a:path w="1717675" h="1495425">
                  <a:moveTo>
                    <a:pt x="0" y="747521"/>
                  </a:moveTo>
                  <a:lnTo>
                    <a:pt x="373761" y="0"/>
                  </a:lnTo>
                  <a:lnTo>
                    <a:pt x="1343787" y="0"/>
                  </a:lnTo>
                  <a:lnTo>
                    <a:pt x="1717548" y="747521"/>
                  </a:lnTo>
                  <a:lnTo>
                    <a:pt x="1343787" y="1495043"/>
                  </a:lnTo>
                  <a:lnTo>
                    <a:pt x="373761" y="1495043"/>
                  </a:lnTo>
                  <a:lnTo>
                    <a:pt x="0" y="747521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17207" y="2532888"/>
              <a:ext cx="1839467" cy="1613915"/>
            </a:xfrm>
            <a:prstGeom prst="rect">
              <a:avLst/>
            </a:prstGeom>
          </p:spPr>
        </p:pic>
        <p:sp>
          <p:nvSpPr>
            <p:cNvPr id="48" name="object 48" descr=""/>
            <p:cNvSpPr/>
            <p:nvPr/>
          </p:nvSpPr>
          <p:spPr>
            <a:xfrm>
              <a:off x="6650735" y="2564891"/>
              <a:ext cx="1719580" cy="1495425"/>
            </a:xfrm>
            <a:custGeom>
              <a:avLst/>
              <a:gdLst/>
              <a:ahLst/>
              <a:cxnLst/>
              <a:rect l="l" t="t" r="r" b="b"/>
              <a:pathLst>
                <a:path w="1719579" h="1495425">
                  <a:moveTo>
                    <a:pt x="1345311" y="0"/>
                  </a:moveTo>
                  <a:lnTo>
                    <a:pt x="373761" y="0"/>
                  </a:lnTo>
                  <a:lnTo>
                    <a:pt x="0" y="747522"/>
                  </a:lnTo>
                  <a:lnTo>
                    <a:pt x="373761" y="1495044"/>
                  </a:lnTo>
                  <a:lnTo>
                    <a:pt x="1345311" y="1495044"/>
                  </a:lnTo>
                  <a:lnTo>
                    <a:pt x="1719072" y="747522"/>
                  </a:lnTo>
                  <a:lnTo>
                    <a:pt x="134531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6650735" y="2564891"/>
              <a:ext cx="1719580" cy="1495425"/>
            </a:xfrm>
            <a:custGeom>
              <a:avLst/>
              <a:gdLst/>
              <a:ahLst/>
              <a:cxnLst/>
              <a:rect l="l" t="t" r="r" b="b"/>
              <a:pathLst>
                <a:path w="1719579" h="1495425">
                  <a:moveTo>
                    <a:pt x="0" y="747522"/>
                  </a:moveTo>
                  <a:lnTo>
                    <a:pt x="373761" y="0"/>
                  </a:lnTo>
                  <a:lnTo>
                    <a:pt x="1345311" y="0"/>
                  </a:lnTo>
                  <a:lnTo>
                    <a:pt x="1719072" y="747522"/>
                  </a:lnTo>
                  <a:lnTo>
                    <a:pt x="1345311" y="1495044"/>
                  </a:lnTo>
                  <a:lnTo>
                    <a:pt x="373761" y="1495044"/>
                  </a:lnTo>
                  <a:lnTo>
                    <a:pt x="0" y="747522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95159" y="4600955"/>
              <a:ext cx="1066799" cy="765047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76131" y="2235708"/>
              <a:ext cx="562355" cy="766571"/>
            </a:xfrm>
            <a:prstGeom prst="rect">
              <a:avLst/>
            </a:prstGeom>
          </p:spPr>
        </p:pic>
      </p:grpSp>
      <p:sp>
        <p:nvSpPr>
          <p:cNvPr id="52" name="object 52" descr=""/>
          <p:cNvSpPr txBox="1"/>
          <p:nvPr/>
        </p:nvSpPr>
        <p:spPr>
          <a:xfrm>
            <a:off x="8624613" y="2892526"/>
            <a:ext cx="664845" cy="375920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40005" marR="5080" indent="-27940">
              <a:lnSpc>
                <a:spcPct val="76900"/>
              </a:lnSpc>
              <a:spcBef>
                <a:spcPts val="455"/>
              </a:spcBef>
            </a:pPr>
            <a:r>
              <a:rPr dirty="0" sz="1300" spc="-10" b="1">
                <a:latin typeface="Calibri"/>
                <a:cs typeface="Calibri"/>
              </a:rPr>
              <a:t>Magnetic Memory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7017043" y="3639115"/>
            <a:ext cx="1023619" cy="375920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218440" marR="5080" indent="-205740">
              <a:lnSpc>
                <a:spcPct val="76900"/>
              </a:lnSpc>
              <a:spcBef>
                <a:spcPts val="455"/>
              </a:spcBef>
            </a:pPr>
            <a:r>
              <a:rPr dirty="0" sz="1300" spc="-10" b="1">
                <a:latin typeface="Calibri"/>
                <a:cs typeface="Calibri"/>
              </a:rPr>
              <a:t>Anti-Corrosion Coatings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10149064" y="3686847"/>
            <a:ext cx="494665" cy="375920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102235" marR="5080" indent="-90170">
              <a:lnSpc>
                <a:spcPct val="76900"/>
              </a:lnSpc>
              <a:spcBef>
                <a:spcPts val="455"/>
              </a:spcBef>
            </a:pPr>
            <a:r>
              <a:rPr dirty="0" sz="1300" spc="-10" b="1">
                <a:latin typeface="Calibri"/>
                <a:cs typeface="Calibri"/>
              </a:rPr>
              <a:t>Rocket </a:t>
            </a:r>
            <a:r>
              <a:rPr dirty="0" sz="1300" spc="-20" b="1">
                <a:latin typeface="Calibri"/>
                <a:cs typeface="Calibri"/>
              </a:rPr>
              <a:t>Fuel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7190687" y="2585233"/>
            <a:ext cx="675005" cy="40132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82550" marR="5080" indent="-70485">
              <a:lnSpc>
                <a:spcPts val="1400"/>
              </a:lnSpc>
              <a:spcBef>
                <a:spcPts val="275"/>
              </a:spcBef>
            </a:pPr>
            <a:r>
              <a:rPr dirty="0" sz="1300" spc="-10" b="1">
                <a:solidFill>
                  <a:srgbClr val="006FC0"/>
                </a:solidFill>
                <a:latin typeface="Calibri"/>
                <a:cs typeface="Calibri"/>
              </a:rPr>
              <a:t>Materials Science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8613914" y="1811979"/>
            <a:ext cx="685800" cy="40132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 marR="5080" indent="5715">
              <a:lnSpc>
                <a:spcPts val="1400"/>
              </a:lnSpc>
              <a:spcBef>
                <a:spcPts val="275"/>
              </a:spcBef>
            </a:pPr>
            <a:r>
              <a:rPr dirty="0" sz="1300" spc="-10" b="1">
                <a:solidFill>
                  <a:srgbClr val="006FC0"/>
                </a:solidFill>
                <a:latin typeface="Calibri"/>
                <a:cs typeface="Calibri"/>
              </a:rPr>
              <a:t>Quantum Dynamics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10036812" y="2585068"/>
            <a:ext cx="716280" cy="40132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 marR="5080" indent="20955">
              <a:lnSpc>
                <a:spcPts val="1400"/>
              </a:lnSpc>
              <a:spcBef>
                <a:spcPts val="275"/>
              </a:spcBef>
            </a:pPr>
            <a:r>
              <a:rPr dirty="0" sz="1300" spc="-10" b="1">
                <a:solidFill>
                  <a:srgbClr val="006FC0"/>
                </a:solidFill>
                <a:latin typeface="Calibri"/>
                <a:cs typeface="Calibri"/>
              </a:rPr>
              <a:t>Quantum Chemistry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7191840" y="4249258"/>
            <a:ext cx="675005" cy="40132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275"/>
              </a:spcBef>
            </a:pPr>
            <a:r>
              <a:rPr dirty="0" sz="1300" spc="-10" b="1">
                <a:solidFill>
                  <a:srgbClr val="006FC0"/>
                </a:solidFill>
                <a:latin typeface="Calibri"/>
                <a:cs typeface="Calibri"/>
              </a:rPr>
              <a:t>Quantum Materials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8788633" y="3408429"/>
            <a:ext cx="3365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006FC0"/>
                </a:solidFill>
                <a:latin typeface="Calibri"/>
                <a:cs typeface="Calibri"/>
              </a:rPr>
              <a:t>Fluid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8639281" y="3586737"/>
            <a:ext cx="6362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006FC0"/>
                </a:solidFill>
                <a:latin typeface="Calibri"/>
                <a:cs typeface="Calibri"/>
              </a:rPr>
              <a:t>Dynamics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1" name="object 61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505443" y="3840479"/>
            <a:ext cx="926592" cy="632459"/>
          </a:xfrm>
          <a:prstGeom prst="rect">
            <a:avLst/>
          </a:prstGeom>
        </p:spPr>
      </p:pic>
      <p:sp>
        <p:nvSpPr>
          <p:cNvPr id="62" name="object 62" descr=""/>
          <p:cNvSpPr txBox="1"/>
          <p:nvPr/>
        </p:nvSpPr>
        <p:spPr>
          <a:xfrm>
            <a:off x="10037529" y="4248080"/>
            <a:ext cx="716280" cy="40132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 marR="5080" indent="20955">
              <a:lnSpc>
                <a:spcPts val="1400"/>
              </a:lnSpc>
              <a:spcBef>
                <a:spcPts val="275"/>
              </a:spcBef>
            </a:pPr>
            <a:r>
              <a:rPr dirty="0" sz="1300" spc="-10" b="1">
                <a:solidFill>
                  <a:srgbClr val="006FC0"/>
                </a:solidFill>
                <a:latin typeface="Calibri"/>
                <a:cs typeface="Calibri"/>
              </a:rPr>
              <a:t>Quantum Chemistry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8439940" y="4459771"/>
            <a:ext cx="1062355" cy="768985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365760" marR="5080" indent="-353695">
              <a:lnSpc>
                <a:spcPct val="76900"/>
              </a:lnSpc>
              <a:spcBef>
                <a:spcPts val="455"/>
              </a:spcBef>
            </a:pPr>
            <a:r>
              <a:rPr dirty="0" sz="1300" spc="-10" b="1">
                <a:latin typeface="Calibri"/>
                <a:cs typeface="Calibri"/>
              </a:rPr>
              <a:t>Incompressible </a:t>
            </a:r>
            <a:r>
              <a:rPr dirty="0" sz="1300" spc="-20" b="1">
                <a:latin typeface="Calibri"/>
                <a:cs typeface="Calibri"/>
              </a:rPr>
              <a:t>Flow</a:t>
            </a:r>
            <a:endParaRPr sz="1300">
              <a:latin typeface="Calibri"/>
              <a:cs typeface="Calibri"/>
            </a:endParaRPr>
          </a:p>
          <a:p>
            <a:pPr marL="88265" marR="213995">
              <a:lnSpc>
                <a:spcPct val="100000"/>
              </a:lnSpc>
              <a:spcBef>
                <a:spcPts val="1175"/>
              </a:spcBef>
            </a:pPr>
            <a:r>
              <a:rPr dirty="0" sz="800">
                <a:solidFill>
                  <a:srgbClr val="7E7E7E"/>
                </a:solidFill>
                <a:latin typeface="Tahoma"/>
                <a:cs typeface="Tahoma"/>
              </a:rPr>
              <a:t>Source:</a:t>
            </a:r>
            <a:r>
              <a:rPr dirty="0" sz="800" spc="-35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800" spc="-10">
                <a:solidFill>
                  <a:srgbClr val="7E7E7E"/>
                </a:solidFill>
                <a:latin typeface="Tahoma"/>
                <a:cs typeface="Tahoma"/>
              </a:rPr>
              <a:t>Argonne </a:t>
            </a:r>
            <a:r>
              <a:rPr dirty="0" sz="800">
                <a:solidFill>
                  <a:srgbClr val="7E7E7E"/>
                </a:solidFill>
                <a:latin typeface="Tahoma"/>
                <a:cs typeface="Tahoma"/>
              </a:rPr>
              <a:t>National</a:t>
            </a:r>
            <a:r>
              <a:rPr dirty="0" sz="800" spc="-25">
                <a:solidFill>
                  <a:srgbClr val="7E7E7E"/>
                </a:solidFill>
                <a:latin typeface="Tahoma"/>
                <a:cs typeface="Tahoma"/>
              </a:rPr>
              <a:t> Lab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9852884" y="5295569"/>
            <a:ext cx="1196975" cy="593090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236854" marR="153035" indent="-189230">
              <a:lnSpc>
                <a:spcPct val="76900"/>
              </a:lnSpc>
              <a:spcBef>
                <a:spcPts val="455"/>
              </a:spcBef>
            </a:pPr>
            <a:r>
              <a:rPr dirty="0" sz="1300" spc="-10" b="1">
                <a:latin typeface="Calibri"/>
                <a:cs typeface="Calibri"/>
              </a:rPr>
              <a:t>Homogeneous Catalysts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800">
                <a:solidFill>
                  <a:srgbClr val="7E7E7E"/>
                </a:solidFill>
                <a:latin typeface="Tahoma"/>
                <a:cs typeface="Tahoma"/>
              </a:rPr>
              <a:t>Source:</a:t>
            </a:r>
            <a:r>
              <a:rPr dirty="0" sz="800" spc="-35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800" spc="-10">
                <a:solidFill>
                  <a:srgbClr val="7E7E7E"/>
                </a:solidFill>
                <a:latin typeface="Tahoma"/>
                <a:cs typeface="Tahoma"/>
              </a:rPr>
              <a:t>arXiv:2406.06335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65" name="object 65" descr=""/>
          <p:cNvGrpSpPr/>
          <p:nvPr/>
        </p:nvGrpSpPr>
        <p:grpSpPr>
          <a:xfrm>
            <a:off x="7199376" y="2985516"/>
            <a:ext cx="3549650" cy="2364105"/>
            <a:chOff x="7199376" y="2985516"/>
            <a:chExt cx="3549650" cy="2364105"/>
          </a:xfrm>
        </p:grpSpPr>
        <p:pic>
          <p:nvPicPr>
            <p:cNvPr id="66" name="object 6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066020" y="4634483"/>
              <a:ext cx="678179" cy="714743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043160" y="3017520"/>
              <a:ext cx="705611" cy="701039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199376" y="2985516"/>
              <a:ext cx="697979" cy="653795"/>
            </a:xfrm>
            <a:prstGeom prst="rect">
              <a:avLst/>
            </a:prstGeom>
          </p:spPr>
        </p:pic>
      </p:grpSp>
      <p:sp>
        <p:nvSpPr>
          <p:cNvPr id="69" name="object 69" descr=""/>
          <p:cNvSpPr txBox="1"/>
          <p:nvPr/>
        </p:nvSpPr>
        <p:spPr>
          <a:xfrm>
            <a:off x="11130395" y="3733310"/>
            <a:ext cx="65722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solidFill>
                  <a:srgbClr val="7E7E7E"/>
                </a:solidFill>
                <a:latin typeface="Tahoma"/>
                <a:cs typeface="Tahoma"/>
              </a:rPr>
              <a:t>Source:</a:t>
            </a:r>
            <a:endParaRPr sz="8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dirty="0" sz="800">
                <a:solidFill>
                  <a:srgbClr val="7E7E7E"/>
                </a:solidFill>
                <a:latin typeface="Tahoma"/>
                <a:cs typeface="Tahoma"/>
              </a:rPr>
              <a:t>U.S.</a:t>
            </a:r>
            <a:r>
              <a:rPr dirty="0" sz="800" spc="-10">
                <a:solidFill>
                  <a:srgbClr val="7E7E7E"/>
                </a:solidFill>
                <a:latin typeface="Tahoma"/>
                <a:cs typeface="Tahoma"/>
              </a:rPr>
              <a:t> Patent US8623337B2</a:t>
            </a:r>
            <a:endParaRPr sz="800">
              <a:latin typeface="Tahoma"/>
              <a:cs typeface="Tahoma"/>
            </a:endParaRPr>
          </a:p>
        </p:txBody>
      </p:sp>
      <p:sp>
        <p:nvSpPr>
          <p:cNvPr id="73" name="object 7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Distribution</a:t>
            </a:r>
            <a:r>
              <a:rPr dirty="0" spc="-50"/>
              <a:t> </a:t>
            </a:r>
            <a:r>
              <a:rPr dirty="0"/>
              <a:t>Statement</a:t>
            </a:r>
            <a:r>
              <a:rPr dirty="0" spc="-60"/>
              <a:t> </a:t>
            </a:r>
            <a:r>
              <a:rPr dirty="0"/>
              <a:t>‘A’</a:t>
            </a:r>
            <a:r>
              <a:rPr dirty="0" spc="-15"/>
              <a:t> </a:t>
            </a:r>
            <a:r>
              <a:rPr dirty="0"/>
              <a:t>(Approved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Public</a:t>
            </a:r>
            <a:r>
              <a:rPr dirty="0" spc="-20"/>
              <a:t> </a:t>
            </a:r>
            <a:r>
              <a:rPr dirty="0"/>
              <a:t>Release,</a:t>
            </a:r>
            <a:r>
              <a:rPr dirty="0" spc="-45"/>
              <a:t> </a:t>
            </a:r>
            <a:r>
              <a:rPr dirty="0"/>
              <a:t>Distribution</a:t>
            </a:r>
            <a:r>
              <a:rPr dirty="0" spc="-45"/>
              <a:t> </a:t>
            </a:r>
            <a:r>
              <a:rPr dirty="0" spc="-10"/>
              <a:t>Unlimited)</a:t>
            </a:r>
          </a:p>
        </p:txBody>
      </p:sp>
      <p:sp>
        <p:nvSpPr>
          <p:cNvPr id="74" name="object 7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70" name="object 70" descr=""/>
          <p:cNvSpPr txBox="1"/>
          <p:nvPr/>
        </p:nvSpPr>
        <p:spPr>
          <a:xfrm>
            <a:off x="6117838" y="3768041"/>
            <a:ext cx="79248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24815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solidFill>
                  <a:srgbClr val="7E7E7E"/>
                </a:solidFill>
                <a:latin typeface="Tahoma"/>
                <a:cs typeface="Tahoma"/>
              </a:rPr>
              <a:t>Source: </a:t>
            </a:r>
            <a:r>
              <a:rPr dirty="0" sz="800">
                <a:solidFill>
                  <a:srgbClr val="7E7E7E"/>
                </a:solidFill>
                <a:latin typeface="Tahoma"/>
                <a:cs typeface="Tahoma"/>
              </a:rPr>
              <a:t>HRL</a:t>
            </a:r>
            <a:r>
              <a:rPr dirty="0" sz="800" spc="-5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800" spc="-10">
                <a:solidFill>
                  <a:srgbClr val="7E7E7E"/>
                </a:solidFill>
                <a:latin typeface="Tahoma"/>
                <a:cs typeface="Tahoma"/>
              </a:rPr>
              <a:t>Laboratories</a:t>
            </a:r>
            <a:endParaRPr sz="800">
              <a:latin typeface="Tahoma"/>
              <a:cs typeface="Tahoma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9804243" y="2026793"/>
            <a:ext cx="588010" cy="3917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60960">
              <a:lnSpc>
                <a:spcPct val="100000"/>
              </a:lnSpc>
              <a:spcBef>
                <a:spcPts val="105"/>
              </a:spcBef>
            </a:pPr>
            <a:r>
              <a:rPr dirty="0" sz="800" spc="-10">
                <a:solidFill>
                  <a:srgbClr val="7E7E7E"/>
                </a:solidFill>
                <a:latin typeface="Tahoma"/>
                <a:cs typeface="Tahoma"/>
              </a:rPr>
              <a:t>Source:</a:t>
            </a:r>
            <a:r>
              <a:rPr dirty="0" sz="800" spc="50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7E7E7E"/>
                </a:solidFill>
                <a:latin typeface="Tahoma"/>
                <a:cs typeface="Tahoma"/>
              </a:rPr>
              <a:t>Los</a:t>
            </a:r>
            <a:r>
              <a:rPr dirty="0" sz="800" spc="-2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800" spc="-10">
                <a:solidFill>
                  <a:srgbClr val="7E7E7E"/>
                </a:solidFill>
                <a:latin typeface="Tahoma"/>
                <a:cs typeface="Tahoma"/>
              </a:rPr>
              <a:t>Alamos</a:t>
            </a:r>
            <a:endParaRPr sz="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7E7E7E"/>
                </a:solidFill>
                <a:latin typeface="Tahoma"/>
                <a:cs typeface="Tahoma"/>
              </a:rPr>
              <a:t>National</a:t>
            </a:r>
            <a:r>
              <a:rPr dirty="0" sz="800" spc="-25">
                <a:solidFill>
                  <a:srgbClr val="7E7E7E"/>
                </a:solidFill>
                <a:latin typeface="Tahoma"/>
                <a:cs typeface="Tahoma"/>
              </a:rPr>
              <a:t> Lab</a:t>
            </a:r>
            <a:endParaRPr sz="800">
              <a:latin typeface="Tahoma"/>
              <a:cs typeface="Tahoma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7038341" y="5295569"/>
            <a:ext cx="1049020" cy="583565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158115" marR="219710" indent="22860">
              <a:lnSpc>
                <a:spcPct val="76900"/>
              </a:lnSpc>
              <a:spcBef>
                <a:spcPts val="455"/>
              </a:spcBef>
            </a:pPr>
            <a:r>
              <a:rPr dirty="0" sz="1300" spc="-10" b="1">
                <a:latin typeface="Calibri"/>
                <a:cs typeface="Calibri"/>
              </a:rPr>
              <a:t>Scientific Discovery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800">
                <a:solidFill>
                  <a:srgbClr val="7E7E7E"/>
                </a:solidFill>
                <a:latin typeface="Tahoma"/>
                <a:cs typeface="Tahoma"/>
              </a:rPr>
              <a:t>Source:</a:t>
            </a:r>
            <a:r>
              <a:rPr dirty="0" sz="800" spc="-5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7E7E7E"/>
                </a:solidFill>
                <a:latin typeface="Tahoma"/>
                <a:cs typeface="Tahoma"/>
              </a:rPr>
              <a:t>A.</a:t>
            </a:r>
            <a:r>
              <a:rPr dirty="0" sz="800" spc="-4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800" spc="-10">
                <a:solidFill>
                  <a:srgbClr val="7E7E7E"/>
                </a:solidFill>
                <a:latin typeface="Tahoma"/>
                <a:cs typeface="Tahoma"/>
              </a:rPr>
              <a:t>Polkovnikov</a:t>
            </a:r>
            <a:endParaRPr sz="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Guidelines</a:t>
            </a:r>
            <a:r>
              <a:rPr dirty="0" spc="-70"/>
              <a:t> </a:t>
            </a:r>
            <a:r>
              <a:rPr dirty="0"/>
              <a:t>for</a:t>
            </a:r>
            <a:r>
              <a:rPr dirty="0" spc="-70"/>
              <a:t> </a:t>
            </a:r>
            <a:r>
              <a:rPr dirty="0"/>
              <a:t>a</a:t>
            </a:r>
            <a:r>
              <a:rPr dirty="0" spc="-80"/>
              <a:t> </a:t>
            </a:r>
            <a:r>
              <a:rPr dirty="0"/>
              <a:t>good</a:t>
            </a:r>
            <a:r>
              <a:rPr dirty="0" spc="-45"/>
              <a:t> </a:t>
            </a:r>
            <a:r>
              <a:rPr dirty="0"/>
              <a:t>quantum</a:t>
            </a:r>
            <a:r>
              <a:rPr dirty="0" spc="-80"/>
              <a:t> </a:t>
            </a:r>
            <a:r>
              <a:rPr dirty="0" spc="-10"/>
              <a:t>application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419100" y="1380553"/>
            <a:ext cx="3430904" cy="4662170"/>
            <a:chOff x="419100" y="1380553"/>
            <a:chExt cx="3430904" cy="4662170"/>
          </a:xfrm>
        </p:grpSpPr>
        <p:sp>
          <p:nvSpPr>
            <p:cNvPr id="4" name="object 4" descr=""/>
            <p:cNvSpPr/>
            <p:nvPr/>
          </p:nvSpPr>
          <p:spPr>
            <a:xfrm>
              <a:off x="573029" y="1385316"/>
              <a:ext cx="3229610" cy="4516120"/>
            </a:xfrm>
            <a:custGeom>
              <a:avLst/>
              <a:gdLst/>
              <a:ahLst/>
              <a:cxnLst/>
              <a:rect l="l" t="t" r="r" b="b"/>
              <a:pathLst>
                <a:path w="3229610" h="4516120">
                  <a:moveTo>
                    <a:pt x="258343" y="0"/>
                  </a:moveTo>
                  <a:lnTo>
                    <a:pt x="2970999" y="0"/>
                  </a:lnTo>
                  <a:lnTo>
                    <a:pt x="3017439" y="4162"/>
                  </a:lnTo>
                  <a:lnTo>
                    <a:pt x="3061148" y="16163"/>
                  </a:lnTo>
                  <a:lnTo>
                    <a:pt x="3101396" y="35273"/>
                  </a:lnTo>
                  <a:lnTo>
                    <a:pt x="3137454" y="60761"/>
                  </a:lnTo>
                  <a:lnTo>
                    <a:pt x="3168593" y="91899"/>
                  </a:lnTo>
                  <a:lnTo>
                    <a:pt x="3194082" y="127955"/>
                  </a:lnTo>
                  <a:lnTo>
                    <a:pt x="3213192" y="168201"/>
                  </a:lnTo>
                  <a:lnTo>
                    <a:pt x="3225193" y="211907"/>
                  </a:lnTo>
                  <a:lnTo>
                    <a:pt x="3229355" y="258343"/>
                  </a:lnTo>
                  <a:lnTo>
                    <a:pt x="3229355" y="4515612"/>
                  </a:lnTo>
                  <a:lnTo>
                    <a:pt x="0" y="4515612"/>
                  </a:lnTo>
                  <a:lnTo>
                    <a:pt x="0" y="258343"/>
                  </a:lnTo>
                  <a:lnTo>
                    <a:pt x="4162" y="211907"/>
                  </a:lnTo>
                  <a:lnTo>
                    <a:pt x="16161" y="168201"/>
                  </a:lnTo>
                  <a:lnTo>
                    <a:pt x="35270" y="127955"/>
                  </a:lnTo>
                  <a:lnTo>
                    <a:pt x="60757" y="91899"/>
                  </a:lnTo>
                  <a:lnTo>
                    <a:pt x="91893" y="60761"/>
                  </a:lnTo>
                  <a:lnTo>
                    <a:pt x="127950" y="35273"/>
                  </a:lnTo>
                  <a:lnTo>
                    <a:pt x="168196" y="16163"/>
                  </a:lnTo>
                  <a:lnTo>
                    <a:pt x="211904" y="4162"/>
                  </a:lnTo>
                  <a:lnTo>
                    <a:pt x="258343" y="0"/>
                  </a:lnTo>
                  <a:close/>
                </a:path>
              </a:pathLst>
            </a:custGeom>
            <a:ln w="9525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5779" y="4826507"/>
              <a:ext cx="3323843" cy="113080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100" y="4806695"/>
              <a:ext cx="2330195" cy="123596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3023" y="4850892"/>
              <a:ext cx="3229355" cy="1036319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573023" y="4850892"/>
              <a:ext cx="3229610" cy="1036319"/>
            </a:xfrm>
            <a:custGeom>
              <a:avLst/>
              <a:gdLst/>
              <a:ahLst/>
              <a:cxnLst/>
              <a:rect l="l" t="t" r="r" b="b"/>
              <a:pathLst>
                <a:path w="3229610" h="1036320">
                  <a:moveTo>
                    <a:pt x="0" y="0"/>
                  </a:moveTo>
                  <a:lnTo>
                    <a:pt x="3229355" y="0"/>
                  </a:lnTo>
                  <a:lnTo>
                    <a:pt x="3229355" y="1036319"/>
                  </a:lnTo>
                  <a:lnTo>
                    <a:pt x="0" y="103631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666263" y="4905869"/>
            <a:ext cx="1836420" cy="84201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12700" marR="5080">
              <a:lnSpc>
                <a:spcPts val="3070"/>
              </a:lnSpc>
              <a:spcBef>
                <a:spcPts val="440"/>
              </a:spcBef>
            </a:pP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Application specification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2933509" y="5010721"/>
            <a:ext cx="1139190" cy="1139190"/>
            <a:chOff x="2933509" y="5010721"/>
            <a:chExt cx="1139190" cy="1139190"/>
          </a:xfrm>
        </p:grpSpPr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38272" y="5015484"/>
              <a:ext cx="1129283" cy="1129283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2938272" y="5015484"/>
              <a:ext cx="1129665" cy="1129665"/>
            </a:xfrm>
            <a:custGeom>
              <a:avLst/>
              <a:gdLst/>
              <a:ahLst/>
              <a:cxnLst/>
              <a:rect l="l" t="t" r="r" b="b"/>
              <a:pathLst>
                <a:path w="1129664" h="1129664">
                  <a:moveTo>
                    <a:pt x="0" y="564642"/>
                  </a:moveTo>
                  <a:lnTo>
                    <a:pt x="2072" y="515921"/>
                  </a:lnTo>
                  <a:lnTo>
                    <a:pt x="8177" y="468352"/>
                  </a:lnTo>
                  <a:lnTo>
                    <a:pt x="18144" y="422103"/>
                  </a:lnTo>
                  <a:lnTo>
                    <a:pt x="31804" y="377344"/>
                  </a:lnTo>
                  <a:lnTo>
                    <a:pt x="48988" y="334245"/>
                  </a:lnTo>
                  <a:lnTo>
                    <a:pt x="69526" y="292975"/>
                  </a:lnTo>
                  <a:lnTo>
                    <a:pt x="93249" y="253703"/>
                  </a:lnTo>
                  <a:lnTo>
                    <a:pt x="119987" y="216598"/>
                  </a:lnTo>
                  <a:lnTo>
                    <a:pt x="149571" y="181831"/>
                  </a:lnTo>
                  <a:lnTo>
                    <a:pt x="181831" y="149571"/>
                  </a:lnTo>
                  <a:lnTo>
                    <a:pt x="216598" y="119987"/>
                  </a:lnTo>
                  <a:lnTo>
                    <a:pt x="253703" y="93249"/>
                  </a:lnTo>
                  <a:lnTo>
                    <a:pt x="292975" y="69526"/>
                  </a:lnTo>
                  <a:lnTo>
                    <a:pt x="334245" y="48988"/>
                  </a:lnTo>
                  <a:lnTo>
                    <a:pt x="377344" y="31804"/>
                  </a:lnTo>
                  <a:lnTo>
                    <a:pt x="422103" y="18144"/>
                  </a:lnTo>
                  <a:lnTo>
                    <a:pt x="468352" y="8177"/>
                  </a:lnTo>
                  <a:lnTo>
                    <a:pt x="515921" y="2072"/>
                  </a:lnTo>
                  <a:lnTo>
                    <a:pt x="564642" y="0"/>
                  </a:lnTo>
                  <a:lnTo>
                    <a:pt x="613362" y="2072"/>
                  </a:lnTo>
                  <a:lnTo>
                    <a:pt x="660931" y="8177"/>
                  </a:lnTo>
                  <a:lnTo>
                    <a:pt x="707180" y="18144"/>
                  </a:lnTo>
                  <a:lnTo>
                    <a:pt x="751939" y="31804"/>
                  </a:lnTo>
                  <a:lnTo>
                    <a:pt x="795038" y="48988"/>
                  </a:lnTo>
                  <a:lnTo>
                    <a:pt x="836308" y="69526"/>
                  </a:lnTo>
                  <a:lnTo>
                    <a:pt x="875580" y="93249"/>
                  </a:lnTo>
                  <a:lnTo>
                    <a:pt x="912685" y="119987"/>
                  </a:lnTo>
                  <a:lnTo>
                    <a:pt x="947452" y="149571"/>
                  </a:lnTo>
                  <a:lnTo>
                    <a:pt x="979712" y="181831"/>
                  </a:lnTo>
                  <a:lnTo>
                    <a:pt x="1009296" y="216598"/>
                  </a:lnTo>
                  <a:lnTo>
                    <a:pt x="1036034" y="253703"/>
                  </a:lnTo>
                  <a:lnTo>
                    <a:pt x="1059757" y="292975"/>
                  </a:lnTo>
                  <a:lnTo>
                    <a:pt x="1080295" y="334245"/>
                  </a:lnTo>
                  <a:lnTo>
                    <a:pt x="1097479" y="377344"/>
                  </a:lnTo>
                  <a:lnTo>
                    <a:pt x="1111139" y="422103"/>
                  </a:lnTo>
                  <a:lnTo>
                    <a:pt x="1121106" y="468352"/>
                  </a:lnTo>
                  <a:lnTo>
                    <a:pt x="1127211" y="515921"/>
                  </a:lnTo>
                  <a:lnTo>
                    <a:pt x="1129284" y="564642"/>
                  </a:lnTo>
                  <a:lnTo>
                    <a:pt x="1127211" y="613362"/>
                  </a:lnTo>
                  <a:lnTo>
                    <a:pt x="1121106" y="660931"/>
                  </a:lnTo>
                  <a:lnTo>
                    <a:pt x="1111139" y="707180"/>
                  </a:lnTo>
                  <a:lnTo>
                    <a:pt x="1097479" y="751939"/>
                  </a:lnTo>
                  <a:lnTo>
                    <a:pt x="1080295" y="795038"/>
                  </a:lnTo>
                  <a:lnTo>
                    <a:pt x="1059757" y="836308"/>
                  </a:lnTo>
                  <a:lnTo>
                    <a:pt x="1036034" y="875580"/>
                  </a:lnTo>
                  <a:lnTo>
                    <a:pt x="1009296" y="912685"/>
                  </a:lnTo>
                  <a:lnTo>
                    <a:pt x="979712" y="947452"/>
                  </a:lnTo>
                  <a:lnTo>
                    <a:pt x="947452" y="979712"/>
                  </a:lnTo>
                  <a:lnTo>
                    <a:pt x="912685" y="1009296"/>
                  </a:lnTo>
                  <a:lnTo>
                    <a:pt x="875580" y="1036034"/>
                  </a:lnTo>
                  <a:lnTo>
                    <a:pt x="836308" y="1059757"/>
                  </a:lnTo>
                  <a:lnTo>
                    <a:pt x="795038" y="1080295"/>
                  </a:lnTo>
                  <a:lnTo>
                    <a:pt x="751939" y="1097479"/>
                  </a:lnTo>
                  <a:lnTo>
                    <a:pt x="707180" y="1111139"/>
                  </a:lnTo>
                  <a:lnTo>
                    <a:pt x="660931" y="1121106"/>
                  </a:lnTo>
                  <a:lnTo>
                    <a:pt x="613362" y="1127211"/>
                  </a:lnTo>
                  <a:lnTo>
                    <a:pt x="564642" y="1129284"/>
                  </a:lnTo>
                  <a:lnTo>
                    <a:pt x="515921" y="1127211"/>
                  </a:lnTo>
                  <a:lnTo>
                    <a:pt x="468352" y="1121106"/>
                  </a:lnTo>
                  <a:lnTo>
                    <a:pt x="422103" y="1111139"/>
                  </a:lnTo>
                  <a:lnTo>
                    <a:pt x="377344" y="1097479"/>
                  </a:lnTo>
                  <a:lnTo>
                    <a:pt x="334245" y="1080295"/>
                  </a:lnTo>
                  <a:lnTo>
                    <a:pt x="292975" y="1059757"/>
                  </a:lnTo>
                  <a:lnTo>
                    <a:pt x="253703" y="1036034"/>
                  </a:lnTo>
                  <a:lnTo>
                    <a:pt x="216598" y="1009296"/>
                  </a:lnTo>
                  <a:lnTo>
                    <a:pt x="181831" y="979712"/>
                  </a:lnTo>
                  <a:lnTo>
                    <a:pt x="149571" y="947452"/>
                  </a:lnTo>
                  <a:lnTo>
                    <a:pt x="119987" y="912685"/>
                  </a:lnTo>
                  <a:lnTo>
                    <a:pt x="93249" y="875580"/>
                  </a:lnTo>
                  <a:lnTo>
                    <a:pt x="69526" y="836308"/>
                  </a:lnTo>
                  <a:lnTo>
                    <a:pt x="48988" y="795038"/>
                  </a:lnTo>
                  <a:lnTo>
                    <a:pt x="31804" y="751939"/>
                  </a:lnTo>
                  <a:lnTo>
                    <a:pt x="18144" y="707180"/>
                  </a:lnTo>
                  <a:lnTo>
                    <a:pt x="8177" y="660931"/>
                  </a:lnTo>
                  <a:lnTo>
                    <a:pt x="2072" y="613362"/>
                  </a:lnTo>
                  <a:lnTo>
                    <a:pt x="0" y="564642"/>
                  </a:lnTo>
                  <a:close/>
                </a:path>
              </a:pathLst>
            </a:custGeom>
            <a:ln w="9525">
              <a:solidFill>
                <a:srgbClr val="D0D7E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 descr=""/>
          <p:cNvGrpSpPr/>
          <p:nvPr/>
        </p:nvGrpSpPr>
        <p:grpSpPr>
          <a:xfrm>
            <a:off x="4195571" y="1380553"/>
            <a:ext cx="3429000" cy="4662170"/>
            <a:chOff x="4195571" y="1380553"/>
            <a:chExt cx="3429000" cy="4662170"/>
          </a:xfrm>
        </p:grpSpPr>
        <p:sp>
          <p:nvSpPr>
            <p:cNvPr id="14" name="object 14" descr=""/>
            <p:cNvSpPr/>
            <p:nvPr/>
          </p:nvSpPr>
          <p:spPr>
            <a:xfrm>
              <a:off x="4347978" y="1385316"/>
              <a:ext cx="3229610" cy="4516120"/>
            </a:xfrm>
            <a:custGeom>
              <a:avLst/>
              <a:gdLst/>
              <a:ahLst/>
              <a:cxnLst/>
              <a:rect l="l" t="t" r="r" b="b"/>
              <a:pathLst>
                <a:path w="3229609" h="4516120">
                  <a:moveTo>
                    <a:pt x="258343" y="0"/>
                  </a:moveTo>
                  <a:lnTo>
                    <a:pt x="2970999" y="0"/>
                  </a:lnTo>
                  <a:lnTo>
                    <a:pt x="3017439" y="4162"/>
                  </a:lnTo>
                  <a:lnTo>
                    <a:pt x="3061148" y="16163"/>
                  </a:lnTo>
                  <a:lnTo>
                    <a:pt x="3101396" y="35273"/>
                  </a:lnTo>
                  <a:lnTo>
                    <a:pt x="3137454" y="60761"/>
                  </a:lnTo>
                  <a:lnTo>
                    <a:pt x="3168593" y="91899"/>
                  </a:lnTo>
                  <a:lnTo>
                    <a:pt x="3194082" y="127955"/>
                  </a:lnTo>
                  <a:lnTo>
                    <a:pt x="3213192" y="168201"/>
                  </a:lnTo>
                  <a:lnTo>
                    <a:pt x="3225193" y="211907"/>
                  </a:lnTo>
                  <a:lnTo>
                    <a:pt x="3229355" y="258343"/>
                  </a:lnTo>
                  <a:lnTo>
                    <a:pt x="3229355" y="4515612"/>
                  </a:lnTo>
                  <a:lnTo>
                    <a:pt x="0" y="4515612"/>
                  </a:lnTo>
                  <a:lnTo>
                    <a:pt x="0" y="258343"/>
                  </a:lnTo>
                  <a:lnTo>
                    <a:pt x="4162" y="211907"/>
                  </a:lnTo>
                  <a:lnTo>
                    <a:pt x="16161" y="168201"/>
                  </a:lnTo>
                  <a:lnTo>
                    <a:pt x="35270" y="127955"/>
                  </a:lnTo>
                  <a:lnTo>
                    <a:pt x="60757" y="91899"/>
                  </a:lnTo>
                  <a:lnTo>
                    <a:pt x="91893" y="60761"/>
                  </a:lnTo>
                  <a:lnTo>
                    <a:pt x="127950" y="35273"/>
                  </a:lnTo>
                  <a:lnTo>
                    <a:pt x="168196" y="16163"/>
                  </a:lnTo>
                  <a:lnTo>
                    <a:pt x="211904" y="4162"/>
                  </a:lnTo>
                  <a:lnTo>
                    <a:pt x="258343" y="0"/>
                  </a:lnTo>
                  <a:close/>
                </a:path>
              </a:pathLst>
            </a:custGeom>
            <a:ln w="9525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00727" y="4826507"/>
              <a:ext cx="3323843" cy="113080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95571" y="4806695"/>
              <a:ext cx="2365247" cy="123596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47971" y="4850892"/>
              <a:ext cx="3229355" cy="1036319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4347971" y="4850892"/>
              <a:ext cx="3229610" cy="1036319"/>
            </a:xfrm>
            <a:custGeom>
              <a:avLst/>
              <a:gdLst/>
              <a:ahLst/>
              <a:cxnLst/>
              <a:rect l="l" t="t" r="r" b="b"/>
              <a:pathLst>
                <a:path w="3229609" h="1036320">
                  <a:moveTo>
                    <a:pt x="0" y="0"/>
                  </a:moveTo>
                  <a:lnTo>
                    <a:pt x="3229355" y="0"/>
                  </a:lnTo>
                  <a:lnTo>
                    <a:pt x="3229355" y="1036319"/>
                  </a:lnTo>
                  <a:lnTo>
                    <a:pt x="0" y="103631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4442078" y="4905869"/>
            <a:ext cx="1871980" cy="84201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12700" marR="5080">
              <a:lnSpc>
                <a:spcPts val="3070"/>
              </a:lnSpc>
              <a:spcBef>
                <a:spcPts val="440"/>
              </a:spcBef>
            </a:pP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Value</a:t>
            </a:r>
            <a:r>
              <a:rPr dirty="0" sz="2800" spc="-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computation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6708457" y="5010721"/>
            <a:ext cx="1140460" cy="1139190"/>
            <a:chOff x="6708457" y="5010721"/>
            <a:chExt cx="1140460" cy="1139190"/>
          </a:xfrm>
        </p:grpSpPr>
        <p:pic>
          <p:nvPicPr>
            <p:cNvPr id="21" name="object 2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13219" y="5015484"/>
              <a:ext cx="1130807" cy="1129283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6713219" y="5015484"/>
              <a:ext cx="1130935" cy="1129665"/>
            </a:xfrm>
            <a:custGeom>
              <a:avLst/>
              <a:gdLst/>
              <a:ahLst/>
              <a:cxnLst/>
              <a:rect l="l" t="t" r="r" b="b"/>
              <a:pathLst>
                <a:path w="1130934" h="1129664">
                  <a:moveTo>
                    <a:pt x="0" y="564642"/>
                  </a:moveTo>
                  <a:lnTo>
                    <a:pt x="2075" y="515921"/>
                  </a:lnTo>
                  <a:lnTo>
                    <a:pt x="8188" y="468352"/>
                  </a:lnTo>
                  <a:lnTo>
                    <a:pt x="18168" y="422103"/>
                  </a:lnTo>
                  <a:lnTo>
                    <a:pt x="31847" y="377344"/>
                  </a:lnTo>
                  <a:lnTo>
                    <a:pt x="49055" y="334245"/>
                  </a:lnTo>
                  <a:lnTo>
                    <a:pt x="69621" y="292975"/>
                  </a:lnTo>
                  <a:lnTo>
                    <a:pt x="93376" y="253703"/>
                  </a:lnTo>
                  <a:lnTo>
                    <a:pt x="120150" y="216598"/>
                  </a:lnTo>
                  <a:lnTo>
                    <a:pt x="149774" y="181831"/>
                  </a:lnTo>
                  <a:lnTo>
                    <a:pt x="182077" y="149571"/>
                  </a:lnTo>
                  <a:lnTo>
                    <a:pt x="216891" y="119987"/>
                  </a:lnTo>
                  <a:lnTo>
                    <a:pt x="254046" y="93249"/>
                  </a:lnTo>
                  <a:lnTo>
                    <a:pt x="293371" y="69526"/>
                  </a:lnTo>
                  <a:lnTo>
                    <a:pt x="334697" y="48988"/>
                  </a:lnTo>
                  <a:lnTo>
                    <a:pt x="377854" y="31804"/>
                  </a:lnTo>
                  <a:lnTo>
                    <a:pt x="422674" y="18144"/>
                  </a:lnTo>
                  <a:lnTo>
                    <a:pt x="468985" y="8177"/>
                  </a:lnTo>
                  <a:lnTo>
                    <a:pt x="516618" y="2072"/>
                  </a:lnTo>
                  <a:lnTo>
                    <a:pt x="565404" y="0"/>
                  </a:lnTo>
                  <a:lnTo>
                    <a:pt x="614189" y="2072"/>
                  </a:lnTo>
                  <a:lnTo>
                    <a:pt x="661822" y="8177"/>
                  </a:lnTo>
                  <a:lnTo>
                    <a:pt x="708133" y="18144"/>
                  </a:lnTo>
                  <a:lnTo>
                    <a:pt x="752953" y="31804"/>
                  </a:lnTo>
                  <a:lnTo>
                    <a:pt x="796110" y="48988"/>
                  </a:lnTo>
                  <a:lnTo>
                    <a:pt x="837436" y="69526"/>
                  </a:lnTo>
                  <a:lnTo>
                    <a:pt x="876761" y="93249"/>
                  </a:lnTo>
                  <a:lnTo>
                    <a:pt x="913916" y="119987"/>
                  </a:lnTo>
                  <a:lnTo>
                    <a:pt x="948730" y="149571"/>
                  </a:lnTo>
                  <a:lnTo>
                    <a:pt x="981033" y="181831"/>
                  </a:lnTo>
                  <a:lnTo>
                    <a:pt x="1010657" y="216598"/>
                  </a:lnTo>
                  <a:lnTo>
                    <a:pt x="1037431" y="253703"/>
                  </a:lnTo>
                  <a:lnTo>
                    <a:pt x="1061186" y="292975"/>
                  </a:lnTo>
                  <a:lnTo>
                    <a:pt x="1081752" y="334245"/>
                  </a:lnTo>
                  <a:lnTo>
                    <a:pt x="1098960" y="377344"/>
                  </a:lnTo>
                  <a:lnTo>
                    <a:pt x="1112639" y="422103"/>
                  </a:lnTo>
                  <a:lnTo>
                    <a:pt x="1122619" y="468352"/>
                  </a:lnTo>
                  <a:lnTo>
                    <a:pt x="1128732" y="515921"/>
                  </a:lnTo>
                  <a:lnTo>
                    <a:pt x="1130808" y="564642"/>
                  </a:lnTo>
                  <a:lnTo>
                    <a:pt x="1128732" y="613362"/>
                  </a:lnTo>
                  <a:lnTo>
                    <a:pt x="1122619" y="660931"/>
                  </a:lnTo>
                  <a:lnTo>
                    <a:pt x="1112639" y="707180"/>
                  </a:lnTo>
                  <a:lnTo>
                    <a:pt x="1098960" y="751939"/>
                  </a:lnTo>
                  <a:lnTo>
                    <a:pt x="1081752" y="795038"/>
                  </a:lnTo>
                  <a:lnTo>
                    <a:pt x="1061186" y="836308"/>
                  </a:lnTo>
                  <a:lnTo>
                    <a:pt x="1037431" y="875580"/>
                  </a:lnTo>
                  <a:lnTo>
                    <a:pt x="1010657" y="912685"/>
                  </a:lnTo>
                  <a:lnTo>
                    <a:pt x="981033" y="947452"/>
                  </a:lnTo>
                  <a:lnTo>
                    <a:pt x="948730" y="979712"/>
                  </a:lnTo>
                  <a:lnTo>
                    <a:pt x="913916" y="1009296"/>
                  </a:lnTo>
                  <a:lnTo>
                    <a:pt x="876761" y="1036034"/>
                  </a:lnTo>
                  <a:lnTo>
                    <a:pt x="837436" y="1059757"/>
                  </a:lnTo>
                  <a:lnTo>
                    <a:pt x="796110" y="1080295"/>
                  </a:lnTo>
                  <a:lnTo>
                    <a:pt x="752953" y="1097479"/>
                  </a:lnTo>
                  <a:lnTo>
                    <a:pt x="708133" y="1111139"/>
                  </a:lnTo>
                  <a:lnTo>
                    <a:pt x="661822" y="1121106"/>
                  </a:lnTo>
                  <a:lnTo>
                    <a:pt x="614189" y="1127211"/>
                  </a:lnTo>
                  <a:lnTo>
                    <a:pt x="565404" y="1129284"/>
                  </a:lnTo>
                  <a:lnTo>
                    <a:pt x="516618" y="1127211"/>
                  </a:lnTo>
                  <a:lnTo>
                    <a:pt x="468985" y="1121106"/>
                  </a:lnTo>
                  <a:lnTo>
                    <a:pt x="422674" y="1111139"/>
                  </a:lnTo>
                  <a:lnTo>
                    <a:pt x="377854" y="1097479"/>
                  </a:lnTo>
                  <a:lnTo>
                    <a:pt x="334697" y="1080295"/>
                  </a:lnTo>
                  <a:lnTo>
                    <a:pt x="293371" y="1059757"/>
                  </a:lnTo>
                  <a:lnTo>
                    <a:pt x="254046" y="1036034"/>
                  </a:lnTo>
                  <a:lnTo>
                    <a:pt x="216891" y="1009296"/>
                  </a:lnTo>
                  <a:lnTo>
                    <a:pt x="182077" y="979712"/>
                  </a:lnTo>
                  <a:lnTo>
                    <a:pt x="149774" y="947452"/>
                  </a:lnTo>
                  <a:lnTo>
                    <a:pt x="120150" y="912685"/>
                  </a:lnTo>
                  <a:lnTo>
                    <a:pt x="93376" y="875580"/>
                  </a:lnTo>
                  <a:lnTo>
                    <a:pt x="69621" y="836308"/>
                  </a:lnTo>
                  <a:lnTo>
                    <a:pt x="49055" y="795038"/>
                  </a:lnTo>
                  <a:lnTo>
                    <a:pt x="31847" y="751939"/>
                  </a:lnTo>
                  <a:lnTo>
                    <a:pt x="18168" y="707180"/>
                  </a:lnTo>
                  <a:lnTo>
                    <a:pt x="8188" y="660931"/>
                  </a:lnTo>
                  <a:lnTo>
                    <a:pt x="2075" y="613362"/>
                  </a:lnTo>
                  <a:lnTo>
                    <a:pt x="0" y="564642"/>
                  </a:lnTo>
                  <a:close/>
                </a:path>
              </a:pathLst>
            </a:custGeom>
            <a:ln w="9525">
              <a:solidFill>
                <a:srgbClr val="D0D7E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 descr=""/>
          <p:cNvGrpSpPr/>
          <p:nvPr/>
        </p:nvGrpSpPr>
        <p:grpSpPr>
          <a:xfrm>
            <a:off x="7970520" y="1380553"/>
            <a:ext cx="3430904" cy="4662170"/>
            <a:chOff x="7970520" y="1380553"/>
            <a:chExt cx="3430904" cy="4662170"/>
          </a:xfrm>
        </p:grpSpPr>
        <p:sp>
          <p:nvSpPr>
            <p:cNvPr id="24" name="object 24" descr=""/>
            <p:cNvSpPr/>
            <p:nvPr/>
          </p:nvSpPr>
          <p:spPr>
            <a:xfrm>
              <a:off x="8124449" y="1385316"/>
              <a:ext cx="3229610" cy="4516120"/>
            </a:xfrm>
            <a:custGeom>
              <a:avLst/>
              <a:gdLst/>
              <a:ahLst/>
              <a:cxnLst/>
              <a:rect l="l" t="t" r="r" b="b"/>
              <a:pathLst>
                <a:path w="3229609" h="4516120">
                  <a:moveTo>
                    <a:pt x="258343" y="0"/>
                  </a:moveTo>
                  <a:lnTo>
                    <a:pt x="2970999" y="0"/>
                  </a:lnTo>
                  <a:lnTo>
                    <a:pt x="3017439" y="4162"/>
                  </a:lnTo>
                  <a:lnTo>
                    <a:pt x="3061148" y="16163"/>
                  </a:lnTo>
                  <a:lnTo>
                    <a:pt x="3101396" y="35273"/>
                  </a:lnTo>
                  <a:lnTo>
                    <a:pt x="3137454" y="60761"/>
                  </a:lnTo>
                  <a:lnTo>
                    <a:pt x="3168593" y="91899"/>
                  </a:lnTo>
                  <a:lnTo>
                    <a:pt x="3194082" y="127955"/>
                  </a:lnTo>
                  <a:lnTo>
                    <a:pt x="3213192" y="168201"/>
                  </a:lnTo>
                  <a:lnTo>
                    <a:pt x="3225193" y="211907"/>
                  </a:lnTo>
                  <a:lnTo>
                    <a:pt x="3229355" y="258343"/>
                  </a:lnTo>
                  <a:lnTo>
                    <a:pt x="3229355" y="4515612"/>
                  </a:lnTo>
                  <a:lnTo>
                    <a:pt x="0" y="4515612"/>
                  </a:lnTo>
                  <a:lnTo>
                    <a:pt x="0" y="258343"/>
                  </a:lnTo>
                  <a:lnTo>
                    <a:pt x="4162" y="211907"/>
                  </a:lnTo>
                  <a:lnTo>
                    <a:pt x="16161" y="168201"/>
                  </a:lnTo>
                  <a:lnTo>
                    <a:pt x="35270" y="127955"/>
                  </a:lnTo>
                  <a:lnTo>
                    <a:pt x="60757" y="91899"/>
                  </a:lnTo>
                  <a:lnTo>
                    <a:pt x="91893" y="60761"/>
                  </a:lnTo>
                  <a:lnTo>
                    <a:pt x="127950" y="35273"/>
                  </a:lnTo>
                  <a:lnTo>
                    <a:pt x="168196" y="16163"/>
                  </a:lnTo>
                  <a:lnTo>
                    <a:pt x="211904" y="4162"/>
                  </a:lnTo>
                  <a:lnTo>
                    <a:pt x="258343" y="0"/>
                  </a:lnTo>
                  <a:close/>
                </a:path>
              </a:pathLst>
            </a:custGeom>
            <a:ln w="9525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77200" y="4826507"/>
              <a:ext cx="3323843" cy="1130807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70520" y="4806695"/>
              <a:ext cx="2464307" cy="1235963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24444" y="4850892"/>
              <a:ext cx="3229355" cy="1036319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8124444" y="4850892"/>
              <a:ext cx="3229610" cy="1036319"/>
            </a:xfrm>
            <a:custGeom>
              <a:avLst/>
              <a:gdLst/>
              <a:ahLst/>
              <a:cxnLst/>
              <a:rect l="l" t="t" r="r" b="b"/>
              <a:pathLst>
                <a:path w="3229609" h="1036320">
                  <a:moveTo>
                    <a:pt x="0" y="0"/>
                  </a:moveTo>
                  <a:lnTo>
                    <a:pt x="3229355" y="0"/>
                  </a:lnTo>
                  <a:lnTo>
                    <a:pt x="3229355" y="1036319"/>
                  </a:lnTo>
                  <a:lnTo>
                    <a:pt x="0" y="103631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8217894" y="4905869"/>
            <a:ext cx="1969770" cy="84201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12700" marR="5080">
              <a:lnSpc>
                <a:spcPts val="3070"/>
              </a:lnSpc>
              <a:spcBef>
                <a:spcPts val="440"/>
              </a:spcBef>
            </a:pP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Hardware 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requirements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10484929" y="5010721"/>
            <a:ext cx="1139190" cy="1139190"/>
            <a:chOff x="10484929" y="5010721"/>
            <a:chExt cx="1139190" cy="1139190"/>
          </a:xfrm>
        </p:grpSpPr>
        <p:pic>
          <p:nvPicPr>
            <p:cNvPr id="31" name="object 3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489692" y="5015484"/>
              <a:ext cx="1129283" cy="1129283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10489692" y="5015484"/>
              <a:ext cx="1129665" cy="1129665"/>
            </a:xfrm>
            <a:custGeom>
              <a:avLst/>
              <a:gdLst/>
              <a:ahLst/>
              <a:cxnLst/>
              <a:rect l="l" t="t" r="r" b="b"/>
              <a:pathLst>
                <a:path w="1129665" h="1129664">
                  <a:moveTo>
                    <a:pt x="0" y="564642"/>
                  </a:moveTo>
                  <a:lnTo>
                    <a:pt x="2072" y="515921"/>
                  </a:lnTo>
                  <a:lnTo>
                    <a:pt x="8177" y="468352"/>
                  </a:lnTo>
                  <a:lnTo>
                    <a:pt x="18144" y="422103"/>
                  </a:lnTo>
                  <a:lnTo>
                    <a:pt x="31804" y="377344"/>
                  </a:lnTo>
                  <a:lnTo>
                    <a:pt x="48988" y="334245"/>
                  </a:lnTo>
                  <a:lnTo>
                    <a:pt x="69526" y="292975"/>
                  </a:lnTo>
                  <a:lnTo>
                    <a:pt x="93249" y="253703"/>
                  </a:lnTo>
                  <a:lnTo>
                    <a:pt x="119987" y="216598"/>
                  </a:lnTo>
                  <a:lnTo>
                    <a:pt x="149571" y="181831"/>
                  </a:lnTo>
                  <a:lnTo>
                    <a:pt x="181831" y="149571"/>
                  </a:lnTo>
                  <a:lnTo>
                    <a:pt x="216598" y="119987"/>
                  </a:lnTo>
                  <a:lnTo>
                    <a:pt x="253703" y="93249"/>
                  </a:lnTo>
                  <a:lnTo>
                    <a:pt x="292975" y="69526"/>
                  </a:lnTo>
                  <a:lnTo>
                    <a:pt x="334245" y="48988"/>
                  </a:lnTo>
                  <a:lnTo>
                    <a:pt x="377344" y="31804"/>
                  </a:lnTo>
                  <a:lnTo>
                    <a:pt x="422103" y="18144"/>
                  </a:lnTo>
                  <a:lnTo>
                    <a:pt x="468352" y="8177"/>
                  </a:lnTo>
                  <a:lnTo>
                    <a:pt x="515921" y="2072"/>
                  </a:lnTo>
                  <a:lnTo>
                    <a:pt x="564642" y="0"/>
                  </a:lnTo>
                  <a:lnTo>
                    <a:pt x="613362" y="2072"/>
                  </a:lnTo>
                  <a:lnTo>
                    <a:pt x="660931" y="8177"/>
                  </a:lnTo>
                  <a:lnTo>
                    <a:pt x="707180" y="18144"/>
                  </a:lnTo>
                  <a:lnTo>
                    <a:pt x="751939" y="31804"/>
                  </a:lnTo>
                  <a:lnTo>
                    <a:pt x="795038" y="48988"/>
                  </a:lnTo>
                  <a:lnTo>
                    <a:pt x="836308" y="69526"/>
                  </a:lnTo>
                  <a:lnTo>
                    <a:pt x="875580" y="93249"/>
                  </a:lnTo>
                  <a:lnTo>
                    <a:pt x="912685" y="119987"/>
                  </a:lnTo>
                  <a:lnTo>
                    <a:pt x="947452" y="149571"/>
                  </a:lnTo>
                  <a:lnTo>
                    <a:pt x="979712" y="181831"/>
                  </a:lnTo>
                  <a:lnTo>
                    <a:pt x="1009296" y="216598"/>
                  </a:lnTo>
                  <a:lnTo>
                    <a:pt x="1036034" y="253703"/>
                  </a:lnTo>
                  <a:lnTo>
                    <a:pt x="1059757" y="292975"/>
                  </a:lnTo>
                  <a:lnTo>
                    <a:pt x="1080295" y="334245"/>
                  </a:lnTo>
                  <a:lnTo>
                    <a:pt x="1097479" y="377344"/>
                  </a:lnTo>
                  <a:lnTo>
                    <a:pt x="1111139" y="422103"/>
                  </a:lnTo>
                  <a:lnTo>
                    <a:pt x="1121106" y="468352"/>
                  </a:lnTo>
                  <a:lnTo>
                    <a:pt x="1127211" y="515921"/>
                  </a:lnTo>
                  <a:lnTo>
                    <a:pt x="1129284" y="564642"/>
                  </a:lnTo>
                  <a:lnTo>
                    <a:pt x="1127211" y="613362"/>
                  </a:lnTo>
                  <a:lnTo>
                    <a:pt x="1121106" y="660931"/>
                  </a:lnTo>
                  <a:lnTo>
                    <a:pt x="1111139" y="707180"/>
                  </a:lnTo>
                  <a:lnTo>
                    <a:pt x="1097479" y="751939"/>
                  </a:lnTo>
                  <a:lnTo>
                    <a:pt x="1080295" y="795038"/>
                  </a:lnTo>
                  <a:lnTo>
                    <a:pt x="1059757" y="836308"/>
                  </a:lnTo>
                  <a:lnTo>
                    <a:pt x="1036034" y="875580"/>
                  </a:lnTo>
                  <a:lnTo>
                    <a:pt x="1009296" y="912685"/>
                  </a:lnTo>
                  <a:lnTo>
                    <a:pt x="979712" y="947452"/>
                  </a:lnTo>
                  <a:lnTo>
                    <a:pt x="947452" y="979712"/>
                  </a:lnTo>
                  <a:lnTo>
                    <a:pt x="912685" y="1009296"/>
                  </a:lnTo>
                  <a:lnTo>
                    <a:pt x="875580" y="1036034"/>
                  </a:lnTo>
                  <a:lnTo>
                    <a:pt x="836308" y="1059757"/>
                  </a:lnTo>
                  <a:lnTo>
                    <a:pt x="795038" y="1080295"/>
                  </a:lnTo>
                  <a:lnTo>
                    <a:pt x="751939" y="1097479"/>
                  </a:lnTo>
                  <a:lnTo>
                    <a:pt x="707180" y="1111139"/>
                  </a:lnTo>
                  <a:lnTo>
                    <a:pt x="660931" y="1121106"/>
                  </a:lnTo>
                  <a:lnTo>
                    <a:pt x="613362" y="1127211"/>
                  </a:lnTo>
                  <a:lnTo>
                    <a:pt x="564642" y="1129284"/>
                  </a:lnTo>
                  <a:lnTo>
                    <a:pt x="515921" y="1127211"/>
                  </a:lnTo>
                  <a:lnTo>
                    <a:pt x="468352" y="1121106"/>
                  </a:lnTo>
                  <a:lnTo>
                    <a:pt x="422103" y="1111139"/>
                  </a:lnTo>
                  <a:lnTo>
                    <a:pt x="377344" y="1097479"/>
                  </a:lnTo>
                  <a:lnTo>
                    <a:pt x="334245" y="1080295"/>
                  </a:lnTo>
                  <a:lnTo>
                    <a:pt x="292975" y="1059757"/>
                  </a:lnTo>
                  <a:lnTo>
                    <a:pt x="253703" y="1036034"/>
                  </a:lnTo>
                  <a:lnTo>
                    <a:pt x="216598" y="1009296"/>
                  </a:lnTo>
                  <a:lnTo>
                    <a:pt x="181831" y="979712"/>
                  </a:lnTo>
                  <a:lnTo>
                    <a:pt x="149571" y="947452"/>
                  </a:lnTo>
                  <a:lnTo>
                    <a:pt x="119987" y="912685"/>
                  </a:lnTo>
                  <a:lnTo>
                    <a:pt x="93249" y="875580"/>
                  </a:lnTo>
                  <a:lnTo>
                    <a:pt x="69526" y="836308"/>
                  </a:lnTo>
                  <a:lnTo>
                    <a:pt x="48988" y="795038"/>
                  </a:lnTo>
                  <a:lnTo>
                    <a:pt x="31804" y="751939"/>
                  </a:lnTo>
                  <a:lnTo>
                    <a:pt x="18144" y="707180"/>
                  </a:lnTo>
                  <a:lnTo>
                    <a:pt x="8177" y="660931"/>
                  </a:lnTo>
                  <a:lnTo>
                    <a:pt x="2072" y="613362"/>
                  </a:lnTo>
                  <a:lnTo>
                    <a:pt x="0" y="564642"/>
                  </a:lnTo>
                  <a:close/>
                </a:path>
              </a:pathLst>
            </a:custGeom>
            <a:ln w="9525">
              <a:solidFill>
                <a:srgbClr val="D0D7E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977818" y="1896644"/>
            <a:ext cx="240411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AA2F0"/>
                </a:solidFill>
                <a:latin typeface="Calibri"/>
                <a:cs typeface="Calibri"/>
              </a:rPr>
              <a:t>Clearly</a:t>
            </a:r>
            <a:r>
              <a:rPr dirty="0" sz="1800" spc="-25" b="1">
                <a:solidFill>
                  <a:srgbClr val="3AA2F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AA2F0"/>
                </a:solidFill>
                <a:latin typeface="Calibri"/>
                <a:cs typeface="Calibri"/>
              </a:rPr>
              <a:t>defined </a:t>
            </a:r>
            <a:r>
              <a:rPr dirty="0" sz="1800" spc="-10" b="1">
                <a:solidFill>
                  <a:srgbClr val="3AA2F0"/>
                </a:solidFill>
                <a:latin typeface="Calibri"/>
                <a:cs typeface="Calibri"/>
              </a:rPr>
              <a:t>use-</a:t>
            </a:r>
            <a:r>
              <a:rPr dirty="0" sz="1800" spc="-20" b="1">
                <a:solidFill>
                  <a:srgbClr val="3AA2F0"/>
                </a:solidFill>
                <a:latin typeface="Calibri"/>
                <a:cs typeface="Calibri"/>
              </a:rPr>
              <a:t>cases </a:t>
            </a:r>
            <a:r>
              <a:rPr dirty="0" sz="1800">
                <a:latin typeface="Calibri"/>
                <a:cs typeface="Calibri"/>
              </a:rPr>
              <a:t>with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classical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and </a:t>
            </a:r>
            <a:r>
              <a:rPr dirty="0" sz="1800">
                <a:latin typeface="Calibri"/>
                <a:cs typeface="Calibri"/>
              </a:rPr>
              <a:t>quantum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interfaces described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Distribution</a:t>
            </a:r>
            <a:r>
              <a:rPr dirty="0" spc="-50"/>
              <a:t> </a:t>
            </a:r>
            <a:r>
              <a:rPr dirty="0"/>
              <a:t>Statement</a:t>
            </a:r>
            <a:r>
              <a:rPr dirty="0" spc="-60"/>
              <a:t> </a:t>
            </a:r>
            <a:r>
              <a:rPr dirty="0"/>
              <a:t>‘A’</a:t>
            </a:r>
            <a:r>
              <a:rPr dirty="0" spc="-15"/>
              <a:t> </a:t>
            </a:r>
            <a:r>
              <a:rPr dirty="0"/>
              <a:t>(Approved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Public</a:t>
            </a:r>
            <a:r>
              <a:rPr dirty="0" spc="-20"/>
              <a:t> </a:t>
            </a:r>
            <a:r>
              <a:rPr dirty="0"/>
              <a:t>Release,</a:t>
            </a:r>
            <a:r>
              <a:rPr dirty="0" spc="-45"/>
              <a:t> </a:t>
            </a:r>
            <a:r>
              <a:rPr dirty="0"/>
              <a:t>Distribution</a:t>
            </a:r>
            <a:r>
              <a:rPr dirty="0" spc="-45"/>
              <a:t> </a:t>
            </a:r>
            <a:r>
              <a:rPr dirty="0" spc="-10"/>
              <a:t>Unlimited)</a:t>
            </a:r>
          </a:p>
        </p:txBody>
      </p:sp>
      <p:sp>
        <p:nvSpPr>
          <p:cNvPr id="40" name="object 4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4" name="object 34" descr=""/>
          <p:cNvSpPr txBox="1"/>
          <p:nvPr/>
        </p:nvSpPr>
        <p:spPr>
          <a:xfrm>
            <a:off x="977818" y="3146400"/>
            <a:ext cx="218313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AA2F0"/>
                </a:solidFill>
                <a:latin typeface="Calibri"/>
                <a:cs typeface="Calibri"/>
              </a:rPr>
              <a:t>Subject</a:t>
            </a:r>
            <a:r>
              <a:rPr dirty="0" sz="1800" spc="-70" b="1">
                <a:solidFill>
                  <a:srgbClr val="3AA2F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AA2F0"/>
                </a:solidFill>
                <a:latin typeface="Calibri"/>
                <a:cs typeface="Calibri"/>
              </a:rPr>
              <a:t>matter</a:t>
            </a:r>
            <a:r>
              <a:rPr dirty="0" sz="1800" spc="-55" b="1">
                <a:solidFill>
                  <a:srgbClr val="3AA2F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3AA2F0"/>
                </a:solidFill>
                <a:latin typeface="Calibri"/>
                <a:cs typeface="Calibri"/>
              </a:rPr>
              <a:t>experts </a:t>
            </a:r>
            <a:r>
              <a:rPr dirty="0" sz="1800">
                <a:latin typeface="Calibri"/>
                <a:cs typeface="Calibri"/>
              </a:rPr>
              <a:t>define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application parameters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4744460" y="1896644"/>
            <a:ext cx="254762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AA2F0"/>
                </a:solidFill>
                <a:latin typeface="Calibri"/>
                <a:cs typeface="Calibri"/>
              </a:rPr>
              <a:t>Concrete</a:t>
            </a:r>
            <a:r>
              <a:rPr dirty="0" sz="1800" spc="-60" b="1">
                <a:solidFill>
                  <a:srgbClr val="3AA2F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AA2F0"/>
                </a:solidFill>
                <a:latin typeface="Calibri"/>
                <a:cs typeface="Calibri"/>
              </a:rPr>
              <a:t>utility</a:t>
            </a:r>
            <a:r>
              <a:rPr dirty="0" sz="1800" spc="-55" b="1">
                <a:solidFill>
                  <a:srgbClr val="3AA2F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3AA2F0"/>
                </a:solidFill>
                <a:latin typeface="Calibri"/>
                <a:cs typeface="Calibri"/>
              </a:rPr>
              <a:t>estimation </a:t>
            </a:r>
            <a:r>
              <a:rPr dirty="0" sz="1800">
                <a:latin typeface="Calibri"/>
                <a:cs typeface="Calibri"/>
              </a:rPr>
              <a:t>from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existing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workflows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potential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value expansion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4744460" y="3146400"/>
            <a:ext cx="253682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AA2F0"/>
                </a:solidFill>
                <a:latin typeface="Calibri"/>
                <a:cs typeface="Calibri"/>
              </a:rPr>
              <a:t>Comparison</a:t>
            </a:r>
            <a:r>
              <a:rPr dirty="0" sz="1800" spc="-35" b="1">
                <a:solidFill>
                  <a:srgbClr val="3AA2F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AA2F0"/>
                </a:solidFill>
                <a:latin typeface="Calibri"/>
                <a:cs typeface="Calibri"/>
              </a:rPr>
              <a:t>to</a:t>
            </a:r>
            <a:r>
              <a:rPr dirty="0" sz="1800" spc="5" b="1">
                <a:solidFill>
                  <a:srgbClr val="3AA2F0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3AA2F0"/>
                </a:solidFill>
                <a:latin typeface="Calibri"/>
                <a:cs typeface="Calibri"/>
              </a:rPr>
              <a:t>state-of- </a:t>
            </a:r>
            <a:r>
              <a:rPr dirty="0" sz="1800" b="1">
                <a:solidFill>
                  <a:srgbClr val="3AA2F0"/>
                </a:solidFill>
                <a:latin typeface="Calibri"/>
                <a:cs typeface="Calibri"/>
              </a:rPr>
              <a:t>the-art</a:t>
            </a:r>
            <a:r>
              <a:rPr dirty="0" sz="1800" spc="-30" b="1">
                <a:solidFill>
                  <a:srgbClr val="3AA2F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classical approaches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limitations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8498987" y="1896644"/>
            <a:ext cx="217678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AA2F0"/>
                </a:solidFill>
                <a:latin typeface="Calibri"/>
                <a:cs typeface="Calibri"/>
              </a:rPr>
              <a:t>Quantum</a:t>
            </a:r>
            <a:r>
              <a:rPr dirty="0" sz="1800" spc="-45" b="1">
                <a:solidFill>
                  <a:srgbClr val="3AA2F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3AA2F0"/>
                </a:solidFill>
                <a:latin typeface="Calibri"/>
                <a:cs typeface="Calibri"/>
              </a:rPr>
              <a:t>algorithms </a:t>
            </a:r>
            <a:r>
              <a:rPr dirty="0" sz="1800">
                <a:latin typeface="Calibri"/>
                <a:cs typeface="Calibri"/>
              </a:rPr>
              <a:t>mapped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application, </a:t>
            </a:r>
            <a:r>
              <a:rPr dirty="0" sz="1800">
                <a:latin typeface="Calibri"/>
                <a:cs typeface="Calibri"/>
              </a:rPr>
              <a:t>with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clear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classical hardware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needs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8498987" y="3146400"/>
            <a:ext cx="212598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AA2F0"/>
                </a:solidFill>
                <a:latin typeface="Calibri"/>
                <a:cs typeface="Calibri"/>
              </a:rPr>
              <a:t>Compiled</a:t>
            </a:r>
            <a:r>
              <a:rPr dirty="0" sz="1800" spc="-45" b="1">
                <a:solidFill>
                  <a:srgbClr val="3AA2F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3AA2F0"/>
                </a:solidFill>
                <a:latin typeface="Calibri"/>
                <a:cs typeface="Calibri"/>
              </a:rPr>
              <a:t>resources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logical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physical qubits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dirty="0" spc="-60"/>
              <a:t> </a:t>
            </a:r>
            <a:r>
              <a:rPr dirty="0"/>
              <a:t>space</a:t>
            </a:r>
            <a:r>
              <a:rPr dirty="0" spc="-65"/>
              <a:t> </a:t>
            </a:r>
            <a:r>
              <a:rPr dirty="0"/>
              <a:t>of</a:t>
            </a:r>
            <a:r>
              <a:rPr dirty="0" spc="-50"/>
              <a:t> </a:t>
            </a:r>
            <a:r>
              <a:rPr dirty="0"/>
              <a:t>possible</a:t>
            </a:r>
            <a:r>
              <a:rPr dirty="0" spc="-50"/>
              <a:t> </a:t>
            </a:r>
            <a:r>
              <a:rPr dirty="0"/>
              <a:t>quantum</a:t>
            </a:r>
            <a:r>
              <a:rPr dirty="0" spc="-65"/>
              <a:t> </a:t>
            </a:r>
            <a:r>
              <a:rPr dirty="0" spc="-10"/>
              <a:t>computations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21640" y="1436307"/>
            <a:ext cx="25908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Size</a:t>
            </a:r>
            <a:r>
              <a:rPr dirty="0" sz="1800" spc="-4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dirty="0" sz="1800" spc="-1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Quantum</a:t>
            </a:r>
            <a:r>
              <a:rPr dirty="0" sz="1800" spc="-5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Computer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21640" y="1714264"/>
            <a:ext cx="4655820" cy="50419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400">
                <a:latin typeface="Calibri"/>
                <a:cs typeface="Calibri"/>
              </a:rPr>
              <a:t>Units:</a:t>
            </a:r>
            <a:r>
              <a:rPr dirty="0" sz="1400" spc="305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Number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of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computational</a:t>
            </a:r>
            <a:r>
              <a:rPr dirty="0" sz="1400" spc="-4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quantum</a:t>
            </a:r>
            <a:r>
              <a:rPr dirty="0" sz="1400" spc="-5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bits,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or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“qubits”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other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words: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79000" y="2191238"/>
            <a:ext cx="4324985" cy="50419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400">
                <a:latin typeface="Calibri"/>
                <a:cs typeface="Calibri"/>
              </a:rPr>
              <a:t>#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“logical</a:t>
            </a:r>
            <a:r>
              <a:rPr dirty="0" sz="1400" spc="-20">
                <a:latin typeface="Calibri"/>
                <a:cs typeface="Calibri"/>
              </a:rPr>
              <a:t> qubits”,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for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10">
                <a:latin typeface="Calibri"/>
                <a:cs typeface="Calibri"/>
              </a:rPr>
              <a:t> fault-tolerant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computer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400">
                <a:latin typeface="Calibri"/>
                <a:cs typeface="Calibri"/>
              </a:rPr>
              <a:t>#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“physical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qubits”,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for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non-fault-tolerant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computer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21640" y="3138615"/>
            <a:ext cx="28873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8063A1"/>
                </a:solidFill>
                <a:latin typeface="Calibri"/>
                <a:cs typeface="Calibri"/>
              </a:rPr>
              <a:t>Size</a:t>
            </a:r>
            <a:r>
              <a:rPr dirty="0" sz="1800" spc="-40" b="1">
                <a:solidFill>
                  <a:srgbClr val="8063A1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8063A1"/>
                </a:solidFill>
                <a:latin typeface="Calibri"/>
                <a:cs typeface="Calibri"/>
              </a:rPr>
              <a:t>of</a:t>
            </a:r>
            <a:r>
              <a:rPr dirty="0" sz="1800" spc="-15" b="1">
                <a:solidFill>
                  <a:srgbClr val="8063A1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8063A1"/>
                </a:solidFill>
                <a:latin typeface="Calibri"/>
                <a:cs typeface="Calibri"/>
              </a:rPr>
              <a:t>Quantum</a:t>
            </a:r>
            <a:r>
              <a:rPr dirty="0" sz="1800" spc="-60" b="1">
                <a:solidFill>
                  <a:srgbClr val="8063A1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8063A1"/>
                </a:solidFill>
                <a:latin typeface="Calibri"/>
                <a:cs typeface="Calibri"/>
              </a:rPr>
              <a:t>Computation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21640" y="3441891"/>
            <a:ext cx="4728210" cy="9302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400">
                <a:latin typeface="Calibri"/>
                <a:cs typeface="Calibri"/>
              </a:rPr>
              <a:t>Units:</a:t>
            </a:r>
            <a:r>
              <a:rPr dirty="0" sz="1400" spc="285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Number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of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quantum</a:t>
            </a:r>
            <a:r>
              <a:rPr dirty="0" sz="1400" spc="-5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operations</a:t>
            </a:r>
            <a:r>
              <a:rPr dirty="0" sz="1400" spc="-5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(i.e.,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quantum</a:t>
            </a:r>
            <a:r>
              <a:rPr dirty="0" sz="1400" spc="-5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gates) </a:t>
            </a:r>
            <a:r>
              <a:rPr dirty="0" sz="1400" b="1">
                <a:latin typeface="Calibri"/>
                <a:cs typeface="Calibri"/>
              </a:rPr>
              <a:t>in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the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computation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400">
                <a:latin typeface="Calibri"/>
                <a:cs typeface="Calibri"/>
              </a:rPr>
              <a:t>Cannot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larger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than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[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1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/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(gate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error</a:t>
            </a:r>
            <a:r>
              <a:rPr dirty="0" sz="1400" spc="-6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rate)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50">
                <a:latin typeface="Calibri"/>
                <a:cs typeface="Calibri"/>
              </a:rPr>
              <a:t>]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400">
                <a:latin typeface="Calibri"/>
                <a:cs typeface="Calibri"/>
              </a:rPr>
              <a:t>Equal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to:</a:t>
            </a:r>
            <a:r>
              <a:rPr dirty="0" sz="1400" spc="2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(#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computational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qubits)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*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(circuit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depth)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6477761" y="2113024"/>
            <a:ext cx="260985" cy="2066925"/>
          </a:xfrm>
          <a:custGeom>
            <a:avLst/>
            <a:gdLst/>
            <a:ahLst/>
            <a:cxnLst/>
            <a:rect l="l" t="t" r="r" b="b"/>
            <a:pathLst>
              <a:path w="260984" h="2066925">
                <a:moveTo>
                  <a:pt x="260603" y="130301"/>
                </a:moveTo>
                <a:lnTo>
                  <a:pt x="195452" y="130301"/>
                </a:lnTo>
                <a:lnTo>
                  <a:pt x="195452" y="2066544"/>
                </a:lnTo>
                <a:lnTo>
                  <a:pt x="65150" y="2066544"/>
                </a:lnTo>
                <a:lnTo>
                  <a:pt x="65150" y="130301"/>
                </a:lnTo>
                <a:lnTo>
                  <a:pt x="0" y="130301"/>
                </a:lnTo>
                <a:lnTo>
                  <a:pt x="130301" y="0"/>
                </a:lnTo>
                <a:lnTo>
                  <a:pt x="260603" y="130301"/>
                </a:lnTo>
                <a:close/>
              </a:path>
            </a:pathLst>
          </a:custGeom>
          <a:ln w="25400">
            <a:solidFill>
              <a:srgbClr val="6F2F9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6267568" y="1346842"/>
            <a:ext cx="19342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8063A1"/>
                </a:solidFill>
                <a:latin typeface="Calibri"/>
                <a:cs typeface="Calibri"/>
              </a:rPr>
              <a:t>Size</a:t>
            </a:r>
            <a:r>
              <a:rPr dirty="0" sz="1800" spc="-40" b="1">
                <a:solidFill>
                  <a:srgbClr val="8063A1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8063A1"/>
                </a:solidFill>
                <a:latin typeface="Calibri"/>
                <a:cs typeface="Calibri"/>
              </a:rPr>
              <a:t>of</a:t>
            </a:r>
            <a:r>
              <a:rPr dirty="0" sz="1800" spc="-15" b="1">
                <a:solidFill>
                  <a:srgbClr val="8063A1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8063A1"/>
                </a:solidFill>
                <a:latin typeface="Calibri"/>
                <a:cs typeface="Calibri"/>
              </a:rPr>
              <a:t>Computation </a:t>
            </a:r>
            <a:r>
              <a:rPr dirty="0" sz="1800" b="1">
                <a:solidFill>
                  <a:srgbClr val="8063A1"/>
                </a:solidFill>
                <a:latin typeface="Calibri"/>
                <a:cs typeface="Calibri"/>
              </a:rPr>
              <a:t>(#</a:t>
            </a:r>
            <a:r>
              <a:rPr dirty="0" sz="1800" spc="-10" b="1">
                <a:solidFill>
                  <a:srgbClr val="8063A1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8063A1"/>
                </a:solidFill>
                <a:latin typeface="Calibri"/>
                <a:cs typeface="Calibri"/>
              </a:rPr>
              <a:t>of</a:t>
            </a:r>
            <a:r>
              <a:rPr dirty="0" sz="1800" spc="-10" b="1">
                <a:solidFill>
                  <a:srgbClr val="8063A1"/>
                </a:solidFill>
                <a:latin typeface="Calibri"/>
                <a:cs typeface="Calibri"/>
              </a:rPr>
              <a:t> operations)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7070599" y="4606290"/>
            <a:ext cx="1788160" cy="260985"/>
          </a:xfrm>
          <a:custGeom>
            <a:avLst/>
            <a:gdLst/>
            <a:ahLst/>
            <a:cxnLst/>
            <a:rect l="l" t="t" r="r" b="b"/>
            <a:pathLst>
              <a:path w="1788159" h="260985">
                <a:moveTo>
                  <a:pt x="1657350" y="260604"/>
                </a:moveTo>
                <a:lnTo>
                  <a:pt x="1657350" y="195453"/>
                </a:lnTo>
                <a:lnTo>
                  <a:pt x="0" y="195453"/>
                </a:lnTo>
                <a:lnTo>
                  <a:pt x="0" y="65151"/>
                </a:lnTo>
                <a:lnTo>
                  <a:pt x="1657350" y="65151"/>
                </a:lnTo>
                <a:lnTo>
                  <a:pt x="1657350" y="0"/>
                </a:lnTo>
                <a:lnTo>
                  <a:pt x="1787652" y="130302"/>
                </a:lnTo>
                <a:lnTo>
                  <a:pt x="1657350" y="260604"/>
                </a:lnTo>
                <a:close/>
              </a:path>
            </a:pathLst>
          </a:custGeom>
          <a:ln w="25400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8955599" y="4426126"/>
            <a:ext cx="26142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Size</a:t>
            </a:r>
            <a:r>
              <a:rPr dirty="0" sz="1800" spc="-4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dirty="0" sz="1800" spc="-1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Computer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(#</a:t>
            </a:r>
            <a:r>
              <a:rPr dirty="0" sz="1800" spc="1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dirty="0" sz="1800" spc="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computational</a:t>
            </a:r>
            <a:r>
              <a:rPr dirty="0" sz="1800" spc="-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qubits)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75543" y="2298462"/>
            <a:ext cx="4367155" cy="2005319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8241785" y="2562256"/>
            <a:ext cx="225234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dirty="0" sz="1800" spc="-2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AF50"/>
                </a:solidFill>
                <a:latin typeface="Calibri"/>
                <a:cs typeface="Calibri"/>
              </a:rPr>
              <a:t>point</a:t>
            </a:r>
            <a:r>
              <a:rPr dirty="0" sz="1800" spc="-1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AF50"/>
                </a:solidFill>
                <a:latin typeface="Calibri"/>
                <a:cs typeface="Calibri"/>
              </a:rPr>
              <a:t>in</a:t>
            </a:r>
            <a:r>
              <a:rPr dirty="0" sz="1800" spc="-1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AF50"/>
                </a:solidFill>
                <a:latin typeface="Calibri"/>
                <a:cs typeface="Calibri"/>
              </a:rPr>
              <a:t>this</a:t>
            </a:r>
            <a:r>
              <a:rPr dirty="0" sz="1800" spc="-2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AF50"/>
                </a:solidFill>
                <a:latin typeface="Calibri"/>
                <a:cs typeface="Calibri"/>
              </a:rPr>
              <a:t>space</a:t>
            </a:r>
            <a:r>
              <a:rPr dirty="0" sz="1800" spc="-2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AF50"/>
                </a:solidFill>
                <a:latin typeface="Calibri"/>
                <a:cs typeface="Calibri"/>
              </a:rPr>
              <a:t>is</a:t>
            </a:r>
            <a:r>
              <a:rPr dirty="0" sz="1800" spc="-2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800" spc="-50">
                <a:solidFill>
                  <a:srgbClr val="00AF50"/>
                </a:solidFill>
                <a:latin typeface="Calibri"/>
                <a:cs typeface="Calibri"/>
              </a:rPr>
              <a:t>a </a:t>
            </a:r>
            <a:r>
              <a:rPr dirty="0" sz="1800">
                <a:solidFill>
                  <a:srgbClr val="00AF50"/>
                </a:solidFill>
                <a:latin typeface="Calibri"/>
                <a:cs typeface="Calibri"/>
              </a:rPr>
              <a:t>specific</a:t>
            </a:r>
            <a:r>
              <a:rPr dirty="0" sz="1800" spc="-5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AF50"/>
                </a:solidFill>
                <a:latin typeface="Calibri"/>
                <a:cs typeface="Calibri"/>
              </a:rPr>
              <a:t>quantum computation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593090" y="6007861"/>
            <a:ext cx="11007725" cy="482600"/>
            <a:chOff x="593090" y="6007861"/>
            <a:chExt cx="11007725" cy="482600"/>
          </a:xfrm>
        </p:grpSpPr>
        <p:sp>
          <p:nvSpPr>
            <p:cNvPr id="15" name="object 15" descr=""/>
            <p:cNvSpPr/>
            <p:nvPr/>
          </p:nvSpPr>
          <p:spPr>
            <a:xfrm>
              <a:off x="605790" y="6020561"/>
              <a:ext cx="10982325" cy="457200"/>
            </a:xfrm>
            <a:custGeom>
              <a:avLst/>
              <a:gdLst/>
              <a:ahLst/>
              <a:cxnLst/>
              <a:rect l="l" t="t" r="r" b="b"/>
              <a:pathLst>
                <a:path w="10982325" h="457200">
                  <a:moveTo>
                    <a:pt x="10851959" y="0"/>
                  </a:moveTo>
                  <a:lnTo>
                    <a:pt x="129984" y="0"/>
                  </a:lnTo>
                  <a:lnTo>
                    <a:pt x="79386" y="10214"/>
                  </a:lnTo>
                  <a:lnTo>
                    <a:pt x="38069" y="38069"/>
                  </a:lnTo>
                  <a:lnTo>
                    <a:pt x="10214" y="79386"/>
                  </a:lnTo>
                  <a:lnTo>
                    <a:pt x="0" y="129984"/>
                  </a:lnTo>
                  <a:lnTo>
                    <a:pt x="0" y="327215"/>
                  </a:lnTo>
                  <a:lnTo>
                    <a:pt x="10214" y="377813"/>
                  </a:lnTo>
                  <a:lnTo>
                    <a:pt x="38069" y="419130"/>
                  </a:lnTo>
                  <a:lnTo>
                    <a:pt x="79386" y="446985"/>
                  </a:lnTo>
                  <a:lnTo>
                    <a:pt x="129984" y="457200"/>
                  </a:lnTo>
                  <a:lnTo>
                    <a:pt x="10851959" y="457200"/>
                  </a:lnTo>
                  <a:lnTo>
                    <a:pt x="10902557" y="446985"/>
                  </a:lnTo>
                  <a:lnTo>
                    <a:pt x="10943874" y="419130"/>
                  </a:lnTo>
                  <a:lnTo>
                    <a:pt x="10971729" y="377813"/>
                  </a:lnTo>
                  <a:lnTo>
                    <a:pt x="10981944" y="327215"/>
                  </a:lnTo>
                  <a:lnTo>
                    <a:pt x="10981944" y="129984"/>
                  </a:lnTo>
                  <a:lnTo>
                    <a:pt x="10971729" y="79386"/>
                  </a:lnTo>
                  <a:lnTo>
                    <a:pt x="10943874" y="38069"/>
                  </a:lnTo>
                  <a:lnTo>
                    <a:pt x="10902557" y="10214"/>
                  </a:lnTo>
                  <a:lnTo>
                    <a:pt x="10851959" y="0"/>
                  </a:lnTo>
                  <a:close/>
                </a:path>
              </a:pathLst>
            </a:custGeom>
            <a:solidFill>
              <a:srgbClr val="E0E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05790" y="6020561"/>
              <a:ext cx="10982325" cy="457200"/>
            </a:xfrm>
            <a:custGeom>
              <a:avLst/>
              <a:gdLst/>
              <a:ahLst/>
              <a:cxnLst/>
              <a:rect l="l" t="t" r="r" b="b"/>
              <a:pathLst>
                <a:path w="10982325" h="457200">
                  <a:moveTo>
                    <a:pt x="0" y="129984"/>
                  </a:moveTo>
                  <a:lnTo>
                    <a:pt x="10214" y="79386"/>
                  </a:lnTo>
                  <a:lnTo>
                    <a:pt x="38069" y="38069"/>
                  </a:lnTo>
                  <a:lnTo>
                    <a:pt x="79386" y="10214"/>
                  </a:lnTo>
                  <a:lnTo>
                    <a:pt x="129984" y="0"/>
                  </a:lnTo>
                  <a:lnTo>
                    <a:pt x="10851959" y="0"/>
                  </a:lnTo>
                  <a:lnTo>
                    <a:pt x="10902557" y="10214"/>
                  </a:lnTo>
                  <a:lnTo>
                    <a:pt x="10943874" y="38069"/>
                  </a:lnTo>
                  <a:lnTo>
                    <a:pt x="10971729" y="79386"/>
                  </a:lnTo>
                  <a:lnTo>
                    <a:pt x="10981944" y="129984"/>
                  </a:lnTo>
                  <a:lnTo>
                    <a:pt x="10981944" y="327215"/>
                  </a:lnTo>
                  <a:lnTo>
                    <a:pt x="10971729" y="377813"/>
                  </a:lnTo>
                  <a:lnTo>
                    <a:pt x="10943874" y="419130"/>
                  </a:lnTo>
                  <a:lnTo>
                    <a:pt x="10902557" y="446985"/>
                  </a:lnTo>
                  <a:lnTo>
                    <a:pt x="10851959" y="457200"/>
                  </a:lnTo>
                  <a:lnTo>
                    <a:pt x="129984" y="457200"/>
                  </a:lnTo>
                  <a:lnTo>
                    <a:pt x="79386" y="446985"/>
                  </a:lnTo>
                  <a:lnTo>
                    <a:pt x="38069" y="419130"/>
                  </a:lnTo>
                  <a:lnTo>
                    <a:pt x="10214" y="377813"/>
                  </a:lnTo>
                  <a:lnTo>
                    <a:pt x="0" y="327215"/>
                  </a:lnTo>
                  <a:lnTo>
                    <a:pt x="0" y="12998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849725" y="6051296"/>
            <a:ext cx="1048893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latin typeface="Calibri"/>
                <a:cs typeface="Calibri"/>
              </a:rPr>
              <a:t>Quantum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computers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are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limited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by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size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computer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size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computation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Distribution</a:t>
            </a:r>
            <a:r>
              <a:rPr dirty="0" spc="-50"/>
              <a:t> </a:t>
            </a:r>
            <a:r>
              <a:rPr dirty="0"/>
              <a:t>Statement</a:t>
            </a:r>
            <a:r>
              <a:rPr dirty="0" spc="-60"/>
              <a:t> </a:t>
            </a:r>
            <a:r>
              <a:rPr dirty="0"/>
              <a:t>‘A’</a:t>
            </a:r>
            <a:r>
              <a:rPr dirty="0" spc="-15"/>
              <a:t> </a:t>
            </a:r>
            <a:r>
              <a:rPr dirty="0"/>
              <a:t>(Approved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Public</a:t>
            </a:r>
            <a:r>
              <a:rPr dirty="0" spc="-20"/>
              <a:t> </a:t>
            </a:r>
            <a:r>
              <a:rPr dirty="0"/>
              <a:t>Release,</a:t>
            </a:r>
            <a:r>
              <a:rPr dirty="0" spc="-45"/>
              <a:t> </a:t>
            </a:r>
            <a:r>
              <a:rPr dirty="0"/>
              <a:t>Distribution</a:t>
            </a:r>
            <a:r>
              <a:rPr dirty="0" spc="-45"/>
              <a:t> </a:t>
            </a:r>
            <a:r>
              <a:rPr dirty="0" spc="-10"/>
              <a:t>Unlimited)</a:t>
            </a:r>
          </a:p>
        </p:txBody>
      </p:sp>
      <p:sp>
        <p:nvSpPr>
          <p:cNvPr id="19" name="object 1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080115" y="2278633"/>
            <a:ext cx="4367530" cy="2031364"/>
            <a:chOff x="7080115" y="2278633"/>
            <a:chExt cx="4367530" cy="2031364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80115" y="2304558"/>
              <a:ext cx="4367155" cy="200531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7308342" y="2291333"/>
              <a:ext cx="500380" cy="1873250"/>
            </a:xfrm>
            <a:custGeom>
              <a:avLst/>
              <a:gdLst/>
              <a:ahLst/>
              <a:cxnLst/>
              <a:rect l="l" t="t" r="r" b="b"/>
              <a:pathLst>
                <a:path w="500379" h="1873250">
                  <a:moveTo>
                    <a:pt x="499872" y="0"/>
                  </a:moveTo>
                  <a:lnTo>
                    <a:pt x="0" y="0"/>
                  </a:lnTo>
                  <a:lnTo>
                    <a:pt x="0" y="1872995"/>
                  </a:lnTo>
                  <a:lnTo>
                    <a:pt x="499872" y="1872995"/>
                  </a:lnTo>
                  <a:lnTo>
                    <a:pt x="499872" y="0"/>
                  </a:lnTo>
                  <a:close/>
                </a:path>
              </a:pathLst>
            </a:custGeom>
            <a:solidFill>
              <a:srgbClr val="D6CE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308342" y="2291333"/>
              <a:ext cx="500380" cy="1873250"/>
            </a:xfrm>
            <a:custGeom>
              <a:avLst/>
              <a:gdLst/>
              <a:ahLst/>
              <a:cxnLst/>
              <a:rect l="l" t="t" r="r" b="b"/>
              <a:pathLst>
                <a:path w="500379" h="1873250">
                  <a:moveTo>
                    <a:pt x="0" y="0"/>
                  </a:moveTo>
                  <a:lnTo>
                    <a:pt x="499872" y="0"/>
                  </a:lnTo>
                  <a:lnTo>
                    <a:pt x="499872" y="1872995"/>
                  </a:lnTo>
                  <a:lnTo>
                    <a:pt x="0" y="187299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A7926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308342" y="3633977"/>
              <a:ext cx="4109085" cy="530860"/>
            </a:xfrm>
            <a:custGeom>
              <a:avLst/>
              <a:gdLst/>
              <a:ahLst/>
              <a:cxnLst/>
              <a:rect l="l" t="t" r="r" b="b"/>
              <a:pathLst>
                <a:path w="4109084" h="530860">
                  <a:moveTo>
                    <a:pt x="4108704" y="0"/>
                  </a:moveTo>
                  <a:lnTo>
                    <a:pt x="0" y="530352"/>
                  </a:lnTo>
                  <a:lnTo>
                    <a:pt x="4108704" y="530352"/>
                  </a:lnTo>
                  <a:lnTo>
                    <a:pt x="4108704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308342" y="3633977"/>
              <a:ext cx="4109085" cy="530860"/>
            </a:xfrm>
            <a:custGeom>
              <a:avLst/>
              <a:gdLst/>
              <a:ahLst/>
              <a:cxnLst/>
              <a:rect l="l" t="t" r="r" b="b"/>
              <a:pathLst>
                <a:path w="4109084" h="530860">
                  <a:moveTo>
                    <a:pt x="0" y="530352"/>
                  </a:moveTo>
                  <a:lnTo>
                    <a:pt x="4108704" y="0"/>
                  </a:lnTo>
                  <a:lnTo>
                    <a:pt x="4108704" y="530352"/>
                  </a:lnTo>
                  <a:lnTo>
                    <a:pt x="0" y="530352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dirty="0" spc="-60"/>
              <a:t> </a:t>
            </a:r>
            <a:r>
              <a:rPr dirty="0"/>
              <a:t>space</a:t>
            </a:r>
            <a:r>
              <a:rPr dirty="0" spc="-65"/>
              <a:t> </a:t>
            </a:r>
            <a:r>
              <a:rPr dirty="0"/>
              <a:t>of</a:t>
            </a:r>
            <a:r>
              <a:rPr dirty="0" spc="-50"/>
              <a:t> </a:t>
            </a:r>
            <a:r>
              <a:rPr dirty="0"/>
              <a:t>possible</a:t>
            </a:r>
            <a:r>
              <a:rPr dirty="0" spc="-50"/>
              <a:t> </a:t>
            </a:r>
            <a:r>
              <a:rPr dirty="0"/>
              <a:t>quantum</a:t>
            </a:r>
            <a:r>
              <a:rPr dirty="0" spc="-65"/>
              <a:t> </a:t>
            </a:r>
            <a:r>
              <a:rPr dirty="0" spc="-10"/>
              <a:t>computations</a:t>
            </a:r>
          </a:p>
        </p:txBody>
      </p:sp>
      <p:sp>
        <p:nvSpPr>
          <p:cNvPr id="9" name="object 9" descr=""/>
          <p:cNvSpPr/>
          <p:nvPr/>
        </p:nvSpPr>
        <p:spPr>
          <a:xfrm>
            <a:off x="6477761" y="2113024"/>
            <a:ext cx="260985" cy="2066925"/>
          </a:xfrm>
          <a:custGeom>
            <a:avLst/>
            <a:gdLst/>
            <a:ahLst/>
            <a:cxnLst/>
            <a:rect l="l" t="t" r="r" b="b"/>
            <a:pathLst>
              <a:path w="260984" h="2066925">
                <a:moveTo>
                  <a:pt x="260603" y="130301"/>
                </a:moveTo>
                <a:lnTo>
                  <a:pt x="195452" y="130301"/>
                </a:lnTo>
                <a:lnTo>
                  <a:pt x="195452" y="2066544"/>
                </a:lnTo>
                <a:lnTo>
                  <a:pt x="65150" y="2066544"/>
                </a:lnTo>
                <a:lnTo>
                  <a:pt x="65150" y="130301"/>
                </a:lnTo>
                <a:lnTo>
                  <a:pt x="0" y="130301"/>
                </a:lnTo>
                <a:lnTo>
                  <a:pt x="130301" y="0"/>
                </a:lnTo>
                <a:lnTo>
                  <a:pt x="260603" y="130301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6267568" y="1346842"/>
            <a:ext cx="19342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Size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of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Computation </a:t>
            </a:r>
            <a:r>
              <a:rPr dirty="0" sz="1800" b="1">
                <a:latin typeface="Calibri"/>
                <a:cs typeface="Calibri"/>
              </a:rPr>
              <a:t>(#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of</a:t>
            </a:r>
            <a:r>
              <a:rPr dirty="0" sz="1800" spc="-10" b="1">
                <a:latin typeface="Calibri"/>
                <a:cs typeface="Calibri"/>
              </a:rPr>
              <a:t> operations)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7070599" y="4606290"/>
            <a:ext cx="1788160" cy="260985"/>
          </a:xfrm>
          <a:custGeom>
            <a:avLst/>
            <a:gdLst/>
            <a:ahLst/>
            <a:cxnLst/>
            <a:rect l="l" t="t" r="r" b="b"/>
            <a:pathLst>
              <a:path w="1788159" h="260985">
                <a:moveTo>
                  <a:pt x="1657350" y="260604"/>
                </a:moveTo>
                <a:lnTo>
                  <a:pt x="1657350" y="195453"/>
                </a:lnTo>
                <a:lnTo>
                  <a:pt x="0" y="195453"/>
                </a:lnTo>
                <a:lnTo>
                  <a:pt x="0" y="65151"/>
                </a:lnTo>
                <a:lnTo>
                  <a:pt x="1657350" y="65151"/>
                </a:lnTo>
                <a:lnTo>
                  <a:pt x="1657350" y="0"/>
                </a:lnTo>
                <a:lnTo>
                  <a:pt x="1787652" y="130302"/>
                </a:lnTo>
                <a:lnTo>
                  <a:pt x="1657350" y="26060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8955599" y="4426126"/>
            <a:ext cx="26142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Size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of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Computer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800" b="1">
                <a:latin typeface="Calibri"/>
                <a:cs typeface="Calibri"/>
              </a:rPr>
              <a:t>(#</a:t>
            </a:r>
            <a:r>
              <a:rPr dirty="0" sz="1800" spc="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of</a:t>
            </a:r>
            <a:r>
              <a:rPr dirty="0" sz="1800" spc="2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computational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qubits)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0183231" y="3872504"/>
            <a:ext cx="11925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E36C09"/>
                </a:solidFill>
                <a:latin typeface="Calibri"/>
                <a:cs typeface="Calibri"/>
              </a:rPr>
              <a:t>Trivially</a:t>
            </a:r>
            <a:r>
              <a:rPr dirty="0" sz="1200" spc="-15" b="1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E36C09"/>
                </a:solidFill>
                <a:latin typeface="Calibri"/>
                <a:cs typeface="Calibri"/>
              </a:rPr>
              <a:t>not</a:t>
            </a:r>
            <a:r>
              <a:rPr dirty="0" sz="1200" spc="10" b="1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E36C09"/>
                </a:solidFill>
                <a:latin typeface="Calibri"/>
                <a:cs typeface="Calibri"/>
              </a:rPr>
              <a:t>useful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27990" y="1432171"/>
            <a:ext cx="22745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79546"/>
                </a:solidFill>
                <a:latin typeface="Calibri"/>
                <a:cs typeface="Calibri"/>
              </a:rPr>
              <a:t>Trivially</a:t>
            </a:r>
            <a:r>
              <a:rPr dirty="0" sz="1800" spc="-40" b="1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79546"/>
                </a:solidFill>
                <a:latin typeface="Calibri"/>
                <a:cs typeface="Calibri"/>
              </a:rPr>
              <a:t>Useless</a:t>
            </a:r>
            <a:r>
              <a:rPr dirty="0" sz="1800" spc="-45" b="1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79546"/>
                </a:solidFill>
                <a:latin typeface="Calibri"/>
                <a:cs typeface="Calibri"/>
              </a:rPr>
              <a:t>Regime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27990" y="1735448"/>
            <a:ext cx="5267325" cy="692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400">
                <a:latin typeface="Calibri"/>
                <a:cs typeface="Calibri"/>
              </a:rPr>
              <a:t>When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(#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gates)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&lt;&lt;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(#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qubits),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most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qubits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are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never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used;</a:t>
            </a:r>
            <a:r>
              <a:rPr dirty="0" sz="1400" spc="-20">
                <a:latin typeface="Calibri"/>
                <a:cs typeface="Calibri"/>
              </a:rPr>
              <a:t> when </a:t>
            </a:r>
            <a:r>
              <a:rPr dirty="0" sz="1400">
                <a:latin typeface="Calibri"/>
                <a:cs typeface="Calibri"/>
              </a:rPr>
              <a:t>(#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gates)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≈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(#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qubits),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large-</a:t>
            </a:r>
            <a:r>
              <a:rPr dirty="0" sz="1400">
                <a:latin typeface="Calibri"/>
                <a:cs typeface="Calibri"/>
              </a:rPr>
              <a:t>scale</a:t>
            </a:r>
            <a:r>
              <a:rPr dirty="0" sz="1400" spc="-10">
                <a:latin typeface="Calibri"/>
                <a:cs typeface="Calibri"/>
              </a:rPr>
              <a:t> entanglement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not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possible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high-</a:t>
            </a:r>
            <a:r>
              <a:rPr dirty="0" sz="1400">
                <a:latin typeface="Calibri"/>
                <a:cs typeface="Calibri"/>
              </a:rPr>
              <a:t>error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computer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might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be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stuck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this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regime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27990" y="2864732"/>
            <a:ext cx="26549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A79267"/>
                </a:solidFill>
                <a:latin typeface="Calibri"/>
                <a:cs typeface="Calibri"/>
              </a:rPr>
              <a:t>Classically</a:t>
            </a:r>
            <a:r>
              <a:rPr dirty="0" sz="1800" spc="-45" b="1">
                <a:solidFill>
                  <a:srgbClr val="A79267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A79267"/>
                </a:solidFill>
                <a:latin typeface="Calibri"/>
                <a:cs typeface="Calibri"/>
              </a:rPr>
              <a:t>Tractable</a:t>
            </a:r>
            <a:r>
              <a:rPr dirty="0" sz="1800" spc="-30" b="1">
                <a:solidFill>
                  <a:srgbClr val="A79267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A79267"/>
                </a:solidFill>
                <a:latin typeface="Calibri"/>
                <a:cs typeface="Calibri"/>
              </a:rPr>
              <a:t>Regime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27990" y="3168008"/>
            <a:ext cx="4893310" cy="90614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marR="14604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400">
                <a:latin typeface="Calibri"/>
                <a:cs typeface="Calibri"/>
              </a:rPr>
              <a:t>Small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quantum</a:t>
            </a:r>
            <a:r>
              <a:rPr dirty="0" sz="1400" spc="-10">
                <a:latin typeface="Calibri"/>
                <a:cs typeface="Calibri"/>
              </a:rPr>
              <a:t> systems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can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efficiently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simulated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on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classical computers</a:t>
            </a:r>
            <a:endParaRPr sz="14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limit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classical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tractability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thought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between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50-</a:t>
            </a:r>
            <a:r>
              <a:rPr dirty="0" sz="1400" spc="-25">
                <a:latin typeface="Calibri"/>
                <a:cs typeface="Calibri"/>
              </a:rPr>
              <a:t>70 </a:t>
            </a:r>
            <a:r>
              <a:rPr dirty="0" sz="1400">
                <a:latin typeface="Calibri"/>
                <a:cs typeface="Calibri"/>
              </a:rPr>
              <a:t>qubits,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depending</a:t>
            </a:r>
            <a:r>
              <a:rPr dirty="0" sz="1400">
                <a:latin typeface="Calibri"/>
                <a:cs typeface="Calibri"/>
              </a:rPr>
              <a:t> on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assumptions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385015" y="2894177"/>
            <a:ext cx="360680" cy="66548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10" b="1">
                <a:solidFill>
                  <a:srgbClr val="A79267"/>
                </a:solidFill>
                <a:latin typeface="Calibri"/>
                <a:cs typeface="Calibri"/>
              </a:rPr>
              <a:t>Classically</a:t>
            </a:r>
            <a:endParaRPr sz="1200">
              <a:latin typeface="Calibri"/>
              <a:cs typeface="Calibri"/>
            </a:endParaRPr>
          </a:p>
          <a:p>
            <a:pPr marL="57785">
              <a:lnSpc>
                <a:spcPct val="100000"/>
              </a:lnSpc>
            </a:pPr>
            <a:r>
              <a:rPr dirty="0" sz="1200" spc="-10" b="1">
                <a:solidFill>
                  <a:srgbClr val="A79267"/>
                </a:solidFill>
                <a:latin typeface="Calibri"/>
                <a:cs typeface="Calibri"/>
              </a:rPr>
              <a:t>Tractable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593090" y="6007861"/>
            <a:ext cx="11007725" cy="482600"/>
            <a:chOff x="593090" y="6007861"/>
            <a:chExt cx="11007725" cy="482600"/>
          </a:xfrm>
        </p:grpSpPr>
        <p:sp>
          <p:nvSpPr>
            <p:cNvPr id="20" name="object 20" descr=""/>
            <p:cNvSpPr/>
            <p:nvPr/>
          </p:nvSpPr>
          <p:spPr>
            <a:xfrm>
              <a:off x="605790" y="6020561"/>
              <a:ext cx="10982325" cy="457200"/>
            </a:xfrm>
            <a:custGeom>
              <a:avLst/>
              <a:gdLst/>
              <a:ahLst/>
              <a:cxnLst/>
              <a:rect l="l" t="t" r="r" b="b"/>
              <a:pathLst>
                <a:path w="10982325" h="457200">
                  <a:moveTo>
                    <a:pt x="10851959" y="0"/>
                  </a:moveTo>
                  <a:lnTo>
                    <a:pt x="129984" y="0"/>
                  </a:lnTo>
                  <a:lnTo>
                    <a:pt x="79386" y="10214"/>
                  </a:lnTo>
                  <a:lnTo>
                    <a:pt x="38069" y="38069"/>
                  </a:lnTo>
                  <a:lnTo>
                    <a:pt x="10214" y="79386"/>
                  </a:lnTo>
                  <a:lnTo>
                    <a:pt x="0" y="129984"/>
                  </a:lnTo>
                  <a:lnTo>
                    <a:pt x="0" y="327215"/>
                  </a:lnTo>
                  <a:lnTo>
                    <a:pt x="10214" y="377813"/>
                  </a:lnTo>
                  <a:lnTo>
                    <a:pt x="38069" y="419130"/>
                  </a:lnTo>
                  <a:lnTo>
                    <a:pt x="79386" y="446985"/>
                  </a:lnTo>
                  <a:lnTo>
                    <a:pt x="129984" y="457200"/>
                  </a:lnTo>
                  <a:lnTo>
                    <a:pt x="10851959" y="457200"/>
                  </a:lnTo>
                  <a:lnTo>
                    <a:pt x="10902557" y="446985"/>
                  </a:lnTo>
                  <a:lnTo>
                    <a:pt x="10943874" y="419130"/>
                  </a:lnTo>
                  <a:lnTo>
                    <a:pt x="10971729" y="377813"/>
                  </a:lnTo>
                  <a:lnTo>
                    <a:pt x="10981944" y="327215"/>
                  </a:lnTo>
                  <a:lnTo>
                    <a:pt x="10981944" y="129984"/>
                  </a:lnTo>
                  <a:lnTo>
                    <a:pt x="10971729" y="79386"/>
                  </a:lnTo>
                  <a:lnTo>
                    <a:pt x="10943874" y="38069"/>
                  </a:lnTo>
                  <a:lnTo>
                    <a:pt x="10902557" y="10214"/>
                  </a:lnTo>
                  <a:lnTo>
                    <a:pt x="10851959" y="0"/>
                  </a:lnTo>
                  <a:close/>
                </a:path>
              </a:pathLst>
            </a:custGeom>
            <a:solidFill>
              <a:srgbClr val="E0E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05790" y="6020561"/>
              <a:ext cx="10982325" cy="457200"/>
            </a:xfrm>
            <a:custGeom>
              <a:avLst/>
              <a:gdLst/>
              <a:ahLst/>
              <a:cxnLst/>
              <a:rect l="l" t="t" r="r" b="b"/>
              <a:pathLst>
                <a:path w="10982325" h="457200">
                  <a:moveTo>
                    <a:pt x="0" y="129984"/>
                  </a:moveTo>
                  <a:lnTo>
                    <a:pt x="10214" y="79386"/>
                  </a:lnTo>
                  <a:lnTo>
                    <a:pt x="38069" y="38069"/>
                  </a:lnTo>
                  <a:lnTo>
                    <a:pt x="79386" y="10214"/>
                  </a:lnTo>
                  <a:lnTo>
                    <a:pt x="129984" y="0"/>
                  </a:lnTo>
                  <a:lnTo>
                    <a:pt x="10851959" y="0"/>
                  </a:lnTo>
                  <a:lnTo>
                    <a:pt x="10902557" y="10214"/>
                  </a:lnTo>
                  <a:lnTo>
                    <a:pt x="10943874" y="38069"/>
                  </a:lnTo>
                  <a:lnTo>
                    <a:pt x="10971729" y="79386"/>
                  </a:lnTo>
                  <a:lnTo>
                    <a:pt x="10981944" y="129984"/>
                  </a:lnTo>
                  <a:lnTo>
                    <a:pt x="10981944" y="327215"/>
                  </a:lnTo>
                  <a:lnTo>
                    <a:pt x="10971729" y="377813"/>
                  </a:lnTo>
                  <a:lnTo>
                    <a:pt x="10943874" y="419130"/>
                  </a:lnTo>
                  <a:lnTo>
                    <a:pt x="10902557" y="446985"/>
                  </a:lnTo>
                  <a:lnTo>
                    <a:pt x="10851959" y="457200"/>
                  </a:lnTo>
                  <a:lnTo>
                    <a:pt x="129984" y="457200"/>
                  </a:lnTo>
                  <a:lnTo>
                    <a:pt x="79386" y="446985"/>
                  </a:lnTo>
                  <a:lnTo>
                    <a:pt x="38069" y="419130"/>
                  </a:lnTo>
                  <a:lnTo>
                    <a:pt x="10214" y="377813"/>
                  </a:lnTo>
                  <a:lnTo>
                    <a:pt x="0" y="327215"/>
                  </a:lnTo>
                  <a:lnTo>
                    <a:pt x="0" y="12998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2922365" y="6033008"/>
            <a:ext cx="63474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Some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quantum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computations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clearly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not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useful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Distribution</a:t>
            </a:r>
            <a:r>
              <a:rPr dirty="0" spc="-50"/>
              <a:t> </a:t>
            </a:r>
            <a:r>
              <a:rPr dirty="0"/>
              <a:t>Statement</a:t>
            </a:r>
            <a:r>
              <a:rPr dirty="0" spc="-60"/>
              <a:t> </a:t>
            </a:r>
            <a:r>
              <a:rPr dirty="0"/>
              <a:t>‘A’</a:t>
            </a:r>
            <a:r>
              <a:rPr dirty="0" spc="-15"/>
              <a:t> </a:t>
            </a:r>
            <a:r>
              <a:rPr dirty="0"/>
              <a:t>(Approved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Public</a:t>
            </a:r>
            <a:r>
              <a:rPr dirty="0" spc="-20"/>
              <a:t> </a:t>
            </a:r>
            <a:r>
              <a:rPr dirty="0"/>
              <a:t>Release,</a:t>
            </a:r>
            <a:r>
              <a:rPr dirty="0" spc="-45"/>
              <a:t> </a:t>
            </a:r>
            <a:r>
              <a:rPr dirty="0"/>
              <a:t>Distribution</a:t>
            </a:r>
            <a:r>
              <a:rPr dirty="0" spc="-45"/>
              <a:t> </a:t>
            </a:r>
            <a:r>
              <a:rPr dirty="0" spc="-10"/>
              <a:t>Unlimited)</a:t>
            </a:r>
          </a:p>
        </p:txBody>
      </p:sp>
      <p:sp>
        <p:nvSpPr>
          <p:cNvPr id="24" name="object 2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Company>DARPA</Company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Ryan, Stephen (contr-dso)</dc:creator>
  <dc:title>Program Name (Acronym)</dc:title>
  <dcterms:created xsi:type="dcterms:W3CDTF">2024-06-24T15:29:59Z</dcterms:created>
  <dcterms:modified xsi:type="dcterms:W3CDTF">2024-06-24T15:29:59Z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2024-06-21T00:00:00Z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2024-06-24T00:00:00Z</vt:filetime>
  </property>
  <property fmtid="{D5CDD505-2E9C-101B-9397-08002B2CF9AE}" pid="5" name="Producer">
    <vt:lpwstr>Adobe PDF Library 24.1.124</vt:lpwstr>
  </property>
</Properties>
</file>