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5"/>
    <p:sldMasterId id="2147483730" r:id="rId6"/>
    <p:sldMasterId id="2147483748" r:id="rId7"/>
  </p:sldMasterIdLst>
  <p:notesMasterIdLst>
    <p:notesMasterId r:id="rId33"/>
  </p:notesMasterIdLst>
  <p:sldIdLst>
    <p:sldId id="2142534056" r:id="rId8"/>
    <p:sldId id="337" r:id="rId9"/>
    <p:sldId id="2142534100" r:id="rId10"/>
    <p:sldId id="324" r:id="rId11"/>
    <p:sldId id="1925" r:id="rId12"/>
    <p:sldId id="803" r:id="rId13"/>
    <p:sldId id="2142534102" r:id="rId14"/>
    <p:sldId id="2142534101" r:id="rId15"/>
    <p:sldId id="783" r:id="rId16"/>
    <p:sldId id="1924" r:id="rId17"/>
    <p:sldId id="1166" r:id="rId18"/>
    <p:sldId id="2142534097" r:id="rId19"/>
    <p:sldId id="2142534009" r:id="rId20"/>
    <p:sldId id="2142534103" r:id="rId21"/>
    <p:sldId id="1151" r:id="rId22"/>
    <p:sldId id="2142534104" r:id="rId23"/>
    <p:sldId id="1169" r:id="rId24"/>
    <p:sldId id="1158" r:id="rId25"/>
    <p:sldId id="2142533999" r:id="rId26"/>
    <p:sldId id="2142534059" r:id="rId27"/>
    <p:sldId id="2142534089" r:id="rId28"/>
    <p:sldId id="2142534048" r:id="rId29"/>
    <p:sldId id="2142534087" r:id="rId30"/>
    <p:sldId id="2142534088" r:id="rId31"/>
    <p:sldId id="332"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Tom G. EOP/OSTP" initials="WTGE" lastIdx="6" clrIdx="0">
    <p:extLst>
      <p:ext uri="{19B8F6BF-5375-455C-9EA6-DF929625EA0E}">
        <p15:presenceInfo xmlns:p15="http://schemas.microsoft.com/office/powerpoint/2012/main" userId="S-1-5-21-2153146651-2037946966-3331982856-140780" providerId="AD"/>
      </p:ext>
    </p:extLst>
  </p:cmAuthor>
  <p:cmAuthor id="2" name="Crowder, Tanner J. EOP/OSTP" initials="CTJE" lastIdx="4" clrIdx="1">
    <p:extLst>
      <p:ext uri="{19B8F6BF-5375-455C-9EA6-DF929625EA0E}">
        <p15:presenceInfo xmlns:p15="http://schemas.microsoft.com/office/powerpoint/2012/main" userId="S-1-5-21-2153146651-2037946966-3331982856-134851" providerId="AD"/>
      </p:ext>
    </p:extLst>
  </p:cmAuthor>
  <p:cmAuthor id="3" name="Roepke, Casey C" initials="RCC" lastIdx="9" clrIdx="2">
    <p:extLst>
      <p:ext uri="{19B8F6BF-5375-455C-9EA6-DF929625EA0E}">
        <p15:presenceInfo xmlns:p15="http://schemas.microsoft.com/office/powerpoint/2012/main" userId="S-1-5-21-748114381-82326301-405542714-56294" providerId="AD"/>
      </p:ext>
    </p:extLst>
  </p:cmAuthor>
  <p:cmAuthor id="4" name="Goldman, Abby R" initials="GAR" lastIdx="8" clrIdx="3">
    <p:extLst>
      <p:ext uri="{19B8F6BF-5375-455C-9EA6-DF929625EA0E}">
        <p15:presenceInfo xmlns:p15="http://schemas.microsoft.com/office/powerpoint/2012/main" userId="S-1-5-21-748114381-82326301-405542714-468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3F1"/>
    <a:srgbClr val="CCA735"/>
    <a:srgbClr val="910809"/>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5" autoAdjust="0"/>
    <p:restoredTop sz="78010" autoAdjust="0"/>
  </p:normalViewPr>
  <p:slideViewPr>
    <p:cSldViewPr snapToGrid="0">
      <p:cViewPr varScale="1">
        <p:scale>
          <a:sx n="98" d="100"/>
          <a:sy n="98" d="100"/>
        </p:scale>
        <p:origin x="912" y="72"/>
      </p:cViewPr>
      <p:guideLst/>
    </p:cSldViewPr>
  </p:slideViewPr>
  <p:notesTextViewPr>
    <p:cViewPr>
      <p:scale>
        <a:sx n="1" d="1"/>
        <a:sy n="1" d="1"/>
      </p:scale>
      <p:origin x="0" y="0"/>
    </p:cViewPr>
  </p:notesTextViewPr>
  <p:sorterViewPr>
    <p:cViewPr>
      <p:scale>
        <a:sx n="100" d="100"/>
        <a:sy n="100" d="100"/>
      </p:scale>
      <p:origin x="0" y="-8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9FA25-54E5-4D2F-AF53-6C1364AEDE2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A21F2C8-5A70-450D-895A-8012CB054BA0}">
      <dgm:prSet/>
      <dgm:spPr/>
      <dgm:t>
        <a:bodyPr/>
        <a:lstStyle/>
        <a:p>
          <a:r>
            <a:rPr lang="en-US" dirty="0"/>
            <a:t>Sec. 1: Policy</a:t>
          </a:r>
        </a:p>
      </dgm:t>
    </dgm:pt>
    <dgm:pt modelId="{15B5D3CE-537F-47AE-94F1-B0558262A4C9}" type="parTrans" cxnId="{D45BAFF4-9997-4154-8EC8-40AAFCFF9565}">
      <dgm:prSet/>
      <dgm:spPr/>
      <dgm:t>
        <a:bodyPr/>
        <a:lstStyle/>
        <a:p>
          <a:endParaRPr lang="en-US"/>
        </a:p>
      </dgm:t>
    </dgm:pt>
    <dgm:pt modelId="{4703DCE8-F68F-4865-9BAE-CC71E5CC2DB0}" type="sibTrans" cxnId="{D45BAFF4-9997-4154-8EC8-40AAFCFF9565}">
      <dgm:prSet/>
      <dgm:spPr/>
      <dgm:t>
        <a:bodyPr/>
        <a:lstStyle/>
        <a:p>
          <a:endParaRPr lang="en-US"/>
        </a:p>
      </dgm:t>
    </dgm:pt>
    <dgm:pt modelId="{ED1834FC-183A-4CC7-992C-53668E6E2042}">
      <dgm:prSet custT="1"/>
      <dgm:spPr/>
      <dgm:t>
        <a:bodyPr/>
        <a:lstStyle/>
        <a:p>
          <a:r>
            <a:rPr lang="en-US" sz="1200" dirty="0"/>
            <a:t>Quantum computers hold the </a:t>
          </a:r>
          <a:r>
            <a:rPr lang="en-US" sz="1200" b="1" dirty="0"/>
            <a:t>potential to drive innovations </a:t>
          </a:r>
          <a:r>
            <a:rPr lang="en-US" sz="1200" dirty="0"/>
            <a:t>across the American economy</a:t>
          </a:r>
        </a:p>
      </dgm:t>
    </dgm:pt>
    <dgm:pt modelId="{4E9E4495-4D77-4671-9C5A-06A4D37A4E2C}" type="parTrans" cxnId="{349AD3DA-F0D0-4C14-87D4-E1B4FAD67BC8}">
      <dgm:prSet/>
      <dgm:spPr/>
      <dgm:t>
        <a:bodyPr/>
        <a:lstStyle/>
        <a:p>
          <a:endParaRPr lang="en-US"/>
        </a:p>
      </dgm:t>
    </dgm:pt>
    <dgm:pt modelId="{C7488A9C-8BA1-4A62-9A8B-D2F7C979F85D}" type="sibTrans" cxnId="{349AD3DA-F0D0-4C14-87D4-E1B4FAD67BC8}">
      <dgm:prSet/>
      <dgm:spPr/>
      <dgm:t>
        <a:bodyPr/>
        <a:lstStyle/>
        <a:p>
          <a:endParaRPr lang="en-US"/>
        </a:p>
      </dgm:t>
    </dgm:pt>
    <dgm:pt modelId="{7B76BE80-FDBE-4FD9-AF36-3B35DCB3EE6A}">
      <dgm:prSet custT="1"/>
      <dgm:spPr/>
      <dgm:t>
        <a:bodyPr/>
        <a:lstStyle/>
        <a:p>
          <a:r>
            <a:rPr lang="en-US" sz="1200" dirty="0"/>
            <a:t>Yet alongside its potential benefits, </a:t>
          </a:r>
          <a:r>
            <a:rPr lang="en-US" sz="1200" b="1" dirty="0"/>
            <a:t>quantum computing also poses significant risks </a:t>
          </a:r>
          <a:r>
            <a:rPr lang="en-US" sz="1200" dirty="0"/>
            <a:t>to the economic and national security of the United States.</a:t>
          </a:r>
        </a:p>
      </dgm:t>
    </dgm:pt>
    <dgm:pt modelId="{2DF1DA5E-5A7E-4526-9EAF-38E6FABEB01A}" type="parTrans" cxnId="{D173EEA9-68D0-406F-BEC2-D3B16C37FE2A}">
      <dgm:prSet/>
      <dgm:spPr/>
      <dgm:t>
        <a:bodyPr/>
        <a:lstStyle/>
        <a:p>
          <a:endParaRPr lang="en-US"/>
        </a:p>
      </dgm:t>
    </dgm:pt>
    <dgm:pt modelId="{FB9E1C26-95FC-493E-A764-125355C8C417}" type="sibTrans" cxnId="{D173EEA9-68D0-406F-BEC2-D3B16C37FE2A}">
      <dgm:prSet/>
      <dgm:spPr/>
      <dgm:t>
        <a:bodyPr/>
        <a:lstStyle/>
        <a:p>
          <a:endParaRPr lang="en-US"/>
        </a:p>
      </dgm:t>
    </dgm:pt>
    <dgm:pt modelId="{0C5A058B-9669-45BB-ABC7-D9D5BB43C73B}">
      <dgm:prSet custT="1"/>
      <dgm:spPr/>
      <dgm:t>
        <a:bodyPr/>
        <a:lstStyle/>
        <a:p>
          <a:r>
            <a:rPr lang="en-US" sz="1200" dirty="0"/>
            <a:t>In order to </a:t>
          </a:r>
          <a:r>
            <a:rPr lang="en-US" sz="1200" b="1" dirty="0"/>
            <a:t>balance</a:t>
          </a:r>
          <a:r>
            <a:rPr lang="en-US" sz="1200" dirty="0"/>
            <a:t> the competing opportunities and risks of quantum computers, it is the policy of the United States (1) to </a:t>
          </a:r>
          <a:r>
            <a:rPr lang="en-US" sz="1200" b="1" dirty="0"/>
            <a:t>maintain United States leadership </a:t>
          </a:r>
          <a:r>
            <a:rPr lang="en-US" sz="1200" dirty="0"/>
            <a:t>in QIS; and (2) to mitigate the threat of CRQCs through a timely and equitable </a:t>
          </a:r>
          <a:r>
            <a:rPr lang="en-US" sz="1200" b="1" dirty="0"/>
            <a:t>transition to PQC.</a:t>
          </a:r>
        </a:p>
      </dgm:t>
    </dgm:pt>
    <dgm:pt modelId="{738E82D3-C86B-4F95-8B9E-407AA5E51CAF}" type="parTrans" cxnId="{783CA112-1DEB-4048-9FB1-9F01A88E3AD9}">
      <dgm:prSet/>
      <dgm:spPr/>
      <dgm:t>
        <a:bodyPr/>
        <a:lstStyle/>
        <a:p>
          <a:endParaRPr lang="en-US"/>
        </a:p>
      </dgm:t>
    </dgm:pt>
    <dgm:pt modelId="{53768E86-BBEE-4EEE-93D5-90765C700A52}" type="sibTrans" cxnId="{783CA112-1DEB-4048-9FB1-9F01A88E3AD9}">
      <dgm:prSet/>
      <dgm:spPr/>
      <dgm:t>
        <a:bodyPr/>
        <a:lstStyle/>
        <a:p>
          <a:endParaRPr lang="en-US"/>
        </a:p>
      </dgm:t>
    </dgm:pt>
    <dgm:pt modelId="{EFFF1EFA-C022-482C-A7A4-693DBF64B7ED}">
      <dgm:prSet/>
      <dgm:spPr/>
      <dgm:t>
        <a:bodyPr/>
        <a:lstStyle/>
        <a:p>
          <a:r>
            <a:rPr lang="en-US" dirty="0"/>
            <a:t>Sec. 2: </a:t>
          </a:r>
          <a:r>
            <a:rPr lang="en-US"/>
            <a:t>Promotion </a:t>
          </a:r>
          <a:endParaRPr lang="en-US" dirty="0"/>
        </a:p>
      </dgm:t>
    </dgm:pt>
    <dgm:pt modelId="{F1328DFC-FB9C-4F59-A88C-A2919F2C62CD}" type="parTrans" cxnId="{CCCF4D60-CF39-41B5-B63F-65FB82FF800C}">
      <dgm:prSet/>
      <dgm:spPr/>
      <dgm:t>
        <a:bodyPr/>
        <a:lstStyle/>
        <a:p>
          <a:endParaRPr lang="en-US"/>
        </a:p>
      </dgm:t>
    </dgm:pt>
    <dgm:pt modelId="{EC29244B-F9A8-46AD-AE1B-1E55482204B4}" type="sibTrans" cxnId="{CCCF4D60-CF39-41B5-B63F-65FB82FF800C}">
      <dgm:prSet/>
      <dgm:spPr/>
      <dgm:t>
        <a:bodyPr/>
        <a:lstStyle/>
        <a:p>
          <a:endParaRPr lang="en-US"/>
        </a:p>
      </dgm:t>
    </dgm:pt>
    <dgm:pt modelId="{9A0CE020-A0E4-4A7F-9642-495DDF32D9B4}">
      <dgm:prSet/>
      <dgm:spPr/>
      <dgm:t>
        <a:bodyPr/>
        <a:lstStyle/>
        <a:p>
          <a:r>
            <a:rPr lang="en-US" dirty="0"/>
            <a:t>Sec. 3: Mitigating Risks to Encryption</a:t>
          </a:r>
        </a:p>
      </dgm:t>
    </dgm:pt>
    <dgm:pt modelId="{1620140F-4B64-4737-9622-7D4175A3D349}" type="parTrans" cxnId="{3D462871-0DE6-4EB1-95EC-339169934118}">
      <dgm:prSet/>
      <dgm:spPr/>
      <dgm:t>
        <a:bodyPr/>
        <a:lstStyle/>
        <a:p>
          <a:endParaRPr lang="en-US"/>
        </a:p>
      </dgm:t>
    </dgm:pt>
    <dgm:pt modelId="{4921D8F0-D0D1-407B-AAD4-A5518D95F894}" type="sibTrans" cxnId="{3D462871-0DE6-4EB1-95EC-339169934118}">
      <dgm:prSet/>
      <dgm:spPr/>
      <dgm:t>
        <a:bodyPr/>
        <a:lstStyle/>
        <a:p>
          <a:endParaRPr lang="en-US"/>
        </a:p>
      </dgm:t>
    </dgm:pt>
    <dgm:pt modelId="{2B91D525-D24C-4059-A155-92F126ABF2C7}">
      <dgm:prSet custT="1"/>
      <dgm:spPr/>
      <dgm:t>
        <a:bodyPr/>
        <a:lstStyle/>
        <a:p>
          <a:r>
            <a:rPr lang="en-US" sz="1200" dirty="0"/>
            <a:t>U.S. must prioritize the timely and </a:t>
          </a:r>
          <a:r>
            <a:rPr lang="en-US" sz="1200" b="1" dirty="0"/>
            <a:t>equitable transition of cryptographic systems to QRC.</a:t>
          </a:r>
        </a:p>
      </dgm:t>
    </dgm:pt>
    <dgm:pt modelId="{B5ED82B1-2572-4A20-BAFD-C894FA51198B}" type="parTrans" cxnId="{806A5F94-41E0-4AF8-B9D2-4BF1003AC9B1}">
      <dgm:prSet/>
      <dgm:spPr/>
      <dgm:t>
        <a:bodyPr/>
        <a:lstStyle/>
        <a:p>
          <a:endParaRPr lang="en-US"/>
        </a:p>
      </dgm:t>
    </dgm:pt>
    <dgm:pt modelId="{3C053FED-6081-41B5-8734-F4115816CAD7}" type="sibTrans" cxnId="{806A5F94-41E0-4AF8-B9D2-4BF1003AC9B1}">
      <dgm:prSet/>
      <dgm:spPr/>
      <dgm:t>
        <a:bodyPr/>
        <a:lstStyle/>
        <a:p>
          <a:endParaRPr lang="en-US"/>
        </a:p>
      </dgm:t>
    </dgm:pt>
    <dgm:pt modelId="{A7FA2587-72E5-49F6-8F45-3912F6C6560C}">
      <dgm:prSet custT="1"/>
      <dgm:spPr/>
      <dgm:t>
        <a:bodyPr/>
        <a:lstStyle/>
        <a:p>
          <a:r>
            <a:rPr lang="en-US" sz="1200" dirty="0"/>
            <a:t>Series of deadlines for federal agencies to support the transition</a:t>
          </a:r>
        </a:p>
      </dgm:t>
    </dgm:pt>
    <dgm:pt modelId="{996DE847-2417-4089-B24F-263DA1721AC8}" type="parTrans" cxnId="{74494121-093E-4936-8E35-60BD81BB3EDD}">
      <dgm:prSet/>
      <dgm:spPr/>
      <dgm:t>
        <a:bodyPr/>
        <a:lstStyle/>
        <a:p>
          <a:endParaRPr lang="en-US"/>
        </a:p>
      </dgm:t>
    </dgm:pt>
    <dgm:pt modelId="{8008F015-F608-4272-81B9-FC64739CCF2F}" type="sibTrans" cxnId="{74494121-093E-4936-8E35-60BD81BB3EDD}">
      <dgm:prSet/>
      <dgm:spPr/>
      <dgm:t>
        <a:bodyPr/>
        <a:lstStyle/>
        <a:p>
          <a:endParaRPr lang="en-US"/>
        </a:p>
      </dgm:t>
    </dgm:pt>
    <dgm:pt modelId="{5F82F8E1-12F0-4B61-9B82-72DC2DFC2FF8}">
      <dgm:prSet/>
      <dgm:spPr/>
      <dgm:t>
        <a:bodyPr/>
        <a:lstStyle/>
        <a:p>
          <a:r>
            <a:rPr lang="en-US" dirty="0"/>
            <a:t>Sec. 4: Protecting U.S. Technology</a:t>
          </a:r>
        </a:p>
      </dgm:t>
    </dgm:pt>
    <dgm:pt modelId="{E2A5AF07-5FAE-4D67-AD5F-6894B964F12D}" type="parTrans" cxnId="{8BC1B276-46A5-401C-9D25-46B258148303}">
      <dgm:prSet/>
      <dgm:spPr/>
      <dgm:t>
        <a:bodyPr/>
        <a:lstStyle/>
        <a:p>
          <a:endParaRPr lang="en-US"/>
        </a:p>
      </dgm:t>
    </dgm:pt>
    <dgm:pt modelId="{8BD321BF-5497-446C-A925-2C64DDC3FA65}" type="sibTrans" cxnId="{8BC1B276-46A5-401C-9D25-46B258148303}">
      <dgm:prSet/>
      <dgm:spPr/>
      <dgm:t>
        <a:bodyPr/>
        <a:lstStyle/>
        <a:p>
          <a:endParaRPr lang="en-US"/>
        </a:p>
      </dgm:t>
    </dgm:pt>
    <dgm:pt modelId="{CA5B9F4E-8B4A-472C-8DA9-998A77C97A0E}">
      <dgm:prSet custT="1"/>
      <dgm:spPr/>
      <dgm:t>
        <a:bodyPr/>
        <a:lstStyle/>
        <a:p>
          <a:r>
            <a:rPr lang="en-US" sz="1200" dirty="0"/>
            <a:t>U.S. Gov must work to </a:t>
          </a:r>
          <a:r>
            <a:rPr lang="en-US" sz="1200" b="1" dirty="0"/>
            <a:t>safeguard relevant quantum R&amp;D and intellectual property (IP) </a:t>
          </a:r>
          <a:r>
            <a:rPr lang="en-US" sz="1200" dirty="0"/>
            <a:t>and to protect relevant enabling technologies and materials.</a:t>
          </a:r>
        </a:p>
      </dgm:t>
    </dgm:pt>
    <dgm:pt modelId="{E2AF03EE-5E38-4374-A24A-3603C85D831E}" type="parTrans" cxnId="{073F4874-00F3-4122-AABF-41328D4906A4}">
      <dgm:prSet/>
      <dgm:spPr/>
      <dgm:t>
        <a:bodyPr/>
        <a:lstStyle/>
        <a:p>
          <a:endParaRPr lang="en-US"/>
        </a:p>
      </dgm:t>
    </dgm:pt>
    <dgm:pt modelId="{E51AE048-C287-4F0A-853C-84A303D52A06}" type="sibTrans" cxnId="{073F4874-00F3-4122-AABF-41328D4906A4}">
      <dgm:prSet/>
      <dgm:spPr/>
      <dgm:t>
        <a:bodyPr/>
        <a:lstStyle/>
        <a:p>
          <a:endParaRPr lang="en-US"/>
        </a:p>
      </dgm:t>
    </dgm:pt>
    <dgm:pt modelId="{8D503440-6DBF-46C0-95FD-992144312F2F}">
      <dgm:prSet custT="1"/>
      <dgm:spPr/>
      <dgm:t>
        <a:bodyPr/>
        <a:lstStyle/>
        <a:p>
          <a:r>
            <a:rPr lang="en-US" sz="1200" dirty="0"/>
            <a:t>Agencies responsible for either promoting or protecting QIS and related technologies should </a:t>
          </a:r>
          <a:r>
            <a:rPr lang="en-US" sz="1200" b="1" dirty="0"/>
            <a:t>understand the security implications </a:t>
          </a:r>
          <a:r>
            <a:rPr lang="en-US" sz="1200" dirty="0"/>
            <a:t>of QC</a:t>
          </a:r>
        </a:p>
      </dgm:t>
    </dgm:pt>
    <dgm:pt modelId="{710607DE-5152-4487-A727-F07918E5AC77}" type="parTrans" cxnId="{6323F0FA-0737-49E0-9A71-5A05105D322D}">
      <dgm:prSet/>
      <dgm:spPr/>
      <dgm:t>
        <a:bodyPr/>
        <a:lstStyle/>
        <a:p>
          <a:endParaRPr lang="en-US"/>
        </a:p>
      </dgm:t>
    </dgm:pt>
    <dgm:pt modelId="{CCB96D72-3406-493F-8132-B0BA901014E6}" type="sibTrans" cxnId="{6323F0FA-0737-49E0-9A71-5A05105D322D}">
      <dgm:prSet/>
      <dgm:spPr/>
      <dgm:t>
        <a:bodyPr/>
        <a:lstStyle/>
        <a:p>
          <a:endParaRPr lang="en-US"/>
        </a:p>
      </dgm:t>
    </dgm:pt>
    <dgm:pt modelId="{A0C46A49-825C-4DBC-A9F7-B38568AFD083}">
      <dgm:prSet custT="1"/>
      <dgm:spPr/>
      <dgm:t>
        <a:bodyPr/>
        <a:lstStyle/>
        <a:p>
          <a:r>
            <a:rPr lang="en-US" sz="1200" dirty="0"/>
            <a:t>U.S. should ensure the protection of U.S.‑developed quantum technologies from theft by our adversaries.</a:t>
          </a:r>
        </a:p>
      </dgm:t>
    </dgm:pt>
    <dgm:pt modelId="{25E55399-D8FB-4C44-9EB9-3E3FC6647C38}" type="parTrans" cxnId="{BD073FD1-0F18-4683-82C2-410F9CD3C25E}">
      <dgm:prSet/>
      <dgm:spPr/>
      <dgm:t>
        <a:bodyPr/>
        <a:lstStyle/>
        <a:p>
          <a:endParaRPr lang="en-US"/>
        </a:p>
      </dgm:t>
    </dgm:pt>
    <dgm:pt modelId="{46D81F3E-D52E-44B2-AEA4-D7DE94AA2C3E}" type="sibTrans" cxnId="{BD073FD1-0F18-4683-82C2-410F9CD3C25E}">
      <dgm:prSet/>
      <dgm:spPr/>
      <dgm:t>
        <a:bodyPr/>
        <a:lstStyle/>
        <a:p>
          <a:endParaRPr lang="en-US"/>
        </a:p>
      </dgm:t>
    </dgm:pt>
    <dgm:pt modelId="{644912A0-0E18-4DFD-B357-1FC5FB89A451}">
      <dgm:prSet custT="1"/>
      <dgm:spPr/>
      <dgm:t>
        <a:bodyPr/>
        <a:lstStyle/>
        <a:p>
          <a:r>
            <a:rPr lang="en-US" sz="1200" b="1" dirty="0"/>
            <a:t>R&amp;D</a:t>
          </a:r>
          <a:r>
            <a:rPr lang="en-US" sz="1200" dirty="0"/>
            <a:t>: encourage transformative and fundamental scientific discoveries through investments in core QIS research programs.</a:t>
          </a:r>
        </a:p>
      </dgm:t>
    </dgm:pt>
    <dgm:pt modelId="{6E5863C8-B793-4AA0-9470-9B3E145DB801}" type="sibTrans" cxnId="{664E4E13-B2C7-4D5F-BA70-B9A5F53EAB6A}">
      <dgm:prSet/>
      <dgm:spPr/>
      <dgm:t>
        <a:bodyPr/>
        <a:lstStyle/>
        <a:p>
          <a:endParaRPr lang="en-US"/>
        </a:p>
      </dgm:t>
    </dgm:pt>
    <dgm:pt modelId="{B31DD601-6A33-41F6-9C2B-693E758DC890}" type="parTrans" cxnId="{664E4E13-B2C7-4D5F-BA70-B9A5F53EAB6A}">
      <dgm:prSet/>
      <dgm:spPr/>
      <dgm:t>
        <a:bodyPr/>
        <a:lstStyle/>
        <a:p>
          <a:endParaRPr lang="en-US"/>
        </a:p>
      </dgm:t>
    </dgm:pt>
    <dgm:pt modelId="{43880EBB-0383-479B-8412-38B52FBB838F}">
      <dgm:prSet custT="1"/>
      <dgm:spPr/>
      <dgm:t>
        <a:bodyPr/>
        <a:lstStyle/>
        <a:p>
          <a:r>
            <a:rPr lang="en-US" sz="1200" b="1" dirty="0"/>
            <a:t>Workforce</a:t>
          </a:r>
          <a:r>
            <a:rPr lang="en-US" sz="1200" dirty="0"/>
            <a:t>: foster the next generation of scientists and engineers with quantum-relevant skill sets, including those relevant to QRC. </a:t>
          </a:r>
        </a:p>
      </dgm:t>
    </dgm:pt>
    <dgm:pt modelId="{855CB973-9FBE-4079-8388-85AE139896C1}" type="sibTrans" cxnId="{590DAC64-001B-495E-A8AE-85F6FB33B57A}">
      <dgm:prSet/>
      <dgm:spPr/>
      <dgm:t>
        <a:bodyPr/>
        <a:lstStyle/>
        <a:p>
          <a:endParaRPr lang="en-US"/>
        </a:p>
      </dgm:t>
    </dgm:pt>
    <dgm:pt modelId="{7958C086-AEEF-4790-8C40-0913C08E3D15}" type="parTrans" cxnId="{590DAC64-001B-495E-A8AE-85F6FB33B57A}">
      <dgm:prSet/>
      <dgm:spPr/>
      <dgm:t>
        <a:bodyPr/>
        <a:lstStyle/>
        <a:p>
          <a:endParaRPr lang="en-US"/>
        </a:p>
      </dgm:t>
    </dgm:pt>
    <dgm:pt modelId="{9D46399D-688F-40C2-AC35-926842F0E04F}">
      <dgm:prSet custT="1"/>
      <dgm:spPr/>
      <dgm:t>
        <a:bodyPr/>
        <a:lstStyle/>
        <a:p>
          <a:r>
            <a:rPr lang="en-US" sz="1200" b="1" dirty="0"/>
            <a:t>Partnerships</a:t>
          </a:r>
          <a:r>
            <a:rPr lang="en-US" sz="1200" dirty="0"/>
            <a:t>: promote domestic partnerships and professional and academic collaborations with overseas allies and partners.</a:t>
          </a:r>
        </a:p>
      </dgm:t>
    </dgm:pt>
    <dgm:pt modelId="{A7DFB5D2-6B06-4E39-A252-0C7892B2C1A6}" type="sibTrans" cxnId="{871A653E-8FB5-4425-82AB-7B03813017D8}">
      <dgm:prSet/>
      <dgm:spPr/>
      <dgm:t>
        <a:bodyPr/>
        <a:lstStyle/>
        <a:p>
          <a:endParaRPr lang="en-US"/>
        </a:p>
      </dgm:t>
    </dgm:pt>
    <dgm:pt modelId="{E9FE224B-2C78-4FA1-A21C-3B8A40A4E43B}" type="parTrans" cxnId="{871A653E-8FB5-4425-82AB-7B03813017D8}">
      <dgm:prSet/>
      <dgm:spPr/>
      <dgm:t>
        <a:bodyPr/>
        <a:lstStyle/>
        <a:p>
          <a:endParaRPr lang="en-US"/>
        </a:p>
      </dgm:t>
    </dgm:pt>
    <dgm:pt modelId="{08AB7EB0-C785-4CFC-96F0-B42D5C208DFE}">
      <dgm:prSet custT="1"/>
      <dgm:spPr/>
      <dgm:t>
        <a:bodyPr/>
        <a:lstStyle/>
        <a:p>
          <a:r>
            <a:rPr lang="en-US" sz="1200" dirty="0"/>
            <a:t>Central to this effort will be an emphasis on </a:t>
          </a:r>
          <a:r>
            <a:rPr lang="en-US" sz="1200" b="1" dirty="0"/>
            <a:t>cryptographic agility</a:t>
          </a:r>
          <a:r>
            <a:rPr lang="en-US" sz="1200" dirty="0"/>
            <a:t>, to reduce the transition time and to allow for updates for future cryptographic standards.</a:t>
          </a:r>
        </a:p>
      </dgm:t>
    </dgm:pt>
    <dgm:pt modelId="{A1320FBA-A41B-417C-971B-CEA446186536}" type="parTrans" cxnId="{4EB39CAA-7278-4932-A75F-43527AB1C429}">
      <dgm:prSet/>
      <dgm:spPr/>
      <dgm:t>
        <a:bodyPr/>
        <a:lstStyle/>
        <a:p>
          <a:endParaRPr lang="en-US"/>
        </a:p>
      </dgm:t>
    </dgm:pt>
    <dgm:pt modelId="{00A40654-9EDC-43FF-8255-3531429B8AE4}" type="sibTrans" cxnId="{4EB39CAA-7278-4932-A75F-43527AB1C429}">
      <dgm:prSet/>
      <dgm:spPr/>
      <dgm:t>
        <a:bodyPr/>
        <a:lstStyle/>
        <a:p>
          <a:endParaRPr lang="en-US"/>
        </a:p>
      </dgm:t>
    </dgm:pt>
    <dgm:pt modelId="{FD96592E-9679-4C66-B933-181151EDF1B6}">
      <dgm:prSet custT="1"/>
      <dgm:spPr/>
      <dgm:t>
        <a:bodyPr/>
        <a:lstStyle/>
        <a:p>
          <a:r>
            <a:rPr lang="en-US" sz="1200" dirty="0"/>
            <a:t>Pursue a </a:t>
          </a:r>
          <a:r>
            <a:rPr lang="en-US" sz="1200" b="1" dirty="0"/>
            <a:t>whole-of-government/society strategy to harness the economic and scientific benefits of QIS</a:t>
          </a:r>
          <a:r>
            <a:rPr lang="en-US" sz="1200" dirty="0"/>
            <a:t>, and the security enhancements provided by QRC.</a:t>
          </a:r>
        </a:p>
      </dgm:t>
    </dgm:pt>
    <dgm:pt modelId="{E2DA3657-D8C3-4B59-A8BF-0DB4B38A5560}" type="sibTrans" cxnId="{35F7F2EE-C88A-437F-89D9-7263522BD8A5}">
      <dgm:prSet/>
      <dgm:spPr/>
      <dgm:t>
        <a:bodyPr/>
        <a:lstStyle/>
        <a:p>
          <a:endParaRPr lang="en-US"/>
        </a:p>
      </dgm:t>
    </dgm:pt>
    <dgm:pt modelId="{5B9F70A1-CA4F-421E-B3FC-6EF49E01F0AF}" type="parTrans" cxnId="{35F7F2EE-C88A-437F-89D9-7263522BD8A5}">
      <dgm:prSet/>
      <dgm:spPr/>
      <dgm:t>
        <a:bodyPr/>
        <a:lstStyle/>
        <a:p>
          <a:endParaRPr lang="en-US"/>
        </a:p>
      </dgm:t>
    </dgm:pt>
    <dgm:pt modelId="{65F1C740-34A8-4C78-BEDC-778F53EB618D}" type="pres">
      <dgm:prSet presAssocID="{8289FA25-54E5-4D2F-AF53-6C1364AEDE28}" presName="Name0" presStyleCnt="0">
        <dgm:presLayoutVars>
          <dgm:dir/>
          <dgm:animLvl val="lvl"/>
          <dgm:resizeHandles val="exact"/>
        </dgm:presLayoutVars>
      </dgm:prSet>
      <dgm:spPr/>
    </dgm:pt>
    <dgm:pt modelId="{B49B95AB-96D1-4B63-8BCE-6D750611C4AC}" type="pres">
      <dgm:prSet presAssocID="{DA21F2C8-5A70-450D-895A-8012CB054BA0}" presName="linNode" presStyleCnt="0"/>
      <dgm:spPr/>
    </dgm:pt>
    <dgm:pt modelId="{42E13E9E-2464-423C-BBDF-B93A5766C211}" type="pres">
      <dgm:prSet presAssocID="{DA21F2C8-5A70-450D-895A-8012CB054BA0}" presName="parentText" presStyleLbl="node1" presStyleIdx="0" presStyleCnt="4" custScaleX="49658">
        <dgm:presLayoutVars>
          <dgm:chMax val="1"/>
          <dgm:bulletEnabled val="1"/>
        </dgm:presLayoutVars>
      </dgm:prSet>
      <dgm:spPr/>
    </dgm:pt>
    <dgm:pt modelId="{EC761808-4E0D-414B-BB5E-6A1F164A5AA1}" type="pres">
      <dgm:prSet presAssocID="{DA21F2C8-5A70-450D-895A-8012CB054BA0}" presName="descendantText" presStyleLbl="alignAccFollowNode1" presStyleIdx="0" presStyleCnt="4" custScaleX="122088">
        <dgm:presLayoutVars>
          <dgm:bulletEnabled val="1"/>
        </dgm:presLayoutVars>
      </dgm:prSet>
      <dgm:spPr/>
    </dgm:pt>
    <dgm:pt modelId="{7B0AFA29-9CF4-433B-8C79-906AB2DD1308}" type="pres">
      <dgm:prSet presAssocID="{4703DCE8-F68F-4865-9BAE-CC71E5CC2DB0}" presName="sp" presStyleCnt="0"/>
      <dgm:spPr/>
    </dgm:pt>
    <dgm:pt modelId="{96462304-1804-4904-840B-F690B11C0781}" type="pres">
      <dgm:prSet presAssocID="{EFFF1EFA-C022-482C-A7A4-693DBF64B7ED}" presName="linNode" presStyleCnt="0"/>
      <dgm:spPr/>
    </dgm:pt>
    <dgm:pt modelId="{2669D28F-F726-4804-BC47-D3F404D565A0}" type="pres">
      <dgm:prSet presAssocID="{EFFF1EFA-C022-482C-A7A4-693DBF64B7ED}" presName="parentText" presStyleLbl="node1" presStyleIdx="1" presStyleCnt="4" custScaleX="49658">
        <dgm:presLayoutVars>
          <dgm:chMax val="1"/>
          <dgm:bulletEnabled val="1"/>
        </dgm:presLayoutVars>
      </dgm:prSet>
      <dgm:spPr/>
    </dgm:pt>
    <dgm:pt modelId="{DAE306AA-F616-4B66-A7DC-9C61F46F552D}" type="pres">
      <dgm:prSet presAssocID="{EFFF1EFA-C022-482C-A7A4-693DBF64B7ED}" presName="descendantText" presStyleLbl="alignAccFollowNode1" presStyleIdx="1" presStyleCnt="4" custScaleX="122977" custScaleY="134396">
        <dgm:presLayoutVars>
          <dgm:bulletEnabled val="1"/>
        </dgm:presLayoutVars>
      </dgm:prSet>
      <dgm:spPr/>
    </dgm:pt>
    <dgm:pt modelId="{B89ECEEA-7366-446A-AD5A-28FC29832D0C}" type="pres">
      <dgm:prSet presAssocID="{EC29244B-F9A8-46AD-AE1B-1E55482204B4}" presName="sp" presStyleCnt="0"/>
      <dgm:spPr/>
    </dgm:pt>
    <dgm:pt modelId="{56DA0E66-77AB-47CF-AEC8-9BBF8442AEC1}" type="pres">
      <dgm:prSet presAssocID="{9A0CE020-A0E4-4A7F-9642-495DDF32D9B4}" presName="linNode" presStyleCnt="0"/>
      <dgm:spPr/>
    </dgm:pt>
    <dgm:pt modelId="{4DD916F4-8E83-405D-8796-CC95B476C2B7}" type="pres">
      <dgm:prSet presAssocID="{9A0CE020-A0E4-4A7F-9642-495DDF32D9B4}" presName="parentText" presStyleLbl="node1" presStyleIdx="2" presStyleCnt="4" custScaleX="49512">
        <dgm:presLayoutVars>
          <dgm:chMax val="1"/>
          <dgm:bulletEnabled val="1"/>
        </dgm:presLayoutVars>
      </dgm:prSet>
      <dgm:spPr/>
    </dgm:pt>
    <dgm:pt modelId="{1FD2F20B-3F5B-49B9-8FC0-95D47D658D53}" type="pres">
      <dgm:prSet presAssocID="{9A0CE020-A0E4-4A7F-9642-495DDF32D9B4}" presName="descendantText" presStyleLbl="alignAccFollowNode1" presStyleIdx="2" presStyleCnt="4" custScaleX="123374">
        <dgm:presLayoutVars>
          <dgm:bulletEnabled val="1"/>
        </dgm:presLayoutVars>
      </dgm:prSet>
      <dgm:spPr/>
    </dgm:pt>
    <dgm:pt modelId="{C447EF4E-98B6-42D9-9A9A-94A8E00FDEE8}" type="pres">
      <dgm:prSet presAssocID="{4921D8F0-D0D1-407B-AAD4-A5518D95F894}" presName="sp" presStyleCnt="0"/>
      <dgm:spPr/>
    </dgm:pt>
    <dgm:pt modelId="{7512ECEA-51BC-4AD8-8C4C-6892450F71A5}" type="pres">
      <dgm:prSet presAssocID="{5F82F8E1-12F0-4B61-9B82-72DC2DFC2FF8}" presName="linNode" presStyleCnt="0"/>
      <dgm:spPr/>
    </dgm:pt>
    <dgm:pt modelId="{952FD2C5-89E0-4CAF-B5EC-0048384C8D52}" type="pres">
      <dgm:prSet presAssocID="{5F82F8E1-12F0-4B61-9B82-72DC2DFC2FF8}" presName="parentText" presStyleLbl="node1" presStyleIdx="3" presStyleCnt="4" custScaleX="49591">
        <dgm:presLayoutVars>
          <dgm:chMax val="1"/>
          <dgm:bulletEnabled val="1"/>
        </dgm:presLayoutVars>
      </dgm:prSet>
      <dgm:spPr/>
    </dgm:pt>
    <dgm:pt modelId="{80F24B5D-C57B-4FB6-AA92-7281E55AE9AE}" type="pres">
      <dgm:prSet presAssocID="{5F82F8E1-12F0-4B61-9B82-72DC2DFC2FF8}" presName="descendantText" presStyleLbl="alignAccFollowNode1" presStyleIdx="3" presStyleCnt="4" custScaleX="123154">
        <dgm:presLayoutVars>
          <dgm:bulletEnabled val="1"/>
        </dgm:presLayoutVars>
      </dgm:prSet>
      <dgm:spPr/>
    </dgm:pt>
  </dgm:ptLst>
  <dgm:cxnLst>
    <dgm:cxn modelId="{E9829511-F8C3-4937-B6F7-796799D97C56}" type="presOf" srcId="{08AB7EB0-C785-4CFC-96F0-B42D5C208DFE}" destId="{1FD2F20B-3F5B-49B9-8FC0-95D47D658D53}" srcOrd="0" destOrd="1" presId="urn:microsoft.com/office/officeart/2005/8/layout/vList5"/>
    <dgm:cxn modelId="{783CA112-1DEB-4048-9FB1-9F01A88E3AD9}" srcId="{DA21F2C8-5A70-450D-895A-8012CB054BA0}" destId="{0C5A058B-9669-45BB-ABC7-D9D5BB43C73B}" srcOrd="2" destOrd="0" parTransId="{738E82D3-C86B-4F95-8B9E-407AA5E51CAF}" sibTransId="{53768E86-BBEE-4EEE-93D5-90765C700A52}"/>
    <dgm:cxn modelId="{664E4E13-B2C7-4D5F-BA70-B9A5F53EAB6A}" srcId="{EFFF1EFA-C022-482C-A7A4-693DBF64B7ED}" destId="{644912A0-0E18-4DFD-B357-1FC5FB89A451}" srcOrd="1" destOrd="0" parTransId="{B31DD601-6A33-41F6-9C2B-693E758DC890}" sibTransId="{6E5863C8-B793-4AA0-9470-9B3E145DB801}"/>
    <dgm:cxn modelId="{B1940018-3D74-42FA-AA7A-100FCA027037}" type="presOf" srcId="{DA21F2C8-5A70-450D-895A-8012CB054BA0}" destId="{42E13E9E-2464-423C-BBDF-B93A5766C211}" srcOrd="0" destOrd="0" presId="urn:microsoft.com/office/officeart/2005/8/layout/vList5"/>
    <dgm:cxn modelId="{20989F1B-D937-43BA-A443-EB1C6D448180}" type="presOf" srcId="{5F82F8E1-12F0-4B61-9B82-72DC2DFC2FF8}" destId="{952FD2C5-89E0-4CAF-B5EC-0048384C8D52}" srcOrd="0" destOrd="0" presId="urn:microsoft.com/office/officeart/2005/8/layout/vList5"/>
    <dgm:cxn modelId="{934B9D20-DF4B-496E-A62B-498EA8D1409A}" type="presOf" srcId="{2B91D525-D24C-4059-A155-92F126ABF2C7}" destId="{1FD2F20B-3F5B-49B9-8FC0-95D47D658D53}" srcOrd="0" destOrd="0" presId="urn:microsoft.com/office/officeart/2005/8/layout/vList5"/>
    <dgm:cxn modelId="{74494121-093E-4936-8E35-60BD81BB3EDD}" srcId="{9A0CE020-A0E4-4A7F-9642-495DDF32D9B4}" destId="{A7FA2587-72E5-49F6-8F45-3912F6C6560C}" srcOrd="2" destOrd="0" parTransId="{996DE847-2417-4089-B24F-263DA1721AC8}" sibTransId="{8008F015-F608-4272-81B9-FC64739CCF2F}"/>
    <dgm:cxn modelId="{9530FC25-9922-4B6B-9E04-DF6C6994C3FC}" type="presOf" srcId="{43880EBB-0383-479B-8412-38B52FBB838F}" destId="{DAE306AA-F616-4B66-A7DC-9C61F46F552D}" srcOrd="0" destOrd="2" presId="urn:microsoft.com/office/officeart/2005/8/layout/vList5"/>
    <dgm:cxn modelId="{EEAFAF3B-3A6C-4F1E-9330-847B907F53EA}" type="presOf" srcId="{FD96592E-9679-4C66-B933-181151EDF1B6}" destId="{DAE306AA-F616-4B66-A7DC-9C61F46F552D}" srcOrd="0" destOrd="0" presId="urn:microsoft.com/office/officeart/2005/8/layout/vList5"/>
    <dgm:cxn modelId="{871A653E-8FB5-4425-82AB-7B03813017D8}" srcId="{EFFF1EFA-C022-482C-A7A4-693DBF64B7ED}" destId="{9D46399D-688F-40C2-AC35-926842F0E04F}" srcOrd="3" destOrd="0" parTransId="{E9FE224B-2C78-4FA1-A21C-3B8A40A4E43B}" sibTransId="{A7DFB5D2-6B06-4E39-A252-0C7892B2C1A6}"/>
    <dgm:cxn modelId="{BD75CD5C-0DC5-4FB0-BD3B-3D65A7617D7D}" type="presOf" srcId="{CA5B9F4E-8B4A-472C-8DA9-998A77C97A0E}" destId="{80F24B5D-C57B-4FB6-AA92-7281E55AE9AE}" srcOrd="0" destOrd="0" presId="urn:microsoft.com/office/officeart/2005/8/layout/vList5"/>
    <dgm:cxn modelId="{024D2360-5A8C-4E24-8FD8-707DABE203FF}" type="presOf" srcId="{0C5A058B-9669-45BB-ABC7-D9D5BB43C73B}" destId="{EC761808-4E0D-414B-BB5E-6A1F164A5AA1}" srcOrd="0" destOrd="2" presId="urn:microsoft.com/office/officeart/2005/8/layout/vList5"/>
    <dgm:cxn modelId="{CCCF4D60-CF39-41B5-B63F-65FB82FF800C}" srcId="{8289FA25-54E5-4D2F-AF53-6C1364AEDE28}" destId="{EFFF1EFA-C022-482C-A7A4-693DBF64B7ED}" srcOrd="1" destOrd="0" parTransId="{F1328DFC-FB9C-4F59-A88C-A2919F2C62CD}" sibTransId="{EC29244B-F9A8-46AD-AE1B-1E55482204B4}"/>
    <dgm:cxn modelId="{044C0062-EF39-402B-9A90-C5D61051CE33}" type="presOf" srcId="{644912A0-0E18-4DFD-B357-1FC5FB89A451}" destId="{DAE306AA-F616-4B66-A7DC-9C61F46F552D}" srcOrd="0" destOrd="1" presId="urn:microsoft.com/office/officeart/2005/8/layout/vList5"/>
    <dgm:cxn modelId="{590DAC64-001B-495E-A8AE-85F6FB33B57A}" srcId="{EFFF1EFA-C022-482C-A7A4-693DBF64B7ED}" destId="{43880EBB-0383-479B-8412-38B52FBB838F}" srcOrd="2" destOrd="0" parTransId="{7958C086-AEEF-4790-8C40-0913C08E3D15}" sibTransId="{855CB973-9FBE-4079-8388-85AE139896C1}"/>
    <dgm:cxn modelId="{AAF62548-52AD-4A7A-8B04-F2710BF63790}" type="presOf" srcId="{A0C46A49-825C-4DBC-A9F7-B38568AFD083}" destId="{80F24B5D-C57B-4FB6-AA92-7281E55AE9AE}" srcOrd="0" destOrd="2" presId="urn:microsoft.com/office/officeart/2005/8/layout/vList5"/>
    <dgm:cxn modelId="{3D462871-0DE6-4EB1-95EC-339169934118}" srcId="{8289FA25-54E5-4D2F-AF53-6C1364AEDE28}" destId="{9A0CE020-A0E4-4A7F-9642-495DDF32D9B4}" srcOrd="2" destOrd="0" parTransId="{1620140F-4B64-4737-9622-7D4175A3D349}" sibTransId="{4921D8F0-D0D1-407B-AAD4-A5518D95F894}"/>
    <dgm:cxn modelId="{FAD15F74-D59A-4C8F-9D7B-105CD0364D39}" type="presOf" srcId="{9A0CE020-A0E4-4A7F-9642-495DDF32D9B4}" destId="{4DD916F4-8E83-405D-8796-CC95B476C2B7}" srcOrd="0" destOrd="0" presId="urn:microsoft.com/office/officeart/2005/8/layout/vList5"/>
    <dgm:cxn modelId="{073F4874-00F3-4122-AABF-41328D4906A4}" srcId="{5F82F8E1-12F0-4B61-9B82-72DC2DFC2FF8}" destId="{CA5B9F4E-8B4A-472C-8DA9-998A77C97A0E}" srcOrd="0" destOrd="0" parTransId="{E2AF03EE-5E38-4374-A24A-3603C85D831E}" sibTransId="{E51AE048-C287-4F0A-853C-84A303D52A06}"/>
    <dgm:cxn modelId="{8BC1B276-46A5-401C-9D25-46B258148303}" srcId="{8289FA25-54E5-4D2F-AF53-6C1364AEDE28}" destId="{5F82F8E1-12F0-4B61-9B82-72DC2DFC2FF8}" srcOrd="3" destOrd="0" parTransId="{E2A5AF07-5FAE-4D67-AD5F-6894B964F12D}" sibTransId="{8BD321BF-5497-446C-A925-2C64DDC3FA65}"/>
    <dgm:cxn modelId="{54196358-9589-460F-8709-D8B8E72F7E83}" type="presOf" srcId="{9D46399D-688F-40C2-AC35-926842F0E04F}" destId="{DAE306AA-F616-4B66-A7DC-9C61F46F552D}" srcOrd="0" destOrd="3" presId="urn:microsoft.com/office/officeart/2005/8/layout/vList5"/>
    <dgm:cxn modelId="{14CC5A78-8ADC-4E76-8611-7D7C292B3A6E}" type="presOf" srcId="{7B76BE80-FDBE-4FD9-AF36-3B35DCB3EE6A}" destId="{EC761808-4E0D-414B-BB5E-6A1F164A5AA1}" srcOrd="0" destOrd="1" presId="urn:microsoft.com/office/officeart/2005/8/layout/vList5"/>
    <dgm:cxn modelId="{806A5F94-41E0-4AF8-B9D2-4BF1003AC9B1}" srcId="{9A0CE020-A0E4-4A7F-9642-495DDF32D9B4}" destId="{2B91D525-D24C-4059-A155-92F126ABF2C7}" srcOrd="0" destOrd="0" parTransId="{B5ED82B1-2572-4A20-BAFD-C894FA51198B}" sibTransId="{3C053FED-6081-41B5-8734-F4115816CAD7}"/>
    <dgm:cxn modelId="{EE2F5DA3-A32B-4D79-AE63-13EFEA3A3D39}" type="presOf" srcId="{A7FA2587-72E5-49F6-8F45-3912F6C6560C}" destId="{1FD2F20B-3F5B-49B9-8FC0-95D47D658D53}" srcOrd="0" destOrd="2" presId="urn:microsoft.com/office/officeart/2005/8/layout/vList5"/>
    <dgm:cxn modelId="{D173EEA9-68D0-406F-BEC2-D3B16C37FE2A}" srcId="{DA21F2C8-5A70-450D-895A-8012CB054BA0}" destId="{7B76BE80-FDBE-4FD9-AF36-3B35DCB3EE6A}" srcOrd="1" destOrd="0" parTransId="{2DF1DA5E-5A7E-4526-9EAF-38E6FABEB01A}" sibTransId="{FB9E1C26-95FC-493E-A764-125355C8C417}"/>
    <dgm:cxn modelId="{4EB39CAA-7278-4932-A75F-43527AB1C429}" srcId="{9A0CE020-A0E4-4A7F-9642-495DDF32D9B4}" destId="{08AB7EB0-C785-4CFC-96F0-B42D5C208DFE}" srcOrd="1" destOrd="0" parTransId="{A1320FBA-A41B-417C-971B-CEA446186536}" sibTransId="{00A40654-9EDC-43FF-8255-3531429B8AE4}"/>
    <dgm:cxn modelId="{A02762C8-4E6F-4E15-98EF-3BF184F96D93}" type="presOf" srcId="{ED1834FC-183A-4CC7-992C-53668E6E2042}" destId="{EC761808-4E0D-414B-BB5E-6A1F164A5AA1}" srcOrd="0" destOrd="0" presId="urn:microsoft.com/office/officeart/2005/8/layout/vList5"/>
    <dgm:cxn modelId="{303687CA-58B1-4983-B0E6-EDEA892B55B0}" type="presOf" srcId="{EFFF1EFA-C022-482C-A7A4-693DBF64B7ED}" destId="{2669D28F-F726-4804-BC47-D3F404D565A0}" srcOrd="0" destOrd="0" presId="urn:microsoft.com/office/officeart/2005/8/layout/vList5"/>
    <dgm:cxn modelId="{BD073FD1-0F18-4683-82C2-410F9CD3C25E}" srcId="{5F82F8E1-12F0-4B61-9B82-72DC2DFC2FF8}" destId="{A0C46A49-825C-4DBC-A9F7-B38568AFD083}" srcOrd="2" destOrd="0" parTransId="{25E55399-D8FB-4C44-9EB9-3E3FC6647C38}" sibTransId="{46D81F3E-D52E-44B2-AEA4-D7DE94AA2C3E}"/>
    <dgm:cxn modelId="{349AD3DA-F0D0-4C14-87D4-E1B4FAD67BC8}" srcId="{DA21F2C8-5A70-450D-895A-8012CB054BA0}" destId="{ED1834FC-183A-4CC7-992C-53668E6E2042}" srcOrd="0" destOrd="0" parTransId="{4E9E4495-4D77-4671-9C5A-06A4D37A4E2C}" sibTransId="{C7488A9C-8BA1-4A62-9A8B-D2F7C979F85D}"/>
    <dgm:cxn modelId="{DA8C34DD-E362-4884-8EAC-E753802FE120}" type="presOf" srcId="{8D503440-6DBF-46C0-95FD-992144312F2F}" destId="{80F24B5D-C57B-4FB6-AA92-7281E55AE9AE}" srcOrd="0" destOrd="1" presId="urn:microsoft.com/office/officeart/2005/8/layout/vList5"/>
    <dgm:cxn modelId="{35F7F2EE-C88A-437F-89D9-7263522BD8A5}" srcId="{EFFF1EFA-C022-482C-A7A4-693DBF64B7ED}" destId="{FD96592E-9679-4C66-B933-181151EDF1B6}" srcOrd="0" destOrd="0" parTransId="{5B9F70A1-CA4F-421E-B3FC-6EF49E01F0AF}" sibTransId="{E2DA3657-D8C3-4B59-A8BF-0DB4B38A5560}"/>
    <dgm:cxn modelId="{D45BAFF4-9997-4154-8EC8-40AAFCFF9565}" srcId="{8289FA25-54E5-4D2F-AF53-6C1364AEDE28}" destId="{DA21F2C8-5A70-450D-895A-8012CB054BA0}" srcOrd="0" destOrd="0" parTransId="{15B5D3CE-537F-47AE-94F1-B0558262A4C9}" sibTransId="{4703DCE8-F68F-4865-9BAE-CC71E5CC2DB0}"/>
    <dgm:cxn modelId="{6323F0FA-0737-49E0-9A71-5A05105D322D}" srcId="{5F82F8E1-12F0-4B61-9B82-72DC2DFC2FF8}" destId="{8D503440-6DBF-46C0-95FD-992144312F2F}" srcOrd="1" destOrd="0" parTransId="{710607DE-5152-4487-A727-F07918E5AC77}" sibTransId="{CCB96D72-3406-493F-8132-B0BA901014E6}"/>
    <dgm:cxn modelId="{0374C3FC-9C77-4B20-A8AE-F1AA9DFCA22C}" type="presOf" srcId="{8289FA25-54E5-4D2F-AF53-6C1364AEDE28}" destId="{65F1C740-34A8-4C78-BEDC-778F53EB618D}" srcOrd="0" destOrd="0" presId="urn:microsoft.com/office/officeart/2005/8/layout/vList5"/>
    <dgm:cxn modelId="{10FA3D44-2F43-426D-86A0-D55B83BD2623}" type="presParOf" srcId="{65F1C740-34A8-4C78-BEDC-778F53EB618D}" destId="{B49B95AB-96D1-4B63-8BCE-6D750611C4AC}" srcOrd="0" destOrd="0" presId="urn:microsoft.com/office/officeart/2005/8/layout/vList5"/>
    <dgm:cxn modelId="{1158F23D-1869-4572-9987-9D563FB09EE9}" type="presParOf" srcId="{B49B95AB-96D1-4B63-8BCE-6D750611C4AC}" destId="{42E13E9E-2464-423C-BBDF-B93A5766C211}" srcOrd="0" destOrd="0" presId="urn:microsoft.com/office/officeart/2005/8/layout/vList5"/>
    <dgm:cxn modelId="{C7B1AC8E-4CB9-44E2-B5F3-37FCAF62D731}" type="presParOf" srcId="{B49B95AB-96D1-4B63-8BCE-6D750611C4AC}" destId="{EC761808-4E0D-414B-BB5E-6A1F164A5AA1}" srcOrd="1" destOrd="0" presId="urn:microsoft.com/office/officeart/2005/8/layout/vList5"/>
    <dgm:cxn modelId="{77B25973-D738-4D01-AA39-CC53FE8CF691}" type="presParOf" srcId="{65F1C740-34A8-4C78-BEDC-778F53EB618D}" destId="{7B0AFA29-9CF4-433B-8C79-906AB2DD1308}" srcOrd="1" destOrd="0" presId="urn:microsoft.com/office/officeart/2005/8/layout/vList5"/>
    <dgm:cxn modelId="{EBD11DCC-14C1-4CC0-969C-40C8129193AF}" type="presParOf" srcId="{65F1C740-34A8-4C78-BEDC-778F53EB618D}" destId="{96462304-1804-4904-840B-F690B11C0781}" srcOrd="2" destOrd="0" presId="urn:microsoft.com/office/officeart/2005/8/layout/vList5"/>
    <dgm:cxn modelId="{08361CAA-C161-4272-BF4E-ADD601B682B9}" type="presParOf" srcId="{96462304-1804-4904-840B-F690B11C0781}" destId="{2669D28F-F726-4804-BC47-D3F404D565A0}" srcOrd="0" destOrd="0" presId="urn:microsoft.com/office/officeart/2005/8/layout/vList5"/>
    <dgm:cxn modelId="{7A51A4B3-ADBF-4545-B925-359FED6AEDF1}" type="presParOf" srcId="{96462304-1804-4904-840B-F690B11C0781}" destId="{DAE306AA-F616-4B66-A7DC-9C61F46F552D}" srcOrd="1" destOrd="0" presId="urn:microsoft.com/office/officeart/2005/8/layout/vList5"/>
    <dgm:cxn modelId="{35555D7F-9C82-4E64-9A41-B13AEF386173}" type="presParOf" srcId="{65F1C740-34A8-4C78-BEDC-778F53EB618D}" destId="{B89ECEEA-7366-446A-AD5A-28FC29832D0C}" srcOrd="3" destOrd="0" presId="urn:microsoft.com/office/officeart/2005/8/layout/vList5"/>
    <dgm:cxn modelId="{1978B345-4B27-472C-AF0A-2C78DD85009D}" type="presParOf" srcId="{65F1C740-34A8-4C78-BEDC-778F53EB618D}" destId="{56DA0E66-77AB-47CF-AEC8-9BBF8442AEC1}" srcOrd="4" destOrd="0" presId="urn:microsoft.com/office/officeart/2005/8/layout/vList5"/>
    <dgm:cxn modelId="{E2081229-4876-43CC-A8D4-ABDC741137DB}" type="presParOf" srcId="{56DA0E66-77AB-47CF-AEC8-9BBF8442AEC1}" destId="{4DD916F4-8E83-405D-8796-CC95B476C2B7}" srcOrd="0" destOrd="0" presId="urn:microsoft.com/office/officeart/2005/8/layout/vList5"/>
    <dgm:cxn modelId="{38485DC9-09E4-4140-A752-87FB5F41D2DE}" type="presParOf" srcId="{56DA0E66-77AB-47CF-AEC8-9BBF8442AEC1}" destId="{1FD2F20B-3F5B-49B9-8FC0-95D47D658D53}" srcOrd="1" destOrd="0" presId="urn:microsoft.com/office/officeart/2005/8/layout/vList5"/>
    <dgm:cxn modelId="{6CC72750-4B0A-4E6B-BB00-FD778A6E9A6D}" type="presParOf" srcId="{65F1C740-34A8-4C78-BEDC-778F53EB618D}" destId="{C447EF4E-98B6-42D9-9A9A-94A8E00FDEE8}" srcOrd="5" destOrd="0" presId="urn:microsoft.com/office/officeart/2005/8/layout/vList5"/>
    <dgm:cxn modelId="{D49A8900-BC64-4F4D-86B5-44979655EE9B}" type="presParOf" srcId="{65F1C740-34A8-4C78-BEDC-778F53EB618D}" destId="{7512ECEA-51BC-4AD8-8C4C-6892450F71A5}" srcOrd="6" destOrd="0" presId="urn:microsoft.com/office/officeart/2005/8/layout/vList5"/>
    <dgm:cxn modelId="{CE28FC95-0343-41C0-8485-6C878FFBE910}" type="presParOf" srcId="{7512ECEA-51BC-4AD8-8C4C-6892450F71A5}" destId="{952FD2C5-89E0-4CAF-B5EC-0048384C8D52}" srcOrd="0" destOrd="0" presId="urn:microsoft.com/office/officeart/2005/8/layout/vList5"/>
    <dgm:cxn modelId="{1B3B6AC0-3E84-4EC5-BA9B-68D505BDF308}" type="presParOf" srcId="{7512ECEA-51BC-4AD8-8C4C-6892450F71A5}" destId="{80F24B5D-C57B-4FB6-AA92-7281E55AE9A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61808-4E0D-414B-BB5E-6A1F164A5AA1}">
      <dsp:nvSpPr>
        <dsp:cNvPr id="0" name=""/>
        <dsp:cNvSpPr/>
      </dsp:nvSpPr>
      <dsp:spPr>
        <a:xfrm rot="5400000">
          <a:off x="4654326" y="-2795915"/>
          <a:ext cx="1058146" cy="69169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Quantum computers hold the </a:t>
          </a:r>
          <a:r>
            <a:rPr lang="en-US" sz="1200" b="1" kern="1200" dirty="0"/>
            <a:t>potential to drive innovations </a:t>
          </a:r>
          <a:r>
            <a:rPr lang="en-US" sz="1200" kern="1200" dirty="0"/>
            <a:t>across the American economy</a:t>
          </a:r>
        </a:p>
        <a:p>
          <a:pPr marL="114300" lvl="1" indent="-114300" algn="l" defTabSz="533400">
            <a:lnSpc>
              <a:spcPct val="90000"/>
            </a:lnSpc>
            <a:spcBef>
              <a:spcPct val="0"/>
            </a:spcBef>
            <a:spcAft>
              <a:spcPct val="15000"/>
            </a:spcAft>
            <a:buChar char="•"/>
          </a:pPr>
          <a:r>
            <a:rPr lang="en-US" sz="1200" kern="1200" dirty="0"/>
            <a:t>Yet alongside its potential benefits, </a:t>
          </a:r>
          <a:r>
            <a:rPr lang="en-US" sz="1200" b="1" kern="1200" dirty="0"/>
            <a:t>quantum computing also poses significant risks </a:t>
          </a:r>
          <a:r>
            <a:rPr lang="en-US" sz="1200" kern="1200" dirty="0"/>
            <a:t>to the economic and national security of the United States.</a:t>
          </a:r>
        </a:p>
        <a:p>
          <a:pPr marL="114300" lvl="1" indent="-114300" algn="l" defTabSz="533400">
            <a:lnSpc>
              <a:spcPct val="90000"/>
            </a:lnSpc>
            <a:spcBef>
              <a:spcPct val="0"/>
            </a:spcBef>
            <a:spcAft>
              <a:spcPct val="15000"/>
            </a:spcAft>
            <a:buChar char="•"/>
          </a:pPr>
          <a:r>
            <a:rPr lang="en-US" sz="1200" kern="1200" dirty="0"/>
            <a:t>In order to </a:t>
          </a:r>
          <a:r>
            <a:rPr lang="en-US" sz="1200" b="1" kern="1200" dirty="0"/>
            <a:t>balance</a:t>
          </a:r>
          <a:r>
            <a:rPr lang="en-US" sz="1200" kern="1200" dirty="0"/>
            <a:t> the competing opportunities and risks of quantum computers, it is the policy of the United States (1) to </a:t>
          </a:r>
          <a:r>
            <a:rPr lang="en-US" sz="1200" b="1" kern="1200" dirty="0"/>
            <a:t>maintain United States leadership </a:t>
          </a:r>
          <a:r>
            <a:rPr lang="en-US" sz="1200" kern="1200" dirty="0"/>
            <a:t>in QIS; and (2) to mitigate the threat of CRQCs through a timely and equitable </a:t>
          </a:r>
          <a:r>
            <a:rPr lang="en-US" sz="1200" b="1" kern="1200" dirty="0"/>
            <a:t>transition to PQC.</a:t>
          </a:r>
        </a:p>
      </dsp:txBody>
      <dsp:txXfrm rot="-5400000">
        <a:off x="1724905" y="185160"/>
        <a:ext cx="6865334" cy="954838"/>
      </dsp:txXfrm>
    </dsp:sp>
    <dsp:sp modelId="{42E13E9E-2464-423C-BBDF-B93A5766C211}">
      <dsp:nvSpPr>
        <dsp:cNvPr id="0" name=""/>
        <dsp:cNvSpPr/>
      </dsp:nvSpPr>
      <dsp:spPr>
        <a:xfrm>
          <a:off x="142361" y="1236"/>
          <a:ext cx="1582544" cy="1322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Sec. 1: Policy</a:t>
          </a:r>
        </a:p>
      </dsp:txBody>
      <dsp:txXfrm>
        <a:off x="206929" y="65804"/>
        <a:ext cx="1453408" cy="1193547"/>
      </dsp:txXfrm>
    </dsp:sp>
    <dsp:sp modelId="{DAE306AA-F616-4B66-A7DC-9C61F46F552D}">
      <dsp:nvSpPr>
        <dsp:cNvPr id="0" name=""/>
        <dsp:cNvSpPr/>
      </dsp:nvSpPr>
      <dsp:spPr>
        <a:xfrm rot="5400000">
          <a:off x="4487639" y="-1375769"/>
          <a:ext cx="1422106" cy="69537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Pursue a </a:t>
          </a:r>
          <a:r>
            <a:rPr lang="en-US" sz="1200" b="1" kern="1200" dirty="0"/>
            <a:t>whole-of-government/society strategy to harness the economic and scientific benefits of QIS</a:t>
          </a:r>
          <a:r>
            <a:rPr lang="en-US" sz="1200" kern="1200" dirty="0"/>
            <a:t>, and the security enhancements provided by QRC.</a:t>
          </a:r>
        </a:p>
        <a:p>
          <a:pPr marL="114300" lvl="1" indent="-114300" algn="l" defTabSz="533400">
            <a:lnSpc>
              <a:spcPct val="90000"/>
            </a:lnSpc>
            <a:spcBef>
              <a:spcPct val="0"/>
            </a:spcBef>
            <a:spcAft>
              <a:spcPct val="15000"/>
            </a:spcAft>
            <a:buChar char="•"/>
          </a:pPr>
          <a:r>
            <a:rPr lang="en-US" sz="1200" b="1" kern="1200" dirty="0"/>
            <a:t>R&amp;D</a:t>
          </a:r>
          <a:r>
            <a:rPr lang="en-US" sz="1200" kern="1200" dirty="0"/>
            <a:t>: encourage transformative and fundamental scientific discoveries through investments in core QIS research programs.</a:t>
          </a:r>
        </a:p>
        <a:p>
          <a:pPr marL="114300" lvl="1" indent="-114300" algn="l" defTabSz="533400">
            <a:lnSpc>
              <a:spcPct val="90000"/>
            </a:lnSpc>
            <a:spcBef>
              <a:spcPct val="0"/>
            </a:spcBef>
            <a:spcAft>
              <a:spcPct val="15000"/>
            </a:spcAft>
            <a:buChar char="•"/>
          </a:pPr>
          <a:r>
            <a:rPr lang="en-US" sz="1200" b="1" kern="1200" dirty="0"/>
            <a:t>Workforce</a:t>
          </a:r>
          <a:r>
            <a:rPr lang="en-US" sz="1200" kern="1200" dirty="0"/>
            <a:t>: foster the next generation of scientists and engineers with quantum-relevant skill sets, including those relevant to QRC. </a:t>
          </a:r>
        </a:p>
        <a:p>
          <a:pPr marL="114300" lvl="1" indent="-114300" algn="l" defTabSz="533400">
            <a:lnSpc>
              <a:spcPct val="90000"/>
            </a:lnSpc>
            <a:spcBef>
              <a:spcPct val="0"/>
            </a:spcBef>
            <a:spcAft>
              <a:spcPct val="15000"/>
            </a:spcAft>
            <a:buChar char="•"/>
          </a:pPr>
          <a:r>
            <a:rPr lang="en-US" sz="1200" b="1" kern="1200" dirty="0"/>
            <a:t>Partnerships</a:t>
          </a:r>
          <a:r>
            <a:rPr lang="en-US" sz="1200" kern="1200" dirty="0"/>
            <a:t>: promote domestic partnerships and professional and academic collaborations with overseas allies and partners.</a:t>
          </a:r>
        </a:p>
      </dsp:txBody>
      <dsp:txXfrm rot="-5400000">
        <a:off x="1721816" y="1459475"/>
        <a:ext cx="6884332" cy="1283264"/>
      </dsp:txXfrm>
    </dsp:sp>
    <dsp:sp modelId="{2669D28F-F726-4804-BC47-D3F404D565A0}">
      <dsp:nvSpPr>
        <dsp:cNvPr id="0" name=""/>
        <dsp:cNvSpPr/>
      </dsp:nvSpPr>
      <dsp:spPr>
        <a:xfrm>
          <a:off x="142361" y="1439766"/>
          <a:ext cx="1579454" cy="1322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Sec. 2: </a:t>
          </a:r>
          <a:r>
            <a:rPr lang="en-US" sz="2000" kern="1200"/>
            <a:t>Promotion </a:t>
          </a:r>
          <a:endParaRPr lang="en-US" sz="2000" kern="1200" dirty="0"/>
        </a:p>
      </dsp:txBody>
      <dsp:txXfrm>
        <a:off x="206929" y="1504334"/>
        <a:ext cx="1450318" cy="1193547"/>
      </dsp:txXfrm>
    </dsp:sp>
    <dsp:sp modelId="{1FD2F20B-3F5B-49B9-8FC0-95D47D658D53}">
      <dsp:nvSpPr>
        <dsp:cNvPr id="0" name=""/>
        <dsp:cNvSpPr/>
      </dsp:nvSpPr>
      <dsp:spPr>
        <a:xfrm rot="5400000">
          <a:off x="4686103" y="44713"/>
          <a:ext cx="1058146" cy="698984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U.S. must prioritize the timely and </a:t>
          </a:r>
          <a:r>
            <a:rPr lang="en-US" sz="1200" b="1" kern="1200" dirty="0"/>
            <a:t>equitable transition of cryptographic systems to QRC.</a:t>
          </a:r>
        </a:p>
        <a:p>
          <a:pPr marL="114300" lvl="1" indent="-114300" algn="l" defTabSz="533400">
            <a:lnSpc>
              <a:spcPct val="90000"/>
            </a:lnSpc>
            <a:spcBef>
              <a:spcPct val="0"/>
            </a:spcBef>
            <a:spcAft>
              <a:spcPct val="15000"/>
            </a:spcAft>
            <a:buChar char="•"/>
          </a:pPr>
          <a:r>
            <a:rPr lang="en-US" sz="1200" kern="1200" dirty="0"/>
            <a:t>Central to this effort will be an emphasis on </a:t>
          </a:r>
          <a:r>
            <a:rPr lang="en-US" sz="1200" b="1" kern="1200" dirty="0"/>
            <a:t>cryptographic agility</a:t>
          </a:r>
          <a:r>
            <a:rPr lang="en-US" sz="1200" kern="1200" dirty="0"/>
            <a:t>, to reduce the transition time and to allow for updates for future cryptographic standards.</a:t>
          </a:r>
        </a:p>
        <a:p>
          <a:pPr marL="114300" lvl="1" indent="-114300" algn="l" defTabSz="533400">
            <a:lnSpc>
              <a:spcPct val="90000"/>
            </a:lnSpc>
            <a:spcBef>
              <a:spcPct val="0"/>
            </a:spcBef>
            <a:spcAft>
              <a:spcPct val="15000"/>
            </a:spcAft>
            <a:buChar char="•"/>
          </a:pPr>
          <a:r>
            <a:rPr lang="en-US" sz="1200" kern="1200" dirty="0"/>
            <a:t>Series of deadlines for federal agencies to support the transition</a:t>
          </a:r>
        </a:p>
      </dsp:txBody>
      <dsp:txXfrm rot="-5400000">
        <a:off x="1720253" y="3062217"/>
        <a:ext cx="6938193" cy="954838"/>
      </dsp:txXfrm>
    </dsp:sp>
    <dsp:sp modelId="{4DD916F4-8E83-405D-8796-CC95B476C2B7}">
      <dsp:nvSpPr>
        <dsp:cNvPr id="0" name=""/>
        <dsp:cNvSpPr/>
      </dsp:nvSpPr>
      <dsp:spPr>
        <a:xfrm>
          <a:off x="142361" y="2878295"/>
          <a:ext cx="1577891" cy="1322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Sec. 3: Mitigating Risks to Encryption</a:t>
          </a:r>
        </a:p>
      </dsp:txBody>
      <dsp:txXfrm>
        <a:off x="206929" y="2942863"/>
        <a:ext cx="1448755" cy="1193547"/>
      </dsp:txXfrm>
    </dsp:sp>
    <dsp:sp modelId="{80F24B5D-C57B-4FB6-AA92-7281E55AE9AE}">
      <dsp:nvSpPr>
        <dsp:cNvPr id="0" name=""/>
        <dsp:cNvSpPr/>
      </dsp:nvSpPr>
      <dsp:spPr>
        <a:xfrm rot="5400000">
          <a:off x="4682388" y="1439762"/>
          <a:ext cx="1058146" cy="69773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U.S. Gov must work to </a:t>
          </a:r>
          <a:r>
            <a:rPr lang="en-US" sz="1200" b="1" kern="1200" dirty="0"/>
            <a:t>safeguard relevant quantum R&amp;D and intellectual property (IP) </a:t>
          </a:r>
          <a:r>
            <a:rPr lang="en-US" sz="1200" kern="1200" dirty="0"/>
            <a:t>and to protect relevant enabling technologies and materials.</a:t>
          </a:r>
        </a:p>
        <a:p>
          <a:pPr marL="114300" lvl="1" indent="-114300" algn="l" defTabSz="533400">
            <a:lnSpc>
              <a:spcPct val="90000"/>
            </a:lnSpc>
            <a:spcBef>
              <a:spcPct val="0"/>
            </a:spcBef>
            <a:spcAft>
              <a:spcPct val="15000"/>
            </a:spcAft>
            <a:buChar char="•"/>
          </a:pPr>
          <a:r>
            <a:rPr lang="en-US" sz="1200" kern="1200" dirty="0"/>
            <a:t>Agencies responsible for either promoting or protecting QIS and related technologies should </a:t>
          </a:r>
          <a:r>
            <a:rPr lang="en-US" sz="1200" b="1" kern="1200" dirty="0"/>
            <a:t>understand the security implications </a:t>
          </a:r>
          <a:r>
            <a:rPr lang="en-US" sz="1200" kern="1200" dirty="0"/>
            <a:t>of QC</a:t>
          </a:r>
        </a:p>
        <a:p>
          <a:pPr marL="114300" lvl="1" indent="-114300" algn="l" defTabSz="533400">
            <a:lnSpc>
              <a:spcPct val="90000"/>
            </a:lnSpc>
            <a:spcBef>
              <a:spcPct val="0"/>
            </a:spcBef>
            <a:spcAft>
              <a:spcPct val="15000"/>
            </a:spcAft>
            <a:buChar char="•"/>
          </a:pPr>
          <a:r>
            <a:rPr lang="en-US" sz="1200" kern="1200" dirty="0"/>
            <a:t>U.S. should ensure the protection of U.S.‑developed quantum technologies from theft by our adversaries.</a:t>
          </a:r>
        </a:p>
      </dsp:txBody>
      <dsp:txXfrm rot="-5400000">
        <a:off x="1722770" y="4451034"/>
        <a:ext cx="6925729" cy="954838"/>
      </dsp:txXfrm>
    </dsp:sp>
    <dsp:sp modelId="{952FD2C5-89E0-4CAF-B5EC-0048384C8D52}">
      <dsp:nvSpPr>
        <dsp:cNvPr id="0" name=""/>
        <dsp:cNvSpPr/>
      </dsp:nvSpPr>
      <dsp:spPr>
        <a:xfrm>
          <a:off x="142361" y="4267112"/>
          <a:ext cx="1580408" cy="13226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Sec. 4: Protecting U.S. Technology</a:t>
          </a:r>
        </a:p>
      </dsp:txBody>
      <dsp:txXfrm>
        <a:off x="206929" y="4331680"/>
        <a:ext cx="1451272" cy="119354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EDCC6970-9B9D-4DC2-B4E3-181EFE1034A8}" type="datetimeFigureOut">
              <a:rPr lang="en-US" smtClean="0"/>
              <a:t>6/23/2024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A751B7AE-892C-4AE0-B10F-1D9F15F22A58}" type="slidenum">
              <a:rPr lang="en-US" smtClean="0"/>
              <a:t>‹#›</a:t>
            </a:fld>
            <a:endParaRPr lang="en-US" dirty="0"/>
          </a:p>
        </p:txBody>
      </p:sp>
    </p:spTree>
    <p:extLst>
      <p:ext uri="{BB962C8B-B14F-4D97-AF65-F5344CB8AC3E}">
        <p14:creationId xmlns:p14="http://schemas.microsoft.com/office/powerpoint/2010/main" val="28855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551DF124-AC47-4E3A-9EE4-507CD3619D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92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FACT SHEET: Biden-⁠Harris Administration Actions to Attract STEM Talent and Strengthen our Economy and Competitiveness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B4914-FFF3-4F66-9EFB-DA5DE3139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67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51B7AE-892C-4AE0-B10F-1D9F15F22A58}" type="slidenum">
              <a:rPr lang="en-US" smtClean="0"/>
              <a:t>16</a:t>
            </a:fld>
            <a:endParaRPr lang="en-US" dirty="0"/>
          </a:p>
        </p:txBody>
      </p:sp>
    </p:spTree>
    <p:extLst>
      <p:ext uri="{BB962C8B-B14F-4D97-AF65-F5344CB8AC3E}">
        <p14:creationId xmlns:p14="http://schemas.microsoft.com/office/powerpoint/2010/main" val="363979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926B3-4FBB-4898-977B-6FF907CAE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25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1DF124-AC47-4E3A-9EE4-507CD3619D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82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01040" y="4415790"/>
            <a:ext cx="5608320" cy="4183380"/>
          </a:xfrm>
          <a:prstGeom prst="rect">
            <a:avLst/>
          </a:prstGeom>
        </p:spPr>
        <p:txBody>
          <a:bodyPr spcFirstLastPara="1" wrap="square" lIns="93156" tIns="93156" rIns="93156" bIns="93156" anchor="t" anchorCtr="0">
            <a:noAutofit/>
          </a:bodyPr>
          <a:lstStyle/>
          <a:p>
            <a:endParaRPr dirty="0"/>
          </a:p>
        </p:txBody>
      </p:sp>
      <p:sp>
        <p:nvSpPr>
          <p:cNvPr id="157" name="Google Shape;157;p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88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1DF124-AC47-4E3A-9EE4-507CD3619D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6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1DF124-AC47-4E3A-9EE4-507CD3619D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99D18F-16E6-4336-A4FB-53FB0AF76455}" type="slidenum">
              <a:rPr lang="en-US" smtClean="0"/>
              <a:t>4</a:t>
            </a:fld>
            <a:endParaRPr lang="en-US"/>
          </a:p>
        </p:txBody>
      </p:sp>
    </p:spTree>
    <p:extLst>
      <p:ext uri="{BB962C8B-B14F-4D97-AF65-F5344CB8AC3E}">
        <p14:creationId xmlns:p14="http://schemas.microsoft.com/office/powerpoint/2010/main" val="207309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1DF124-AC47-4E3A-9EE4-507CD3619D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9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1DF124-AC47-4E3A-9EE4-507CD3619D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9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B4914-FFF3-4F66-9EFB-DA5DE3139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6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B4914-FFF3-4F66-9EFB-DA5DE3139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90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51B7AE-892C-4AE0-B10F-1D9F15F22A58}" type="slidenum">
              <a:rPr lang="en-US" smtClean="0"/>
              <a:t>10</a:t>
            </a:fld>
            <a:endParaRPr lang="en-US" dirty="0"/>
          </a:p>
        </p:txBody>
      </p:sp>
    </p:spTree>
    <p:extLst>
      <p:ext uri="{BB962C8B-B14F-4D97-AF65-F5344CB8AC3E}">
        <p14:creationId xmlns:p14="http://schemas.microsoft.com/office/powerpoint/2010/main" val="251931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B4914-FFF3-4F66-9EFB-DA5DE3139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85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B4914-FFF3-4F66-9EFB-DA5DE3139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64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3FF-8283-8E4D-B03C-82EA9529E15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CF85D39-9B3F-AF4B-972C-421A09FD2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8626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4914-D370-6148-B532-7BB3574E8E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75265-F766-0740-BA71-8471EE1EFE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27A92-A0A6-3045-BCF7-E8637DDE1AA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0D3581E-B1B1-B34B-A030-9665A2B70B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9D206C-84C9-E34E-A35B-4E199FA69FB6}"/>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45143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EE9196-4C24-6E4A-B1EC-89C0D4AADB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0AF8A-935D-3141-8C31-F109DD15C5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8DA06-2B01-4A45-AA81-199C9E1A6F1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46EF7-1A3C-CF4F-BA69-6DBFC58885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C5E9A2-1C52-9740-8214-2D10C709C73E}"/>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140655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8899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OSTP Official 2019">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Merriweather" panose="000005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72800" y="6356350"/>
            <a:ext cx="381000" cy="365125"/>
          </a:xfrm>
        </p:spPr>
        <p:txBody>
          <a:bodyPr/>
          <a:lstStyle>
            <a:lvl1pPr>
              <a:defRPr b="1"/>
            </a:lvl1pPr>
          </a:lstStyle>
          <a:p>
            <a:fld id="{AA17F452-B3E1-4D0D-BB4C-7C9C686C8714}"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sp>
        <p:nvSpPr>
          <p:cNvPr id="7" name="Rectangle 6"/>
          <p:cNvSpPr/>
          <p:nvPr userDrawn="1"/>
        </p:nvSpPr>
        <p:spPr>
          <a:xfrm>
            <a:off x="6345381" y="-9236"/>
            <a:ext cx="6861948" cy="6858000"/>
          </a:xfrm>
          <a:prstGeom prst="rect">
            <a:avLst/>
          </a:prstGeom>
          <a:blipFill dpi="0" rotWithShape="1">
            <a:blip r:embed="rId3">
              <a:alphaModFix amt="11000"/>
            </a:blip>
            <a:srcRect/>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053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OSTP Official 2019">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cap="all" baseline="0">
                <a:solidFill>
                  <a:schemeClr val="bg1"/>
                </a:solidFill>
                <a:latin typeface="Source Sans Pro" panose="020B05030304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sp>
        <p:nvSpPr>
          <p:cNvPr id="11" name="Rectangle 10"/>
          <p:cNvSpPr/>
          <p:nvPr userDrawn="1"/>
        </p:nvSpPr>
        <p:spPr>
          <a:xfrm>
            <a:off x="6345381" y="-9236"/>
            <a:ext cx="6861948" cy="6858000"/>
          </a:xfrm>
          <a:prstGeom prst="rect">
            <a:avLst/>
          </a:prstGeom>
          <a:blipFill dpi="0" rotWithShape="1">
            <a:blip r:embed="rId3">
              <a:alphaModFix amt="11000"/>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7D5C51-3155-4A7C-9FC5-AF0CDE6EE9D6}"/>
              </a:ext>
            </a:extLst>
          </p:cNvPr>
          <p:cNvSpPr txBox="1"/>
          <p:nvPr userDrawn="1"/>
        </p:nvSpPr>
        <p:spPr>
          <a:xfrm>
            <a:off x="5869816" y="6552326"/>
            <a:ext cx="452368" cy="246221"/>
          </a:xfrm>
          <a:prstGeom prst="rect">
            <a:avLst/>
          </a:prstGeom>
          <a:noFill/>
        </p:spPr>
        <p:txBody>
          <a:bodyPr wrap="none" rtlCol="0">
            <a:spAutoFit/>
          </a:bodyPr>
          <a:lstStyle/>
          <a:p>
            <a:r>
              <a:rPr lang="en-US" sz="1000" dirty="0">
                <a:solidFill>
                  <a:schemeClr val="bg1"/>
                </a:solidFill>
              </a:rPr>
              <a:t>Draft</a:t>
            </a:r>
          </a:p>
        </p:txBody>
      </p:sp>
      <p:sp>
        <p:nvSpPr>
          <p:cNvPr id="10" name="Slide Number Placeholder 5">
            <a:extLst>
              <a:ext uri="{FF2B5EF4-FFF2-40B4-BE49-F238E27FC236}">
                <a16:creationId xmlns:a16="http://schemas.microsoft.com/office/drawing/2014/main" id="{C28CCA53-5B64-49F2-8398-54AB37D8AD02}"/>
              </a:ext>
            </a:extLst>
          </p:cNvPr>
          <p:cNvSpPr>
            <a:spLocks noGrp="1"/>
          </p:cNvSpPr>
          <p:nvPr>
            <p:ph type="sldNum" sz="quarter" idx="12"/>
          </p:nvPr>
        </p:nvSpPr>
        <p:spPr>
          <a:xfrm>
            <a:off x="11729114" y="6492875"/>
            <a:ext cx="462886" cy="365125"/>
          </a:xfrm>
        </p:spPr>
        <p:txBody>
          <a:bodyPr/>
          <a:lstStyle>
            <a:lvl1pPr algn="ctr">
              <a:defRPr>
                <a:solidFill>
                  <a:schemeClr val="bg1"/>
                </a:solidFill>
              </a:defRPr>
            </a:lvl1pPr>
          </a:lstStyle>
          <a:p>
            <a:fld id="{5293B913-F544-E945-AD8E-7BF776184C84}" type="slidenum">
              <a:rPr lang="en-US" smtClean="0"/>
              <a:pPr/>
              <a:t>‹#›</a:t>
            </a:fld>
            <a:endParaRPr lang="en-US" dirty="0"/>
          </a:p>
        </p:txBody>
      </p:sp>
    </p:spTree>
    <p:extLst>
      <p:ext uri="{BB962C8B-B14F-4D97-AF65-F5344CB8AC3E}">
        <p14:creationId xmlns:p14="http://schemas.microsoft.com/office/powerpoint/2010/main" val="2710467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OSTP Official 2019">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cap="all" baseline="0">
                <a:solidFill>
                  <a:schemeClr val="bg1"/>
                </a:solidFill>
                <a:latin typeface="Source Sans Pro" panose="020B05030304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72800" y="6356350"/>
            <a:ext cx="381000" cy="365125"/>
          </a:xfrm>
        </p:spPr>
        <p:txBody>
          <a:bodyPr/>
          <a:lstStyle/>
          <a:p>
            <a:fld id="{AA17F452-B3E1-4D0D-BB4C-7C9C686C8714}"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89853" y="1026631"/>
            <a:ext cx="10058400" cy="5150814"/>
          </a:xfrm>
          <a:prstGeom prst="rect">
            <a:avLst/>
          </a:prstGeom>
        </p:spPr>
      </p:pic>
    </p:spTree>
    <p:extLst>
      <p:ext uri="{BB962C8B-B14F-4D97-AF65-F5344CB8AC3E}">
        <p14:creationId xmlns:p14="http://schemas.microsoft.com/office/powerpoint/2010/main" val="3559902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48416" y="6356350"/>
            <a:ext cx="405384" cy="365125"/>
          </a:xfrm>
        </p:spPr>
        <p:txBody>
          <a:bodyPr/>
          <a:lstStyle/>
          <a:p>
            <a:fld id="{AA17F452-B3E1-4D0D-BB4C-7C9C686C8714}"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spTree>
    <p:extLst>
      <p:ext uri="{BB962C8B-B14F-4D97-AF65-F5344CB8AC3E}">
        <p14:creationId xmlns:p14="http://schemas.microsoft.com/office/powerpoint/2010/main" val="2837647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48416" y="6356350"/>
            <a:ext cx="405384" cy="365125"/>
          </a:xfrm>
        </p:spPr>
        <p:txBody>
          <a:bodyPr/>
          <a:lstStyle/>
          <a:p>
            <a:fld id="{AA17F452-B3E1-4D0D-BB4C-7C9C686C8714}"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spTree>
    <p:extLst>
      <p:ext uri="{BB962C8B-B14F-4D97-AF65-F5344CB8AC3E}">
        <p14:creationId xmlns:p14="http://schemas.microsoft.com/office/powerpoint/2010/main" val="324733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948416" y="6356350"/>
            <a:ext cx="405384" cy="365125"/>
          </a:xfrm>
        </p:spPr>
        <p:txBody>
          <a:bodyPr/>
          <a:lstStyle/>
          <a:p>
            <a:fld id="{AA17F452-B3E1-4D0D-BB4C-7C9C686C8714}"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spTree>
    <p:extLst>
      <p:ext uri="{BB962C8B-B14F-4D97-AF65-F5344CB8AC3E}">
        <p14:creationId xmlns:p14="http://schemas.microsoft.com/office/powerpoint/2010/main" val="200238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solidFill>
                  <a:schemeClr val="accent4"/>
                </a:solidFill>
                <a:latin typeface="Source Sans Pro" panose="020B0503030403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948416" y="6356350"/>
            <a:ext cx="405384" cy="365125"/>
          </a:xfrm>
        </p:spPr>
        <p:txBody>
          <a:bodyPr/>
          <a:lstStyle/>
          <a:p>
            <a:fld id="{AA17F452-B3E1-4D0D-BB4C-7C9C686C8714}"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6056" y="5636700"/>
            <a:ext cx="1081467" cy="1084775"/>
          </a:xfrm>
          <a:prstGeom prst="rect">
            <a:avLst/>
          </a:prstGeom>
        </p:spPr>
      </p:pic>
    </p:spTree>
    <p:extLst>
      <p:ext uri="{BB962C8B-B14F-4D97-AF65-F5344CB8AC3E}">
        <p14:creationId xmlns:p14="http://schemas.microsoft.com/office/powerpoint/2010/main" val="184595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FFF6B0-7FE7-4EC9-B994-D96008F62D34}"/>
              </a:ext>
            </a:extLst>
          </p:cNvPr>
          <p:cNvPicPr>
            <a:picLocks noChangeAspect="1"/>
          </p:cNvPicPr>
          <p:nvPr userDrawn="1"/>
        </p:nvPicPr>
        <p:blipFill>
          <a:blip r:embed="rId2"/>
          <a:stretch>
            <a:fillRect/>
          </a:stretch>
        </p:blipFill>
        <p:spPr>
          <a:xfrm>
            <a:off x="10991850" y="5676900"/>
            <a:ext cx="1200150" cy="1181100"/>
          </a:xfrm>
          <a:prstGeom prst="rect">
            <a:avLst/>
          </a:prstGeom>
        </p:spPr>
      </p:pic>
      <p:sp>
        <p:nvSpPr>
          <p:cNvPr id="3" name="Content Placeholder 2">
            <a:extLst>
              <a:ext uri="{FF2B5EF4-FFF2-40B4-BE49-F238E27FC236}">
                <a16:creationId xmlns:a16="http://schemas.microsoft.com/office/drawing/2014/main" id="{63E47151-58C1-DE44-B4FF-AACB26CE38BD}"/>
              </a:ext>
            </a:extLst>
          </p:cNvPr>
          <p:cNvSpPr>
            <a:spLocks noGrp="1"/>
          </p:cNvSpPr>
          <p:nvPr>
            <p:ph idx="1"/>
          </p:nvPr>
        </p:nvSpPr>
        <p:spPr>
          <a:xfrm>
            <a:off x="524300" y="1174141"/>
            <a:ext cx="11158183" cy="5278233"/>
          </a:xfrm>
        </p:spPr>
        <p:txBody>
          <a:bodyPr/>
          <a:lstStyle>
            <a:lvl1pPr marL="342900" indent="-342900">
              <a:lnSpc>
                <a:spcPct val="100000"/>
              </a:lnSpc>
              <a:spcBef>
                <a:spcPts val="0"/>
              </a:spcBef>
              <a:buFont typeface="Wingdings" panose="05000000000000000000" pitchFamily="2" charset="2"/>
              <a:buChar char="Ø"/>
              <a:defRPr/>
            </a:lvl1pPr>
            <a:lvl2pPr>
              <a:lnSpc>
                <a:spcPct val="100000"/>
              </a:lnSpc>
              <a:spcBef>
                <a:spcPts val="0"/>
              </a:spcBef>
              <a:defRPr/>
            </a:lvl2pPr>
            <a:lvl3pPr marL="1143000" indent="-228600">
              <a:lnSpc>
                <a:spcPct val="100000"/>
              </a:lnSpc>
              <a:spcBef>
                <a:spcPts val="0"/>
              </a:spcBef>
              <a:buFont typeface="Calibri" panose="020F0502020204030204" pitchFamily="34" charset="0"/>
              <a:buChar char="‒"/>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2273B6A-1A99-344C-9E74-8C554D45587E}"/>
              </a:ext>
            </a:extLst>
          </p:cNvPr>
          <p:cNvSpPr>
            <a:spLocks noGrp="1"/>
          </p:cNvSpPr>
          <p:nvPr>
            <p:ph type="sldNum" sz="quarter" idx="12"/>
          </p:nvPr>
        </p:nvSpPr>
        <p:spPr>
          <a:xfrm>
            <a:off x="11729114" y="6492875"/>
            <a:ext cx="462886" cy="365125"/>
          </a:xfrm>
        </p:spPr>
        <p:txBody>
          <a:bodyPr/>
          <a:lstStyle>
            <a:lvl1pPr algn="ctr">
              <a:defRPr>
                <a:solidFill>
                  <a:schemeClr val="tx1"/>
                </a:solidFill>
              </a:defRPr>
            </a:lvl1pPr>
          </a:lstStyle>
          <a:p>
            <a:fld id="{5293B913-F544-E945-AD8E-7BF776184C84}" type="slidenum">
              <a:rPr lang="en-US" smtClean="0"/>
              <a:pPr/>
              <a:t>‹#›</a:t>
            </a:fld>
            <a:endParaRPr lang="en-US" dirty="0"/>
          </a:p>
        </p:txBody>
      </p:sp>
      <p:sp>
        <p:nvSpPr>
          <p:cNvPr id="7" name="Rectangle 6">
            <a:extLst>
              <a:ext uri="{FF2B5EF4-FFF2-40B4-BE49-F238E27FC236}">
                <a16:creationId xmlns:a16="http://schemas.microsoft.com/office/drawing/2014/main" id="{2D6AFD79-8B4B-439E-BF33-26A90AADDF00}"/>
              </a:ext>
            </a:extLst>
          </p:cNvPr>
          <p:cNvSpPr/>
          <p:nvPr userDrawn="1"/>
        </p:nvSpPr>
        <p:spPr>
          <a:xfrm>
            <a:off x="0" y="1"/>
            <a:ext cx="12192000" cy="1108136"/>
          </a:xfrm>
          <a:prstGeom prst="rect">
            <a:avLst/>
          </a:prstGeom>
          <a:solidFill>
            <a:srgbClr val="0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B58DD2-295C-824E-9B1D-CADF1D5AD5B9}"/>
              </a:ext>
            </a:extLst>
          </p:cNvPr>
          <p:cNvSpPr>
            <a:spLocks noGrp="1"/>
          </p:cNvSpPr>
          <p:nvPr>
            <p:ph type="title"/>
          </p:nvPr>
        </p:nvSpPr>
        <p:spPr>
          <a:xfrm>
            <a:off x="524299" y="79435"/>
            <a:ext cx="11158184" cy="928750"/>
          </a:xfrm>
        </p:spPr>
        <p:txBody>
          <a:bodyPr/>
          <a:lstStyle>
            <a:lvl1pPr>
              <a:defRPr b="1">
                <a:solidFill>
                  <a:schemeClr val="bg1"/>
                </a:solidFill>
                <a:latin typeface="+mn-lt"/>
                <a:ea typeface="Source Sans Pro" panose="020B0503030403020204" pitchFamily="34" charset="0"/>
              </a:defRPr>
            </a:lvl1pPr>
          </a:lstStyle>
          <a:p>
            <a:r>
              <a:rPr lang="en-US" dirty="0"/>
              <a:t>Click to edit Master title style</a:t>
            </a:r>
          </a:p>
        </p:txBody>
      </p:sp>
    </p:spTree>
    <p:extLst>
      <p:ext uri="{BB962C8B-B14F-4D97-AF65-F5344CB8AC3E}">
        <p14:creationId xmlns:p14="http://schemas.microsoft.com/office/powerpoint/2010/main" val="3778693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95298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2387777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921047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2219168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717794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293727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70911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528049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A17F452-B3E1-4D0D-BB4C-7C9C686C8714}" type="slidenum">
              <a:rPr lang="en-US" smtClean="0"/>
              <a:t>‹#›</a:t>
            </a:fld>
            <a:endParaRPr lang="en-US" dirty="0"/>
          </a:p>
        </p:txBody>
      </p:sp>
    </p:spTree>
    <p:extLst>
      <p:ext uri="{BB962C8B-B14F-4D97-AF65-F5344CB8AC3E}">
        <p14:creationId xmlns:p14="http://schemas.microsoft.com/office/powerpoint/2010/main" val="86108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3FF-8283-8E4D-B03C-82EA9529E15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CF85D39-9B3F-AF4B-972C-421A09FD2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468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3F60-5600-9742-94AA-A73F65B01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592995-330A-A94C-AFB9-549B0E866D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C6967A-F2FF-CE48-9516-599D59DAF4D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DDEBD06-B071-0945-B849-2F1C51A35E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DDA708-AF9F-2145-9E8D-AF99B4352EBE}"/>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89208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E47151-58C1-DE44-B4FF-AACB26CE38BD}"/>
              </a:ext>
            </a:extLst>
          </p:cNvPr>
          <p:cNvSpPr>
            <a:spLocks noGrp="1"/>
          </p:cNvSpPr>
          <p:nvPr>
            <p:ph idx="1"/>
          </p:nvPr>
        </p:nvSpPr>
        <p:spPr>
          <a:xfrm>
            <a:off x="524300" y="1174141"/>
            <a:ext cx="11158183" cy="4989391"/>
          </a:xfrm>
        </p:spPr>
        <p:txBody>
          <a:bodyPr/>
          <a:lstStyle>
            <a:lvl1pPr marL="342900" indent="-342900">
              <a:lnSpc>
                <a:spcPct val="100000"/>
              </a:lnSpc>
              <a:spcBef>
                <a:spcPts val="0"/>
              </a:spcBef>
              <a:buFont typeface="Wingdings" panose="05000000000000000000" pitchFamily="2" charset="2"/>
              <a:buChar char="Ø"/>
              <a:defRPr/>
            </a:lvl1pPr>
            <a:lvl2pPr>
              <a:lnSpc>
                <a:spcPct val="100000"/>
              </a:lnSpc>
              <a:spcBef>
                <a:spcPts val="0"/>
              </a:spcBef>
              <a:defRPr/>
            </a:lvl2pPr>
            <a:lvl3pPr marL="1143000" indent="-228600">
              <a:lnSpc>
                <a:spcPct val="100000"/>
              </a:lnSpc>
              <a:spcBef>
                <a:spcPts val="0"/>
              </a:spcBef>
              <a:buFont typeface="Calibri" panose="020F0502020204030204" pitchFamily="34" charset="0"/>
              <a:buChar char="‒"/>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2273B6A-1A99-344C-9E74-8C554D45587E}"/>
              </a:ext>
            </a:extLst>
          </p:cNvPr>
          <p:cNvSpPr>
            <a:spLocks noGrp="1"/>
          </p:cNvSpPr>
          <p:nvPr>
            <p:ph type="sldNum" sz="quarter" idx="12"/>
          </p:nvPr>
        </p:nvSpPr>
        <p:spPr>
          <a:xfrm>
            <a:off x="5640505" y="6358626"/>
            <a:ext cx="462886" cy="365125"/>
          </a:xfrm>
        </p:spPr>
        <p:txBody>
          <a:bodyPr/>
          <a:lstStyle>
            <a:lvl1pPr algn="ctr">
              <a:defRPr/>
            </a:lvl1pPr>
          </a:lstStyle>
          <a:p>
            <a:fld id="{5293B913-F544-E945-AD8E-7BF776184C84}" type="slidenum">
              <a:rPr lang="en-US" smtClean="0"/>
              <a:pPr/>
              <a:t>‹#›</a:t>
            </a:fld>
            <a:endParaRPr lang="en-US" dirty="0"/>
          </a:p>
        </p:txBody>
      </p:sp>
      <p:sp>
        <p:nvSpPr>
          <p:cNvPr id="7" name="Rectangle 6">
            <a:extLst>
              <a:ext uri="{FF2B5EF4-FFF2-40B4-BE49-F238E27FC236}">
                <a16:creationId xmlns:a16="http://schemas.microsoft.com/office/drawing/2014/main" id="{2D6AFD79-8B4B-439E-BF33-26A90AADDF00}"/>
              </a:ext>
            </a:extLst>
          </p:cNvPr>
          <p:cNvSpPr/>
          <p:nvPr userDrawn="1"/>
        </p:nvSpPr>
        <p:spPr>
          <a:xfrm>
            <a:off x="0" y="1"/>
            <a:ext cx="12192000" cy="1108136"/>
          </a:xfrm>
          <a:prstGeom prst="rect">
            <a:avLst/>
          </a:prstGeom>
          <a:solidFill>
            <a:srgbClr val="0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B58DD2-295C-824E-9B1D-CADF1D5AD5B9}"/>
              </a:ext>
            </a:extLst>
          </p:cNvPr>
          <p:cNvSpPr>
            <a:spLocks noGrp="1"/>
          </p:cNvSpPr>
          <p:nvPr>
            <p:ph type="title"/>
          </p:nvPr>
        </p:nvSpPr>
        <p:spPr>
          <a:xfrm>
            <a:off x="524299" y="79435"/>
            <a:ext cx="10939819" cy="928750"/>
          </a:xfrm>
        </p:spPr>
        <p:txBody>
          <a:bodyPr/>
          <a:lstStyle>
            <a:lvl1pPr>
              <a:defRPr b="1">
                <a:solidFill>
                  <a:schemeClr val="bg1"/>
                </a:solidFill>
                <a:latin typeface="+mn-lt"/>
                <a:ea typeface="Source Sans Pro" panose="020B0503030403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48FFF6B0-7FE7-4EC9-B994-D96008F62D34}"/>
              </a:ext>
            </a:extLst>
          </p:cNvPr>
          <p:cNvPicPr>
            <a:picLocks noChangeAspect="1"/>
          </p:cNvPicPr>
          <p:nvPr userDrawn="1"/>
        </p:nvPicPr>
        <p:blipFill>
          <a:blip r:embed="rId2"/>
          <a:stretch>
            <a:fillRect/>
          </a:stretch>
        </p:blipFill>
        <p:spPr>
          <a:xfrm>
            <a:off x="10991850" y="5676900"/>
            <a:ext cx="1200150" cy="1181100"/>
          </a:xfrm>
          <a:prstGeom prst="rect">
            <a:avLst/>
          </a:prstGeom>
        </p:spPr>
      </p:pic>
    </p:spTree>
    <p:extLst>
      <p:ext uri="{BB962C8B-B14F-4D97-AF65-F5344CB8AC3E}">
        <p14:creationId xmlns:p14="http://schemas.microsoft.com/office/powerpoint/2010/main" val="3146541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3F60-5600-9742-94AA-A73F65B019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592995-330A-A94C-AFB9-549B0E866D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C6967A-F2FF-CE48-9516-599D59DAF4D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DDEBD06-B071-0945-B849-2F1C51A35E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DDA708-AF9F-2145-9E8D-AF99B4352EBE}"/>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376153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8F3-91BC-4D4E-BC6D-C2624A043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10D32-5473-014C-9491-0E384531BA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B67781-F2C9-BD4E-A0FA-2CC09E3AEB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C7ABE-5FE5-2641-A3E2-47946AE0652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C76B626-0B16-BF4F-A1B6-5EFD4FFD11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27865A-DAF3-E347-BAB1-EF0B731698E8}"/>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2690284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CC2C-722A-DF46-A3F3-5198320046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462497-0C2D-B747-947B-2BE0FB91E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56CA0D-5381-1149-8DA7-20FB41232C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CA4D1-8490-3540-BB16-6DF90B86A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589775-C34D-0D44-87A3-B8CCA556DE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32938-BE4C-2F4E-A4B0-41D95ED51EC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A89C7C-B766-C84B-BBFD-9CFD0F75EE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FD8806-9B65-C349-A49E-F83C7624BDE4}"/>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774668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E978-49E9-2247-8C72-9EE1B67A5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E819D-A39B-FC42-817C-CC499EE09CC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FE4DEF8-2DD1-8847-9831-794469EA3E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1ACA4C-2FDC-9A40-BFB8-B6DEBB8C2FE9}"/>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80059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8A5FBE-27C8-8E48-9EC6-CEDA6699537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E9D9608-51F3-BD46-934D-3C1D709984A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969D9A1-7CE3-5948-AD53-64AC35949F40}"/>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1026582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CFF7-7487-EC48-AD99-4BE6B0149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934CD1-5F84-8445-B1B2-D02E5EA1A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57556-FDBF-CC46-8693-9586F273C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5ACF6D-FD5E-8B4E-B914-97BDB92BE4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4CC251D-B15E-A24A-9E37-632F3A11FB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22C2C7-1D9F-7C4E-B690-FD87246B4499}"/>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2353373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617A-8BFE-4A4F-BC77-88474A1F1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E6C2B1-CF2A-A94C-81F0-8CF561BB3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5AA309-33A5-B149-AF46-0B1588C83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235E39-04DE-6E4A-B4EE-25164E74CDE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17AA9D2-AC6A-214B-8857-EBDF771AD9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B46EE7-003F-9A4A-B5AE-BE948C1F413C}"/>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692317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4914-D370-6148-B532-7BB3574E8E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75265-F766-0740-BA71-8471EE1EFE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27A92-A0A6-3045-BCF7-E8637DDE1AA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0D3581E-B1B1-B34B-A030-9665A2B70B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9D206C-84C9-E34E-A35B-4E199FA69FB6}"/>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1296361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EE9196-4C24-6E4A-B1EC-89C0D4AADB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0AF8A-935D-3141-8C31-F109DD15C5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8DA06-2B01-4A45-AA81-199C9E1A6F1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46EF7-1A3C-CF4F-BA69-6DBFC58885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C5E9A2-1C52-9740-8214-2D10C709C73E}"/>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17538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8F3-91BC-4D4E-BC6D-C2624A043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10D32-5473-014C-9491-0E384531BA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B67781-F2C9-BD4E-A0FA-2CC09E3AEB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CC7ABE-5FE5-2641-A3E2-47946AE0652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C76B626-0B16-BF4F-A1B6-5EFD4FFD11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27865A-DAF3-E347-BAB1-EF0B731698E8}"/>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643372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469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6" name="Straight Connector 15"/>
          <p:cNvCxnSpPr/>
          <p:nvPr userDrawn="1"/>
        </p:nvCxnSpPr>
        <p:spPr>
          <a:xfrm>
            <a:off x="3519061"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EBB45E8-3AF5-47F9-AAF8-FDD09D9BB52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4335" y="6513870"/>
            <a:ext cx="2560320" cy="53098"/>
          </a:xfrm>
          <a:prstGeom prst="rect">
            <a:avLst/>
          </a:prstGeom>
        </p:spPr>
      </p:pic>
      <p:sp>
        <p:nvSpPr>
          <p:cNvPr id="13" name="TextBox 12"/>
          <p:cNvSpPr txBox="1"/>
          <p:nvPr userDrawn="1"/>
        </p:nvSpPr>
        <p:spPr>
          <a:xfrm>
            <a:off x="11086012" y="6603499"/>
            <a:ext cx="349637" cy="16158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450" smtClean="0">
                <a:solidFill>
                  <a:schemeClr val="tx1"/>
                </a:solidFill>
                <a:latin typeface="Arial" panose="020B0604020202020204" pitchFamily="34" charset="0"/>
                <a:cs typeface="Arial" panose="020B0604020202020204" pitchFamily="34" charset="0"/>
              </a:rPr>
              <a:pPr algn="r"/>
              <a:t>‹#›</a:t>
            </a:fld>
            <a:endParaRPr lang="en-US" sz="450" dirty="0">
              <a:solidFill>
                <a:schemeClr val="tx1"/>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965887" y="546923"/>
            <a:ext cx="9319324" cy="527635"/>
          </a:xfrm>
          <a:prstGeom prst="rect">
            <a:avLst/>
          </a:prstGeom>
        </p:spPr>
        <p:txBody>
          <a:bodyPr anchor="ctr" anchorCtr="0">
            <a:normAutofit/>
          </a:bodyPr>
          <a:lstStyle>
            <a:lvl1pPr>
              <a:defRPr sz="2400" b="0">
                <a:latin typeface="Arial" pitchFamily="34" charset="0"/>
                <a:cs typeface="Arial" pitchFamily="34" charset="0"/>
              </a:defRPr>
            </a:lvl1pPr>
          </a:lstStyle>
          <a:p>
            <a:r>
              <a:rPr lang="en-US" dirty="0"/>
              <a:t>Click to edit Master title style</a:t>
            </a:r>
          </a:p>
        </p:txBody>
      </p:sp>
      <p:sp>
        <p:nvSpPr>
          <p:cNvPr id="14" name="TextBox 19"/>
          <p:cNvSpPr txBox="1">
            <a:spLocks noChangeArrowheads="1"/>
          </p:cNvSpPr>
          <p:nvPr userDrawn="1"/>
        </p:nvSpPr>
        <p:spPr bwMode="auto">
          <a:xfrm>
            <a:off x="4803239" y="6528186"/>
            <a:ext cx="265176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400" dirty="0"/>
              <a:t>FOUO // FOR OFFICIAL USE ONLY</a:t>
            </a:r>
          </a:p>
        </p:txBody>
      </p:sp>
      <p:sp>
        <p:nvSpPr>
          <p:cNvPr id="17" name="TextBox 19"/>
          <p:cNvSpPr txBox="1">
            <a:spLocks noChangeArrowheads="1"/>
          </p:cNvSpPr>
          <p:nvPr userDrawn="1"/>
        </p:nvSpPr>
        <p:spPr bwMode="auto">
          <a:xfrm>
            <a:off x="4728519" y="-1504"/>
            <a:ext cx="265176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400" dirty="0"/>
              <a:t>FOUO // FOR OFFICIAL USE ONLY</a:t>
            </a:r>
          </a:p>
        </p:txBody>
      </p:sp>
      <p:sp>
        <p:nvSpPr>
          <p:cNvPr id="18" name="TextBox 19"/>
          <p:cNvSpPr txBox="1">
            <a:spLocks noChangeArrowheads="1"/>
          </p:cNvSpPr>
          <p:nvPr userDrawn="1"/>
        </p:nvSpPr>
        <p:spPr bwMode="auto">
          <a:xfrm>
            <a:off x="8075640" y="6508519"/>
            <a:ext cx="3291840" cy="3000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675" dirty="0"/>
              <a:t>DISTRIBUTION C: Distribution to limited U.S. Government agencies and their contractors. </a:t>
            </a:r>
            <a:r>
              <a:rPr lang="en-US" altLang="en-US" sz="675" baseline="0" dirty="0"/>
              <a:t> </a:t>
            </a:r>
            <a:r>
              <a:rPr lang="en-US" altLang="en-US" sz="675" dirty="0"/>
              <a:t>Other requests for this document shall be referred to AFOSR/ITA.</a:t>
            </a:r>
          </a:p>
        </p:txBody>
      </p:sp>
    </p:spTree>
    <p:extLst>
      <p:ext uri="{BB962C8B-B14F-4D97-AF65-F5344CB8AC3E}">
        <p14:creationId xmlns:p14="http://schemas.microsoft.com/office/powerpoint/2010/main" val="3542063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1455421" y="274639"/>
            <a:ext cx="8971279"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a:lvl1pPr>
          </a:lstStyle>
          <a:p>
            <a:pPr lvl="0"/>
            <a:r>
              <a:rPr lang="en-US" dirty="0"/>
              <a:t>Click to edit Master title text </a:t>
            </a:r>
          </a:p>
        </p:txBody>
      </p:sp>
    </p:spTree>
    <p:extLst>
      <p:ext uri="{BB962C8B-B14F-4D97-AF65-F5344CB8AC3E}">
        <p14:creationId xmlns:p14="http://schemas.microsoft.com/office/powerpoint/2010/main" val="302721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CC2C-722A-DF46-A3F3-5198320046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462497-0C2D-B747-947B-2BE0FB91E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56CA0D-5381-1149-8DA7-20FB41232C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CA4D1-8490-3540-BB16-6DF90B86A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589775-C34D-0D44-87A3-B8CCA556DE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32938-BE4C-2F4E-A4B0-41D95ED51EC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A89C7C-B766-C84B-BBFD-9CFD0F75EE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FD8806-9B65-C349-A49E-F83C7624BDE4}"/>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92204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E978-49E9-2247-8C72-9EE1B67A5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E819D-A39B-FC42-817C-CC499EE09CC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FE4DEF8-2DD1-8847-9831-794469EA3E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1ACA4C-2FDC-9A40-BFB8-B6DEBB8C2FE9}"/>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18199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8A5FBE-27C8-8E48-9EC6-CEDA6699537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E9D9608-51F3-BD46-934D-3C1D709984A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969D9A1-7CE3-5948-AD53-64AC35949F40}"/>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119776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CFF7-7487-EC48-AD99-4BE6B0149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934CD1-5F84-8445-B1B2-D02E5EA1A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57556-FDBF-CC46-8693-9586F273C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5ACF6D-FD5E-8B4E-B914-97BDB92BE4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4CC251D-B15E-A24A-9E37-632F3A11FB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22C2C7-1D9F-7C4E-B690-FD87246B4499}"/>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20948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617A-8BFE-4A4F-BC77-88474A1F1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E6C2B1-CF2A-A94C-81F0-8CF561BB3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5AA309-33A5-B149-AF46-0B1588C83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235E39-04DE-6E4A-B4EE-25164E74CDE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17AA9D2-AC6A-214B-8857-EBDF771AD9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B46EE7-003F-9A4A-B5AE-BE948C1F413C}"/>
              </a:ext>
            </a:extLst>
          </p:cNvPr>
          <p:cNvSpPr>
            <a:spLocks noGrp="1"/>
          </p:cNvSpPr>
          <p:nvPr>
            <p:ph type="sldNum" sz="quarter" idx="12"/>
          </p:nvPr>
        </p:nvSpPr>
        <p:spPr/>
        <p:txBody>
          <a:bodyPr/>
          <a:lstStyle/>
          <a:p>
            <a:fld id="{5293B913-F544-E945-AD8E-7BF776184C84}" type="slidenum">
              <a:rPr lang="en-US" smtClean="0"/>
              <a:t>‹#›</a:t>
            </a:fld>
            <a:endParaRPr lang="en-US" dirty="0"/>
          </a:p>
        </p:txBody>
      </p:sp>
    </p:spTree>
    <p:extLst>
      <p:ext uri="{BB962C8B-B14F-4D97-AF65-F5344CB8AC3E}">
        <p14:creationId xmlns:p14="http://schemas.microsoft.com/office/powerpoint/2010/main" val="326758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47C0E-D8B3-2948-AA36-E59B50ECA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2BAEF0-8FAC-9E46-98CC-BA5889FA6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BE92E-1085-6140-A8C7-9CDF99008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F514D03-AF66-2A42-A2C3-03A87EE1D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2D7B9D4-FD28-5044-98E9-B2B8F22E3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3B913-F544-E945-AD8E-7BF776184C84}" type="slidenum">
              <a:rPr lang="en-US" smtClean="0"/>
              <a:t>‹#›</a:t>
            </a:fld>
            <a:endParaRPr lang="en-US" dirty="0"/>
          </a:p>
        </p:txBody>
      </p:sp>
    </p:spTree>
    <p:extLst>
      <p:ext uri="{BB962C8B-B14F-4D97-AF65-F5344CB8AC3E}">
        <p14:creationId xmlns:p14="http://schemas.microsoft.com/office/powerpoint/2010/main" val="522590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4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7F452-B3E1-4D0D-BB4C-7C9C686C8714}" type="slidenum">
              <a:rPr lang="en-US" smtClean="0"/>
              <a:t>‹#›</a:t>
            </a:fld>
            <a:endParaRPr lang="en-US" dirty="0"/>
          </a:p>
        </p:txBody>
      </p:sp>
    </p:spTree>
    <p:extLst>
      <p:ext uri="{BB962C8B-B14F-4D97-AF65-F5344CB8AC3E}">
        <p14:creationId xmlns:p14="http://schemas.microsoft.com/office/powerpoint/2010/main" val="30819751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47C0E-D8B3-2948-AA36-E59B50ECA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2BAEF0-8FAC-9E46-98CC-BA5889FA6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BE92E-1085-6140-A8C7-9CDF99008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F514D03-AF66-2A42-A2C3-03A87EE1D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2D7B9D4-FD28-5044-98E9-B2B8F22E3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3B913-F544-E945-AD8E-7BF776184C84}" type="slidenum">
              <a:rPr lang="en-US" smtClean="0"/>
              <a:t>‹#›</a:t>
            </a:fld>
            <a:endParaRPr lang="en-US" dirty="0"/>
          </a:p>
        </p:txBody>
      </p:sp>
    </p:spTree>
    <p:extLst>
      <p:ext uri="{BB962C8B-B14F-4D97-AF65-F5344CB8AC3E}">
        <p14:creationId xmlns:p14="http://schemas.microsoft.com/office/powerpoint/2010/main" val="32214071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jpe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0.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jpe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12.xml"/><Relationship Id="rId16" Type="http://schemas.openxmlformats.org/officeDocument/2006/relationships/image" Target="../media/image121.jpeg"/><Relationship Id="rId20"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cid:image001.png@01D80C94.D7390100" TargetMode="External"/><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10.png"/><Relationship Id="rId9" Type="http://schemas.openxmlformats.org/officeDocument/2006/relationships/image" Target="../media/image114.png"/><Relationship Id="rId14" Type="http://schemas.openxmlformats.org/officeDocument/2006/relationships/image" Target="../media/image119.png"/></Relationships>
</file>

<file path=ppt/slides/_rels/slide1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www.congress.gov/bill/115th-congress/house-bill/6227/" TargetMode="Externa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www.quantum.gov/about/nqiac/"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129.png"/></Relationships>
</file>

<file path=ppt/slides/_rels/slide22.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quantum.gov/" TargetMode="External"/><Relationship Id="rId2" Type="http://schemas.openxmlformats.org/officeDocument/2006/relationships/image" Target="../media/image139.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gif"/><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hyperlink" Target="https://www.quantum.gov/wp-content/uploads/2020/10/QuantumFrontiers.pdf" TargetMode="External"/><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hyperlink" Target="https://www.quantum.gov/wp-content/uploads/2020/10/QuantumFrontiers.pdf" TargetMode="External"/><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hyperlink" Target="https://www.quantum.gov/wp-content/uploads/2020/10/QuantumFrontiers.pdf" TargetMode="Externa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210288"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756" y="5045042"/>
            <a:ext cx="1531276" cy="1535959"/>
          </a:xfrm>
          <a:prstGeom prst="rect">
            <a:avLst/>
          </a:prstGeom>
        </p:spPr>
      </p:pic>
      <p:sp>
        <p:nvSpPr>
          <p:cNvPr id="8" name="Title 1"/>
          <p:cNvSpPr txBox="1">
            <a:spLocks/>
          </p:cNvSpPr>
          <p:nvPr/>
        </p:nvSpPr>
        <p:spPr>
          <a:xfrm>
            <a:off x="265755" y="325029"/>
            <a:ext cx="10911325" cy="4932771"/>
          </a:xfrm>
          <a:prstGeom prst="rect">
            <a:avLst/>
          </a:prstGeom>
        </p:spPr>
        <p:txBody>
          <a:bodyPr vert="horz" lIns="91440" tIns="45720" rIns="91440" bIns="45720" rtlCol="0" anchor="t">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4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The National Quantum Initiative</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Quantum For International Workshop</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Arial" panose="020B0604020202020204" pitchFamily="34" charset="0"/>
              </a:rPr>
              <a:t>June 25, 2024</a:t>
            </a:r>
          </a:p>
          <a:p>
            <a:pPr marL="0" marR="0" lvl="0" indent="0" algn="l" defTabSz="914400" rtl="0" eaLnBrk="1" fontAlgn="auto" latinLnBrk="0" hangingPunct="1">
              <a:lnSpc>
                <a:spcPct val="120000"/>
              </a:lnSpc>
              <a:spcBef>
                <a:spcPts val="0"/>
              </a:spcBef>
              <a:spcAft>
                <a:spcPts val="0"/>
              </a:spcAft>
              <a:buClrTx/>
              <a:buSzTx/>
              <a:buFontTx/>
              <a:buNone/>
              <a:tabLst/>
              <a:defRPr/>
            </a:pPr>
            <a:b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Arial" panose="020B0604020202020204" pitchFamily="34" charset="0"/>
              </a:rPr>
            </a:br>
            <a:r>
              <a:rPr kumimoji="0" lang="en-US" sz="3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Dr. Gretchen Campbell</a:t>
            </a:r>
            <a:endPar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Arial" panose="020B0604020202020204" pitchFamily="34" charset="0"/>
              </a:rPr>
              <a:t>Director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Arial" panose="020B0604020202020204" pitchFamily="34" charset="0"/>
              </a:rPr>
              <a:t>National Quantum Coordination Office</a:t>
            </a:r>
            <a:endPar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Office of Science and Technology Policy</a:t>
            </a:r>
            <a:b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br>
            <a:endPar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quantum.gov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whitehouse.gov/</a:t>
            </a:r>
            <a:r>
              <a:rPr kumimoji="0" lang="en-US" sz="3800" b="1" i="0" u="none" strike="noStrike" kern="1200" cap="none" spc="0" normalizeH="0" baseline="0" noProof="0" dirty="0" err="1">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ostp</a:t>
            </a:r>
            <a:endPar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D1D3D4"/>
                </a:solidFill>
                <a:effectLst>
                  <a:outerShdw blurRad="38100" dist="38100" dir="2700000" algn="tl">
                    <a:srgbClr val="000000">
                      <a:alpha val="43137"/>
                    </a:srgbClr>
                  </a:outerShdw>
                </a:effectLst>
                <a:uLnTx/>
                <a:uFillTx/>
                <a:latin typeface="Merriweather"/>
                <a:ea typeface="Source Sans Pro" panose="020B0503030403020204" pitchFamily="34" charset="0"/>
                <a:cs typeface="+mj-cs"/>
              </a:rPr>
              <a:t>@WHOSTP</a:t>
            </a:r>
          </a:p>
        </p:txBody>
      </p:sp>
      <p:sp>
        <p:nvSpPr>
          <p:cNvPr id="11" name="Slide Number Placeholder 15">
            <a:extLst>
              <a:ext uri="{FF2B5EF4-FFF2-40B4-BE49-F238E27FC236}">
                <a16:creationId xmlns:a16="http://schemas.microsoft.com/office/drawing/2014/main" id="{ACBDFA8A-7697-4761-8496-A1EFA5BE8739}"/>
              </a:ext>
            </a:extLst>
          </p:cNvPr>
          <p:cNvSpPr>
            <a:spLocks noGrp="1"/>
          </p:cNvSpPr>
          <p:nvPr>
            <p:ph type="sldNum" sz="quarter" idx="12"/>
          </p:nvPr>
        </p:nvSpPr>
        <p:spPr>
          <a:xfrm>
            <a:off x="11729114" y="6492875"/>
            <a:ext cx="462886" cy="365125"/>
          </a:xfrm>
        </p:spPr>
        <p:txBody>
          <a:bodyPr/>
          <a:lstStyle/>
          <a:p>
            <a:pPr algn="ctr"/>
            <a:fld id="{5293B913-F544-E945-AD8E-7BF776184C84}" type="slidenum">
              <a:rPr lang="en-US" smtClean="0"/>
              <a:pPr algn="ctr"/>
              <a:t>1</a:t>
            </a:fld>
            <a:endParaRPr lang="en-US" dirty="0"/>
          </a:p>
        </p:txBody>
      </p:sp>
      <p:sp>
        <p:nvSpPr>
          <p:cNvPr id="10" name="TextBox 9">
            <a:extLst>
              <a:ext uri="{FF2B5EF4-FFF2-40B4-BE49-F238E27FC236}">
                <a16:creationId xmlns:a16="http://schemas.microsoft.com/office/drawing/2014/main" id="{744AC39D-F58B-452B-B72A-D84B2BF0CFF5}"/>
              </a:ext>
            </a:extLst>
          </p:cNvPr>
          <p:cNvSpPr txBox="1"/>
          <p:nvPr/>
        </p:nvSpPr>
        <p:spPr>
          <a:xfrm>
            <a:off x="3384470" y="4996973"/>
            <a:ext cx="4017824" cy="1477328"/>
          </a:xfrm>
          <a:prstGeom prst="rect">
            <a:avLst/>
          </a:prstGeom>
          <a:solidFill>
            <a:srgbClr val="000000">
              <a:alpha val="50196"/>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8F8F8"/>
                </a:solidFill>
                <a:effectLst/>
                <a:uLnTx/>
                <a:uFillTx/>
                <a:latin typeface="Calibri" panose="020F0502020204030204"/>
                <a:ea typeface="+mn-ea"/>
                <a:cs typeface="+mn-cs"/>
              </a:rPr>
              <a:t>Office of Science and Technology Policy</a:t>
            </a:r>
          </a:p>
          <a:p>
            <a:pPr marR="0" lvl="0" defTabSz="914400" rtl="0" eaLnBrk="1" fontAlgn="auto" latinLnBrk="0" hangingPunct="1">
              <a:lnSpc>
                <a:spcPct val="100000"/>
              </a:lnSpc>
              <a:spcBef>
                <a:spcPts val="0"/>
              </a:spcBef>
              <a:spcAft>
                <a:spcPts val="0"/>
              </a:spcAft>
              <a:buClrTx/>
              <a:buSzTx/>
              <a:tabLst/>
              <a:defRPr/>
            </a:pPr>
            <a:r>
              <a:rPr lang="en-US" dirty="0">
                <a:solidFill>
                  <a:srgbClr val="F8F8F8"/>
                </a:solidFill>
                <a:latin typeface="Calibri" panose="020F0502020204030204"/>
              </a:rPr>
              <a:t>OSTP works to harness the power of science, technology, and innovation to achieve America’s greatest aspirations.</a:t>
            </a:r>
            <a:endParaRPr kumimoji="0" lang="en-US" sz="1800" i="0" strike="noStrike" kern="1200" cap="none" spc="0" normalizeH="0" baseline="0" noProof="0" dirty="0">
              <a:ln>
                <a:noFill/>
              </a:ln>
              <a:solidFill>
                <a:srgbClr val="F8F8F8"/>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067E0FF-3BB7-4EB6-AD7F-0105A07F9352}"/>
              </a:ext>
            </a:extLst>
          </p:cNvPr>
          <p:cNvSpPr txBox="1"/>
          <p:nvPr/>
        </p:nvSpPr>
        <p:spPr>
          <a:xfrm>
            <a:off x="7610929" y="4996973"/>
            <a:ext cx="4358244" cy="1477328"/>
          </a:xfrm>
          <a:prstGeom prst="rect">
            <a:avLst/>
          </a:prstGeom>
          <a:solidFill>
            <a:srgbClr val="000000">
              <a:alpha val="50196"/>
            </a:srgbClr>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8F8F8"/>
                </a:solidFill>
                <a:effectLst/>
                <a:uLnTx/>
                <a:uFillTx/>
                <a:latin typeface="Calibri" panose="020F0502020204030204"/>
                <a:ea typeface="+mn-ea"/>
                <a:cs typeface="+mn-cs"/>
              </a:rPr>
              <a:t>National Quantum Coordination Office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F8F8"/>
                </a:solidFill>
                <a:effectLst/>
                <a:uLnTx/>
                <a:uFillTx/>
                <a:latin typeface="Calibri" panose="020F0502020204030204"/>
                <a:ea typeface="+mn-ea"/>
                <a:cs typeface="+mn-cs"/>
              </a:rPr>
              <a:t>Dr. Gretchen Campbell</a:t>
            </a:r>
            <a:r>
              <a:rPr kumimoji="0" lang="en-US" sz="1800" b="0" i="0" u="none" strike="noStrike" kern="1200" cap="none" spc="0" normalizeH="0" baseline="0" noProof="0" dirty="0">
                <a:ln>
                  <a:noFill/>
                </a:ln>
                <a:solidFill>
                  <a:srgbClr val="F8F8F8"/>
                </a:solidFill>
                <a:effectLst/>
                <a:uLnTx/>
                <a:uFillTx/>
                <a:latin typeface="Calibri" panose="020F0502020204030204"/>
                <a:ea typeface="+mn-ea"/>
                <a:cs typeface="+mn-cs"/>
              </a:rPr>
              <a:t>, Director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F8F8"/>
                </a:solidFill>
                <a:effectLst/>
                <a:uLnTx/>
                <a:uFillTx/>
                <a:latin typeface="Calibri" panose="020F0502020204030204"/>
                <a:ea typeface="+mn-ea"/>
                <a:cs typeface="+mn-cs"/>
              </a:rPr>
              <a:t>Dr. Brad Blakestad</a:t>
            </a:r>
            <a:r>
              <a:rPr kumimoji="0" lang="en-US" sz="1800" b="0" i="0" u="none" strike="noStrike" kern="1200" cap="none" spc="0" normalizeH="0" baseline="0" noProof="0" dirty="0">
                <a:ln>
                  <a:noFill/>
                </a:ln>
                <a:solidFill>
                  <a:srgbClr val="F8F8F8"/>
                </a:solidFill>
                <a:effectLst/>
                <a:uLnTx/>
                <a:uFillTx/>
                <a:latin typeface="Calibri" panose="020F0502020204030204"/>
                <a:ea typeface="+mn-ea"/>
                <a:cs typeface="+mn-cs"/>
              </a:rPr>
              <a:t>, Deputy Director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F8F8"/>
                </a:solidFill>
                <a:effectLst/>
                <a:uLnTx/>
                <a:uFillTx/>
                <a:latin typeface="Calibri" panose="020F0502020204030204"/>
                <a:ea typeface="+mn-ea"/>
                <a:cs typeface="+mn-cs"/>
              </a:rPr>
              <a:t>Dr. Tanner Crowder</a:t>
            </a:r>
            <a:r>
              <a:rPr kumimoji="0" lang="en-US" sz="1800" b="0" i="0" u="none" strike="noStrike" kern="1200" cap="none" spc="0" normalizeH="0" baseline="0" noProof="0" dirty="0">
                <a:ln>
                  <a:noFill/>
                </a:ln>
                <a:solidFill>
                  <a:srgbClr val="F8F8F8"/>
                </a:solidFill>
                <a:effectLst/>
                <a:uLnTx/>
                <a:uFillTx/>
                <a:latin typeface="Calibri" panose="020F0502020204030204"/>
                <a:ea typeface="+mn-ea"/>
                <a:cs typeface="+mn-cs"/>
              </a:rPr>
              <a:t>, Senior Policy Analyst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F8F8"/>
                </a:solidFill>
                <a:effectLst/>
                <a:uLnTx/>
                <a:uFillTx/>
                <a:latin typeface="Calibri" panose="020F0502020204030204"/>
                <a:ea typeface="+mn-ea"/>
                <a:cs typeface="+mn-cs"/>
              </a:rPr>
              <a:t>Dr. Thomas Wong</a:t>
            </a:r>
            <a:r>
              <a:rPr kumimoji="0" lang="en-US" sz="1800" b="0" i="0" u="none" strike="noStrike" kern="1200" cap="none" spc="0" normalizeH="0" baseline="0" noProof="0" dirty="0">
                <a:ln>
                  <a:noFill/>
                </a:ln>
                <a:solidFill>
                  <a:srgbClr val="F8F8F8"/>
                </a:solidFill>
                <a:effectLst/>
                <a:uLnTx/>
                <a:uFillTx/>
                <a:latin typeface="Calibri" panose="020F0502020204030204"/>
                <a:ea typeface="+mn-ea"/>
                <a:cs typeface="+mn-cs"/>
              </a:rPr>
              <a:t>, Consultant</a:t>
            </a:r>
            <a:endParaRPr kumimoji="0" lang="en-US" sz="1800" b="1" i="0" u="none" strike="noStrike" kern="1200" cap="none" spc="0" normalizeH="0" baseline="0" noProof="0" dirty="0">
              <a:ln>
                <a:noFill/>
              </a:ln>
              <a:solidFill>
                <a:srgbClr val="F8F8F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673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A03CCC7C-2BB2-45B9-9F9F-D28926327F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9998" y="3886201"/>
            <a:ext cx="6030008" cy="2636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a:extLst>
              <a:ext uri="{FF2B5EF4-FFF2-40B4-BE49-F238E27FC236}">
                <a16:creationId xmlns:a16="http://schemas.microsoft.com/office/drawing/2014/main" id="{7D2D1322-29A4-2C4E-54B6-83B876801628}"/>
              </a:ext>
            </a:extLst>
          </p:cNvPr>
          <p:cNvSpPr>
            <a:spLocks noGrp="1"/>
          </p:cNvSpPr>
          <p:nvPr>
            <p:ph type="title"/>
          </p:nvPr>
        </p:nvSpPr>
        <p:spPr/>
        <p:txBody>
          <a:bodyPr>
            <a:normAutofit/>
          </a:bodyPr>
          <a:lstStyle/>
          <a:p>
            <a:r>
              <a:rPr lang="en-US" sz="4000" dirty="0"/>
              <a:t>Getting the Science Right: Centers</a:t>
            </a:r>
          </a:p>
        </p:txBody>
      </p:sp>
      <p:sp>
        <p:nvSpPr>
          <p:cNvPr id="26" name="TextBox 25">
            <a:extLst>
              <a:ext uri="{FF2B5EF4-FFF2-40B4-BE49-F238E27FC236}">
                <a16:creationId xmlns:a16="http://schemas.microsoft.com/office/drawing/2014/main" id="{A10F2FFA-558F-4C0D-90C3-30A7472F4823}"/>
              </a:ext>
            </a:extLst>
          </p:cNvPr>
          <p:cNvSpPr txBox="1"/>
          <p:nvPr/>
        </p:nvSpPr>
        <p:spPr>
          <a:xfrm>
            <a:off x="190500" y="1214061"/>
            <a:ext cx="6415467"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293340"/>
                </a:solidFill>
                <a:effectLst/>
                <a:uLnTx/>
                <a:uFillTx/>
                <a:latin typeface="Barlow" panose="020B0604020202020204" pitchFamily="2" charset="0"/>
                <a:ea typeface="+mn-ea"/>
                <a:cs typeface="+mn-cs"/>
              </a:rPr>
              <a:t> 5 NSF Quantum Leap Challenge Institutes</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CIQC: Challenge Institute for Quantum Computation</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Q-</a:t>
            </a:r>
            <a:r>
              <a:rPr kumimoji="0" lang="en-US" sz="1600" b="0" i="0" u="none" strike="noStrike" kern="1200" cap="none" spc="0" normalizeH="0" baseline="0" noProof="0" dirty="0" err="1">
                <a:ln>
                  <a:noFill/>
                </a:ln>
                <a:effectLst/>
                <a:uLnTx/>
                <a:uFillTx/>
                <a:latin typeface="Calibri" panose="020F0502020204030204"/>
                <a:ea typeface="+mn-ea"/>
                <a:cs typeface="+mn-cs"/>
              </a:rPr>
              <a:t>SEnSE</a:t>
            </a:r>
            <a:r>
              <a:rPr kumimoji="0" lang="en-US" sz="1600" b="0" i="0" u="none" strike="noStrike" kern="1200" cap="none" spc="0" normalizeH="0" baseline="0" noProof="0" dirty="0">
                <a:ln>
                  <a:noFill/>
                </a:ln>
                <a:effectLst/>
                <a:uLnTx/>
                <a:uFillTx/>
                <a:latin typeface="Calibri" panose="020F0502020204030204"/>
                <a:ea typeface="+mn-ea"/>
                <a:cs typeface="+mn-cs"/>
              </a:rPr>
              <a:t>: Quantum Systems through Entangled Science and Engineering</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HQAN: Hybrid Quantum Architectures and Networks </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effectLst/>
                <a:uLnTx/>
                <a:uFillTx/>
                <a:latin typeface="Calibri" panose="020F0502020204030204"/>
                <a:ea typeface="+mn-ea"/>
                <a:cs typeface="+mn-cs"/>
              </a:rPr>
              <a:t>QuBBE</a:t>
            </a:r>
            <a:r>
              <a:rPr kumimoji="0" lang="en-US" sz="1600" b="0" i="0" u="none" strike="noStrike" kern="1200" cap="none" spc="0" normalizeH="0" baseline="0" noProof="0" dirty="0">
                <a:ln>
                  <a:noFill/>
                </a:ln>
                <a:effectLst/>
                <a:uLnTx/>
                <a:uFillTx/>
                <a:latin typeface="Calibri" panose="020F0502020204030204"/>
                <a:ea typeface="+mn-ea"/>
                <a:cs typeface="+mn-cs"/>
              </a:rPr>
              <a:t>: Quantum Sensing for Biophysics and Bioengineering</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RQS: Institute for Robust Quantum Simulation</a:t>
            </a:r>
          </a:p>
          <a:p>
            <a:pPr>
              <a:spcBef>
                <a:spcPts val="600"/>
              </a:spcBef>
              <a:spcAft>
                <a:spcPts val="600"/>
              </a:spcAft>
              <a:defRPr/>
            </a:pPr>
            <a:r>
              <a:rPr kumimoji="0" lang="en-US" sz="1600" b="1" i="0" u="none" strike="noStrike" kern="1200" cap="none" spc="0" normalizeH="0" baseline="0" noProof="0" dirty="0">
                <a:ln>
                  <a:noFill/>
                </a:ln>
                <a:solidFill>
                  <a:srgbClr val="293340"/>
                </a:solidFill>
                <a:effectLst/>
                <a:uLnTx/>
                <a:uFillTx/>
                <a:latin typeface="Barlow" panose="020B0604020202020204" pitchFamily="2" charset="0"/>
                <a:ea typeface="+mn-ea"/>
                <a:cs typeface="+mn-cs"/>
              </a:rPr>
              <a:t> 5 DOE National QIS Research Centers</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Q-NEXT: Next Generation Quantum Science and Engineering</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C2QA: Co-design Center for Quantum Advantage</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SQMS: Superconducting Quantum Materials and Systems Center</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QSA: Quantum Systems Accelerator</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QSC: The Quantum Science Center</a:t>
            </a:r>
          </a:p>
          <a:p>
            <a:pPr>
              <a:spcBef>
                <a:spcPts val="600"/>
              </a:spcBef>
              <a:spcAft>
                <a:spcPts val="600"/>
              </a:spcAft>
              <a:defRPr/>
            </a:pPr>
            <a:r>
              <a:rPr kumimoji="0" lang="en-US" sz="1600" b="1" i="0" u="none" strike="noStrike" kern="1200" cap="none" spc="0" normalizeH="0" baseline="0" noProof="0" dirty="0">
                <a:ln>
                  <a:noFill/>
                </a:ln>
                <a:solidFill>
                  <a:srgbClr val="293340"/>
                </a:solidFill>
                <a:effectLst/>
                <a:uLnTx/>
                <a:uFillTx/>
                <a:latin typeface="Barlow" panose="020B0604020202020204" pitchFamily="2" charset="0"/>
                <a:ea typeface="+mn-ea"/>
                <a:cs typeface="+mn-cs"/>
              </a:rPr>
              <a:t>4 DOD/IC QIS Research Centers</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a:rPr>
              <a:t>Air Force Research Laboratory</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Naval Research Laboratory</a:t>
            </a:r>
          </a:p>
          <a:p>
            <a:pPr marL="290513"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Calibri" panose="020F0502020204030204"/>
              </a:rPr>
              <a:t>Army Research Laboratory</a:t>
            </a:r>
            <a:endParaRPr kumimoji="0" lang="en-US" sz="1600" b="0" i="0" u="none" strike="noStrike" kern="1200" cap="none" spc="0" normalizeH="0" baseline="0" noProof="0" dirty="0">
              <a:ln>
                <a:noFill/>
              </a:ln>
              <a:effectLst/>
              <a:uLnTx/>
              <a:uFillTx/>
              <a:latin typeface="Calibri" panose="020F0502020204030204"/>
              <a:ea typeface="+mn-ea"/>
              <a:cs typeface="+mn-cs"/>
            </a:endParaRPr>
          </a:p>
          <a:p>
            <a:pPr marL="290513" indent="-174625">
              <a:buFont typeface="Arial" panose="020B0604020202020204" pitchFamily="34" charset="0"/>
              <a:buChar char="•"/>
              <a:defRPr/>
            </a:pPr>
            <a:r>
              <a:rPr kumimoji="0" lang="en-US" sz="1600" b="0" i="0" u="none" strike="noStrike" kern="1200" cap="none" spc="0" normalizeH="0" baseline="0" noProof="0" dirty="0">
                <a:ln>
                  <a:noFill/>
                </a:ln>
                <a:effectLst/>
                <a:uLnTx/>
                <a:uFillTx/>
                <a:latin typeface="Calibri" panose="020F0502020204030204"/>
                <a:ea typeface="+mn-ea"/>
                <a:cs typeface="+mn-cs"/>
              </a:rPr>
              <a:t>Laboratory for Physical Sciences (LPS) </a:t>
            </a:r>
            <a:br>
              <a:rPr kumimoji="0" lang="en-US" sz="1600" b="0" i="0" u="none" strike="noStrike" kern="1200" cap="none" spc="0" normalizeH="0" baseline="0" noProof="0" dirty="0">
                <a:ln>
                  <a:noFill/>
                </a:ln>
                <a:effectLst/>
                <a:uLnTx/>
                <a:uFillTx/>
                <a:latin typeface="Calibri" panose="020F0502020204030204"/>
                <a:ea typeface="+mn-ea"/>
                <a:cs typeface="+mn-cs"/>
              </a:rPr>
            </a:br>
            <a:r>
              <a:rPr kumimoji="0" lang="en-US" sz="1600" b="0" i="0" u="none" strike="noStrike" kern="1200" cap="none" spc="0" normalizeH="0" baseline="0" noProof="0" dirty="0">
                <a:ln>
                  <a:noFill/>
                </a:ln>
                <a:effectLst/>
                <a:uLnTx/>
                <a:uFillTx/>
                <a:latin typeface="Calibri" panose="020F0502020204030204"/>
                <a:ea typeface="+mn-ea"/>
                <a:cs typeface="+mn-cs"/>
              </a:rPr>
              <a:t>Qubit Collaboratory (LQC)</a:t>
            </a:r>
          </a:p>
          <a:p>
            <a:pPr>
              <a:spcBef>
                <a:spcPts val="600"/>
              </a:spcBef>
              <a:defRPr/>
            </a:pPr>
            <a:r>
              <a:rPr kumimoji="0" lang="en-US" sz="1600" b="1" i="0" u="none" strike="noStrike" kern="1200" cap="none" spc="0" normalizeH="0" baseline="0" noProof="0" dirty="0">
                <a:ln>
                  <a:noFill/>
                </a:ln>
                <a:solidFill>
                  <a:srgbClr val="293340"/>
                </a:solidFill>
                <a:effectLst/>
                <a:uLnTx/>
                <a:uFillTx/>
                <a:latin typeface="Barlow" panose="020B0604020202020204" pitchFamily="2" charset="0"/>
                <a:ea typeface="+mn-ea"/>
                <a:cs typeface="+mn-cs"/>
              </a:rPr>
              <a:t>+ Core Research Programs</a:t>
            </a:r>
          </a:p>
        </p:txBody>
      </p:sp>
      <p:sp>
        <p:nvSpPr>
          <p:cNvPr id="3" name="Slide Number Placeholder 2">
            <a:extLst>
              <a:ext uri="{FF2B5EF4-FFF2-40B4-BE49-F238E27FC236}">
                <a16:creationId xmlns:a16="http://schemas.microsoft.com/office/drawing/2014/main" id="{D27EFCAD-BE1F-433B-8D8C-168C1FB2DF42}"/>
              </a:ext>
            </a:extLst>
          </p:cNvPr>
          <p:cNvSpPr>
            <a:spLocks noGrp="1"/>
          </p:cNvSpPr>
          <p:nvPr>
            <p:ph type="sldNum" sz="quarter" idx="12"/>
          </p:nvPr>
        </p:nvSpPr>
        <p:spPr/>
        <p:txBody>
          <a:bodyPr/>
          <a:lstStyle/>
          <a:p>
            <a:fld id="{5293B913-F544-E945-AD8E-7BF776184C84}" type="slidenum">
              <a:rPr lang="en-US" smtClean="0"/>
              <a:pPr/>
              <a:t>10</a:t>
            </a:fld>
            <a:endParaRPr lang="en-US" dirty="0"/>
          </a:p>
        </p:txBody>
      </p:sp>
      <p:grpSp>
        <p:nvGrpSpPr>
          <p:cNvPr id="5" name="Group 4">
            <a:extLst>
              <a:ext uri="{FF2B5EF4-FFF2-40B4-BE49-F238E27FC236}">
                <a16:creationId xmlns:a16="http://schemas.microsoft.com/office/drawing/2014/main" id="{8D6187A0-F8A6-4932-9C23-D6176412F985}"/>
              </a:ext>
            </a:extLst>
          </p:cNvPr>
          <p:cNvGrpSpPr/>
          <p:nvPr/>
        </p:nvGrpSpPr>
        <p:grpSpPr>
          <a:xfrm>
            <a:off x="6804057" y="1209291"/>
            <a:ext cx="5297814" cy="2636261"/>
            <a:chOff x="7810500" y="170044"/>
            <a:chExt cx="4339593" cy="2159438"/>
          </a:xfrm>
        </p:grpSpPr>
        <p:sp>
          <p:nvSpPr>
            <p:cNvPr id="4" name="Rectangle 3">
              <a:extLst>
                <a:ext uri="{FF2B5EF4-FFF2-40B4-BE49-F238E27FC236}">
                  <a16:creationId xmlns:a16="http://schemas.microsoft.com/office/drawing/2014/main" id="{0E7AB929-A001-4FD4-BC45-8AA03F0C8C25}"/>
                </a:ext>
              </a:extLst>
            </p:cNvPr>
            <p:cNvSpPr/>
            <p:nvPr/>
          </p:nvSpPr>
          <p:spPr>
            <a:xfrm>
              <a:off x="7810500" y="170045"/>
              <a:ext cx="4305300" cy="215943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719F9E6-749D-417C-9B55-F97884791B6C}"/>
                </a:ext>
              </a:extLst>
            </p:cNvPr>
            <p:cNvGrpSpPr>
              <a:grpSpLocks noChangeAspect="1"/>
            </p:cNvGrpSpPr>
            <p:nvPr/>
          </p:nvGrpSpPr>
          <p:grpSpPr>
            <a:xfrm>
              <a:off x="7860044" y="484867"/>
              <a:ext cx="4192256" cy="1783005"/>
              <a:chOff x="3540527" y="1960641"/>
              <a:chExt cx="5311781" cy="2259149"/>
            </a:xfrm>
          </p:grpSpPr>
          <p:pic>
            <p:nvPicPr>
              <p:cNvPr id="10" name="Picture 9">
                <a:extLst>
                  <a:ext uri="{FF2B5EF4-FFF2-40B4-BE49-F238E27FC236}">
                    <a16:creationId xmlns:a16="http://schemas.microsoft.com/office/drawing/2014/main" id="{57E2CD8A-49F1-4F18-9025-088F5C9398E2}"/>
                  </a:ext>
                </a:extLst>
              </p:cNvPr>
              <p:cNvPicPr>
                <a:picLocks noChangeAspect="1"/>
              </p:cNvPicPr>
              <p:nvPr/>
            </p:nvPicPr>
            <p:blipFill>
              <a:blip r:embed="rId4"/>
              <a:stretch>
                <a:fillRect/>
              </a:stretch>
            </p:blipFill>
            <p:spPr>
              <a:xfrm>
                <a:off x="3541975" y="1960641"/>
                <a:ext cx="772093" cy="533593"/>
              </a:xfrm>
              <a:prstGeom prst="rect">
                <a:avLst/>
              </a:prstGeom>
            </p:spPr>
          </p:pic>
          <p:pic>
            <p:nvPicPr>
              <p:cNvPr id="12" name="Picture 8">
                <a:extLst>
                  <a:ext uri="{FF2B5EF4-FFF2-40B4-BE49-F238E27FC236}">
                    <a16:creationId xmlns:a16="http://schemas.microsoft.com/office/drawing/2014/main" id="{014CDB84-0EB4-4D39-8DFB-732F52852D8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41975" y="3200346"/>
                <a:ext cx="1242781" cy="4776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quantumsystemsaccelerator.org/wp-content/uploads/sites/6/2020/09/QSA-Web-Logo-900x193-1.png">
                <a:extLst>
                  <a:ext uri="{FF2B5EF4-FFF2-40B4-BE49-F238E27FC236}">
                    <a16:creationId xmlns:a16="http://schemas.microsoft.com/office/drawing/2014/main" id="{5938B870-9E12-4E22-8224-62A3B7780D0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693139" y="3208335"/>
                <a:ext cx="2152842" cy="461665"/>
              </a:xfrm>
              <a:prstGeom prst="rect">
                <a:avLst/>
              </a:prstGeom>
              <a:solidFill>
                <a:srgbClr val="FFFFFF"/>
              </a:solidFill>
            </p:spPr>
          </p:pic>
          <p:pic>
            <p:nvPicPr>
              <p:cNvPr id="16" name="Picture 10" descr="NSF Quantum Leap Challenge Institute for Robust Quantum Simulation">
                <a:extLst>
                  <a:ext uri="{FF2B5EF4-FFF2-40B4-BE49-F238E27FC236}">
                    <a16:creationId xmlns:a16="http://schemas.microsoft.com/office/drawing/2014/main" id="{12EBD61D-BF77-4BFD-B840-0A71CD6C6EA5}"/>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3541975" y="2582097"/>
                <a:ext cx="1386097" cy="511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7362949F-9A19-49A5-81C7-F0F58AB1F5F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711927" y="3804883"/>
                <a:ext cx="1149009" cy="41490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12183EE-A7E9-4B61-8156-EBDAC7E24130}"/>
                  </a:ext>
                </a:extLst>
              </p:cNvPr>
              <p:cNvGrpSpPr>
                <a:grpSpLocks noChangeAspect="1"/>
              </p:cNvGrpSpPr>
              <p:nvPr/>
            </p:nvGrpSpPr>
            <p:grpSpPr>
              <a:xfrm>
                <a:off x="4403220" y="1960641"/>
                <a:ext cx="1444564" cy="533593"/>
                <a:chOff x="2784536" y="1993831"/>
                <a:chExt cx="1444564" cy="533593"/>
              </a:xfrm>
            </p:grpSpPr>
            <p:pic>
              <p:nvPicPr>
                <p:cNvPr id="30" name="Picture 29">
                  <a:extLst>
                    <a:ext uri="{FF2B5EF4-FFF2-40B4-BE49-F238E27FC236}">
                      <a16:creationId xmlns:a16="http://schemas.microsoft.com/office/drawing/2014/main" id="{BD37CF8F-809F-4F3C-A037-BA65D2427369}"/>
                    </a:ext>
                  </a:extLst>
                </p:cNvPr>
                <p:cNvPicPr>
                  <a:picLocks noChangeAspect="1"/>
                </p:cNvPicPr>
                <p:nvPr/>
              </p:nvPicPr>
              <p:blipFill>
                <a:blip r:embed="rId9"/>
                <a:stretch>
                  <a:fillRect/>
                </a:stretch>
              </p:blipFill>
              <p:spPr>
                <a:xfrm>
                  <a:off x="2784536" y="1993831"/>
                  <a:ext cx="1444564" cy="533593"/>
                </a:xfrm>
                <a:prstGeom prst="rect">
                  <a:avLst/>
                </a:prstGeom>
              </p:spPr>
            </p:pic>
            <p:pic>
              <p:nvPicPr>
                <p:cNvPr id="31" name="Picture 30">
                  <a:extLst>
                    <a:ext uri="{FF2B5EF4-FFF2-40B4-BE49-F238E27FC236}">
                      <a16:creationId xmlns:a16="http://schemas.microsoft.com/office/drawing/2014/main" id="{473399CA-F0FB-4E27-A186-993C76E8D0AA}"/>
                    </a:ext>
                  </a:extLst>
                </p:cNvPr>
                <p:cNvPicPr>
                  <a:picLocks noChangeAspect="1"/>
                </p:cNvPicPr>
                <p:nvPr/>
              </p:nvPicPr>
              <p:blipFill rotWithShape="1">
                <a:blip r:embed="rId10"/>
                <a:srcRect r="44152"/>
                <a:stretch/>
              </p:blipFill>
              <p:spPr>
                <a:xfrm>
                  <a:off x="2854759" y="2079652"/>
                  <a:ext cx="1329891" cy="361950"/>
                </a:xfrm>
                <a:prstGeom prst="rect">
                  <a:avLst/>
                </a:prstGeom>
              </p:spPr>
            </p:pic>
          </p:grpSp>
          <p:pic>
            <p:nvPicPr>
              <p:cNvPr id="19" name="Picture 2" descr="LQC Qubit Collaboratory">
                <a:extLst>
                  <a:ext uri="{FF2B5EF4-FFF2-40B4-BE49-F238E27FC236}">
                    <a16:creationId xmlns:a16="http://schemas.microsoft.com/office/drawing/2014/main" id="{0295C0DF-132D-4F93-B6B9-788C2A7F711D}"/>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540527" y="3804884"/>
                <a:ext cx="1377702" cy="41490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31268BFF-4A85-44A8-AE86-12CFBE1F6576}"/>
                  </a:ext>
                </a:extLst>
              </p:cNvPr>
              <p:cNvGrpSpPr>
                <a:grpSpLocks noChangeAspect="1"/>
              </p:cNvGrpSpPr>
              <p:nvPr/>
            </p:nvGrpSpPr>
            <p:grpSpPr>
              <a:xfrm>
                <a:off x="5969474" y="1964383"/>
                <a:ext cx="1224510" cy="526108"/>
                <a:chOff x="2784536" y="2574299"/>
                <a:chExt cx="1235014" cy="530621"/>
              </a:xfrm>
            </p:grpSpPr>
            <p:pic>
              <p:nvPicPr>
                <p:cNvPr id="28" name="Picture 27">
                  <a:extLst>
                    <a:ext uri="{FF2B5EF4-FFF2-40B4-BE49-F238E27FC236}">
                      <a16:creationId xmlns:a16="http://schemas.microsoft.com/office/drawing/2014/main" id="{EC45D83F-990D-4F59-9E9A-64FF33C5D420}"/>
                    </a:ext>
                  </a:extLst>
                </p:cNvPr>
                <p:cNvPicPr>
                  <a:picLocks noChangeAspect="1"/>
                </p:cNvPicPr>
                <p:nvPr/>
              </p:nvPicPr>
              <p:blipFill>
                <a:blip r:embed="rId12"/>
                <a:stretch>
                  <a:fillRect/>
                </a:stretch>
              </p:blipFill>
              <p:spPr>
                <a:xfrm>
                  <a:off x="2784536" y="2574299"/>
                  <a:ext cx="1235014" cy="530621"/>
                </a:xfrm>
                <a:prstGeom prst="rect">
                  <a:avLst/>
                </a:prstGeom>
              </p:spPr>
            </p:pic>
            <p:pic>
              <p:nvPicPr>
                <p:cNvPr id="29" name="Picture 4" descr="NSF Challenge Institute for Quantum Computation">
                  <a:extLst>
                    <a:ext uri="{FF2B5EF4-FFF2-40B4-BE49-F238E27FC236}">
                      <a16:creationId xmlns:a16="http://schemas.microsoft.com/office/drawing/2014/main" id="{FB44D84B-4A1D-4D48-B0E1-6FBB27742A5A}"/>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a:stretch/>
              </p:blipFill>
              <p:spPr bwMode="auto">
                <a:xfrm>
                  <a:off x="2827348" y="2619334"/>
                  <a:ext cx="1147752" cy="442129"/>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Air Force Research Laboratory">
                <a:extLst>
                  <a:ext uri="{FF2B5EF4-FFF2-40B4-BE49-F238E27FC236}">
                    <a16:creationId xmlns:a16="http://schemas.microsoft.com/office/drawing/2014/main" id="{4E359B73-0CDE-41B9-8825-47097FD922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4173" y="3856999"/>
                <a:ext cx="1603921" cy="3627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D935FC28-0864-477E-9975-9964E1E637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5687" y="2576584"/>
                <a:ext cx="1603921" cy="5223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7E181C12-132D-426C-AF9D-F57766BAE2E2}"/>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963304" y="3627604"/>
                <a:ext cx="882677" cy="5921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2F33087-2183-414D-B2D7-2923AEAC74CA}"/>
                  </a:ext>
                </a:extLst>
              </p:cNvPr>
              <p:cNvPicPr>
                <a:picLocks noChangeAspect="1"/>
              </p:cNvPicPr>
              <p:nvPr/>
            </p:nvPicPr>
            <p:blipFill>
              <a:blip r:embed="rId17"/>
              <a:stretch>
                <a:fillRect/>
              </a:stretch>
            </p:blipFill>
            <p:spPr>
              <a:xfrm>
                <a:off x="7306149" y="1962261"/>
                <a:ext cx="1546159" cy="530352"/>
              </a:xfrm>
              <a:prstGeom prst="rect">
                <a:avLst/>
              </a:prstGeom>
            </p:spPr>
          </p:pic>
          <p:pic>
            <p:nvPicPr>
              <p:cNvPr id="25" name="Picture 6" descr="SQMS logo">
                <a:extLst>
                  <a:ext uri="{FF2B5EF4-FFF2-40B4-BE49-F238E27FC236}">
                    <a16:creationId xmlns:a16="http://schemas.microsoft.com/office/drawing/2014/main" id="{6F535384-9417-410F-B9F6-3A6890515007}"/>
                  </a:ext>
                </a:extLst>
              </p:cNvPr>
              <p:cNvPicPr>
                <a:picLocks noChangeAspect="1" noChangeArrowheads="1"/>
              </p:cNvPicPr>
              <p:nvPr/>
            </p:nvPicPr>
            <p:blipFill rotWithShape="1">
              <a:blip r:embed="rId18" cstate="hqprint">
                <a:extLst>
                  <a:ext uri="{28A0092B-C50C-407E-A947-70E740481C1C}">
                    <a14:useLocalDpi xmlns:a14="http://schemas.microsoft.com/office/drawing/2010/main" val="0"/>
                  </a:ext>
                </a:extLst>
              </a:blip>
              <a:srcRect/>
              <a:stretch/>
            </p:blipFill>
            <p:spPr bwMode="auto">
              <a:xfrm>
                <a:off x="6865920" y="2627671"/>
                <a:ext cx="1980061" cy="4201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A2583E8C-DCD7-4E97-BBF1-B2E67C4D0CC2}"/>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5127149" y="3202044"/>
                <a:ext cx="1326565" cy="474247"/>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22C20D68-5F3F-4754-9D1F-7D9BD41CC182}"/>
                </a:ext>
              </a:extLst>
            </p:cNvPr>
            <p:cNvSpPr txBox="1"/>
            <p:nvPr/>
          </p:nvSpPr>
          <p:spPr>
            <a:xfrm>
              <a:off x="7860044" y="170044"/>
              <a:ext cx="4290049" cy="327742"/>
            </a:xfrm>
            <a:prstGeom prst="rect">
              <a:avLst/>
            </a:prstGeom>
            <a:noFill/>
          </p:spPr>
          <p:txBody>
            <a:bodyPr wrap="none" rtlCol="0">
              <a:spAutoFit/>
            </a:bodyPr>
            <a:lstStyle/>
            <a:p>
              <a:r>
                <a:rPr lang="en-US" sz="2000" b="1" dirty="0">
                  <a:latin typeface="Garamond" panose="02020404030301010803" pitchFamily="18" charset="0"/>
                </a:rPr>
                <a:t>U.S. National Quantum Centers and Institutes</a:t>
              </a:r>
            </a:p>
          </p:txBody>
        </p:sp>
      </p:grpSp>
    </p:spTree>
    <p:extLst>
      <p:ext uri="{BB962C8B-B14F-4D97-AF65-F5344CB8AC3E}">
        <p14:creationId xmlns:p14="http://schemas.microsoft.com/office/powerpoint/2010/main" val="370348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490D1D-5221-43EA-BFF3-E40C802F26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2340" y="1207393"/>
            <a:ext cx="3886200" cy="1138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97423196-CDA6-41F6-9CF2-5DE88F7E8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580" y="1236370"/>
            <a:ext cx="3886200" cy="1012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1E6C0C2-BBF1-4F19-95E9-1A0EB344C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010" y="2468284"/>
            <a:ext cx="3886200" cy="1122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01DF9308-FF25-497E-801A-FF7409F3BB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3022" y="2860906"/>
            <a:ext cx="3886200" cy="11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81C3CD0-BC8F-4FF1-8112-A447D91FBC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3022" y="4238532"/>
            <a:ext cx="3886200" cy="1199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FCE97E6-6689-4F5F-B6C4-1C9FE2C20A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6580" y="5045092"/>
            <a:ext cx="3886200" cy="118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344E9A9C-0EFA-4E83-88D9-0AA1F14785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43022" y="1715328"/>
            <a:ext cx="3886200" cy="983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387DF9B3-6A37-4559-B199-A99B867877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2340" y="2483200"/>
            <a:ext cx="3886200" cy="1080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1490F13F-504F-4416-881A-DA6CA51553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6580" y="3722909"/>
            <a:ext cx="3886200" cy="1190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3EC231AF-2005-4ADE-83D2-15283FE91E37}"/>
              </a:ext>
            </a:extLst>
          </p:cNvPr>
          <p:cNvPicPr>
            <a:picLocks noChangeAspect="1"/>
          </p:cNvPicPr>
          <p:nvPr/>
        </p:nvPicPr>
        <p:blipFill>
          <a:blip r:embed="rId11"/>
          <a:stretch>
            <a:fillRect/>
          </a:stretch>
        </p:blipFill>
        <p:spPr>
          <a:xfrm>
            <a:off x="8206646" y="3679213"/>
            <a:ext cx="3977587" cy="1180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itle 4">
            <a:extLst>
              <a:ext uri="{FF2B5EF4-FFF2-40B4-BE49-F238E27FC236}">
                <a16:creationId xmlns:a16="http://schemas.microsoft.com/office/drawing/2014/main" id="{F23414E0-A1E0-4E4D-B135-CE1D6187C93D}"/>
              </a:ext>
            </a:extLst>
          </p:cNvPr>
          <p:cNvSpPr>
            <a:spLocks noGrp="1"/>
          </p:cNvSpPr>
          <p:nvPr>
            <p:ph type="title"/>
          </p:nvPr>
        </p:nvSpPr>
        <p:spPr>
          <a:xfrm>
            <a:off x="523875" y="79375"/>
            <a:ext cx="11158538" cy="928688"/>
          </a:xfrm>
        </p:spPr>
        <p:txBody>
          <a:bodyPr>
            <a:noAutofit/>
          </a:bodyPr>
          <a:lstStyle/>
          <a:p>
            <a:r>
              <a:rPr lang="en-US" sz="3600" dirty="0"/>
              <a:t>Getting the Science Right: Programs and Workshops</a:t>
            </a:r>
          </a:p>
        </p:txBody>
      </p:sp>
      <p:sp>
        <p:nvSpPr>
          <p:cNvPr id="21" name="TextBox 20">
            <a:extLst>
              <a:ext uri="{FF2B5EF4-FFF2-40B4-BE49-F238E27FC236}">
                <a16:creationId xmlns:a16="http://schemas.microsoft.com/office/drawing/2014/main" id="{5E1FB9FC-2A73-4958-BEE3-7A5141518B97}"/>
              </a:ext>
            </a:extLst>
          </p:cNvPr>
          <p:cNvSpPr txBox="1"/>
          <p:nvPr/>
        </p:nvSpPr>
        <p:spPr>
          <a:xfrm>
            <a:off x="4214460" y="1183731"/>
            <a:ext cx="3886200" cy="369332"/>
          </a:xfrm>
          <a:prstGeom prst="rect">
            <a:avLst/>
          </a:prstGeom>
          <a:noFill/>
        </p:spPr>
        <p:txBody>
          <a:bodyPr wrap="square">
            <a:spAutoFit/>
          </a:bodyPr>
          <a:lstStyle/>
          <a:p>
            <a:pPr algn="ctr"/>
            <a:r>
              <a:rPr lang="en-US" b="1" dirty="0"/>
              <a:t>Some quantum.gov news posts</a:t>
            </a:r>
          </a:p>
        </p:txBody>
      </p:sp>
      <p:sp>
        <p:nvSpPr>
          <p:cNvPr id="6" name="Slide Number Placeholder 5">
            <a:extLst>
              <a:ext uri="{FF2B5EF4-FFF2-40B4-BE49-F238E27FC236}">
                <a16:creationId xmlns:a16="http://schemas.microsoft.com/office/drawing/2014/main" id="{0C4DD3B4-2A2B-4768-89D0-871960D32932}"/>
              </a:ext>
            </a:extLst>
          </p:cNvPr>
          <p:cNvSpPr>
            <a:spLocks noGrp="1"/>
          </p:cNvSpPr>
          <p:nvPr>
            <p:ph type="sldNum" sz="quarter" idx="12"/>
          </p:nvPr>
        </p:nvSpPr>
        <p:spPr/>
        <p:txBody>
          <a:bodyPr/>
          <a:lstStyle/>
          <a:p>
            <a:fld id="{5293B913-F544-E945-AD8E-7BF776184C84}" type="slidenum">
              <a:rPr lang="en-US" smtClean="0"/>
              <a:pPr/>
              <a:t>11</a:t>
            </a:fld>
            <a:endParaRPr lang="en-US" dirty="0"/>
          </a:p>
        </p:txBody>
      </p:sp>
    </p:spTree>
    <p:extLst>
      <p:ext uri="{BB962C8B-B14F-4D97-AF65-F5344CB8AC3E}">
        <p14:creationId xmlns:p14="http://schemas.microsoft.com/office/powerpoint/2010/main" val="99670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231C04-7F41-4093-9E51-ABDA4989C0C8}"/>
              </a:ext>
            </a:extLst>
          </p:cNvPr>
          <p:cNvSpPr>
            <a:spLocks noGrp="1"/>
          </p:cNvSpPr>
          <p:nvPr>
            <p:ph type="sldNum" sz="quarter" idx="12"/>
          </p:nvPr>
        </p:nvSpPr>
        <p:spPr/>
        <p:txBody>
          <a:bodyPr/>
          <a:lstStyle/>
          <a:p>
            <a:fld id="{5293B913-F544-E945-AD8E-7BF776184C84}" type="slidenum">
              <a:rPr lang="en-US" smtClean="0"/>
              <a:pPr/>
              <a:t>12</a:t>
            </a:fld>
            <a:endParaRPr lang="en-US" dirty="0"/>
          </a:p>
        </p:txBody>
      </p:sp>
      <p:sp>
        <p:nvSpPr>
          <p:cNvPr id="2" name="Title 1">
            <a:extLst>
              <a:ext uri="{FF2B5EF4-FFF2-40B4-BE49-F238E27FC236}">
                <a16:creationId xmlns:a16="http://schemas.microsoft.com/office/drawing/2014/main" id="{2B6604C3-CCE0-4F60-B2A8-0C4B4ECC2356}"/>
              </a:ext>
            </a:extLst>
          </p:cNvPr>
          <p:cNvSpPr>
            <a:spLocks noGrp="1"/>
          </p:cNvSpPr>
          <p:nvPr>
            <p:ph type="title"/>
          </p:nvPr>
        </p:nvSpPr>
        <p:spPr/>
        <p:txBody>
          <a:bodyPr vert="horz" lIns="91440" tIns="45720" rIns="91440" bIns="45720" rtlCol="0" anchor="ctr">
            <a:noAutofit/>
          </a:bodyPr>
          <a:lstStyle/>
          <a:p>
            <a:r>
              <a:rPr lang="en-US" sz="3200" dirty="0">
                <a:solidFill>
                  <a:prstClr val="white"/>
                </a:solidFill>
              </a:rPr>
              <a:t>Getting the Science Right: </a:t>
            </a:r>
            <a:br>
              <a:rPr lang="en-US" sz="3200" dirty="0">
                <a:solidFill>
                  <a:prstClr val="white"/>
                </a:solidFill>
              </a:rPr>
            </a:br>
            <a:r>
              <a:rPr lang="en-US" sz="3200" dirty="0">
                <a:solidFill>
                  <a:prstClr val="white"/>
                </a:solidFill>
              </a:rPr>
              <a:t>Bringing Quantum Sensors to Fruition</a:t>
            </a:r>
          </a:p>
        </p:txBody>
      </p:sp>
      <p:pic>
        <p:nvPicPr>
          <p:cNvPr id="8" name="Picture 10">
            <a:extLst>
              <a:ext uri="{FF2B5EF4-FFF2-40B4-BE49-F238E27FC236}">
                <a16:creationId xmlns:a16="http://schemas.microsoft.com/office/drawing/2014/main" id="{86E4ED68-EF91-443C-95E9-A28132463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31" y="1166750"/>
            <a:ext cx="3533776"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31F0D9-0306-4151-89AF-899931295710}"/>
              </a:ext>
            </a:extLst>
          </p:cNvPr>
          <p:cNvSpPr txBox="1"/>
          <p:nvPr/>
        </p:nvSpPr>
        <p:spPr>
          <a:xfrm>
            <a:off x="601185" y="5304032"/>
            <a:ext cx="3526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F9000"/>
                </a:solidFill>
                <a:latin typeface="Calibri" panose="020F0502020204030204"/>
              </a:rPr>
              <a:t>Available on quantum.gov</a:t>
            </a:r>
            <a:endParaRPr kumimoji="0" lang="en-US" sz="2000"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
        <p:nvSpPr>
          <p:cNvPr id="13" name="Slide Number Placeholder 8">
            <a:extLst>
              <a:ext uri="{FF2B5EF4-FFF2-40B4-BE49-F238E27FC236}">
                <a16:creationId xmlns:a16="http://schemas.microsoft.com/office/drawing/2014/main" id="{CA52C615-0F97-4176-923B-CB8C1AB78810}"/>
              </a:ext>
            </a:extLst>
          </p:cNvPr>
          <p:cNvSpPr txBox="1">
            <a:spLocks/>
          </p:cNvSpPr>
          <p:nvPr/>
        </p:nvSpPr>
        <p:spPr>
          <a:xfrm>
            <a:off x="11729114" y="6492875"/>
            <a:ext cx="4628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3B913-F544-E945-AD8E-7BF776184C84}" type="slidenum">
              <a:rPr lang="en-US" smtClean="0"/>
              <a:pPr/>
              <a:t>12</a:t>
            </a:fld>
            <a:endParaRPr lang="en-US" dirty="0"/>
          </a:p>
        </p:txBody>
      </p:sp>
      <p:pic>
        <p:nvPicPr>
          <p:cNvPr id="14" name="Picture 2" descr="https://www.quantum.gov/wp-content/uploads/2022/12/ODSS_Quantum-Sensing_Web-Banner_910x220_V1_P5.jpg">
            <a:extLst>
              <a:ext uri="{FF2B5EF4-FFF2-40B4-BE49-F238E27FC236}">
                <a16:creationId xmlns:a16="http://schemas.microsoft.com/office/drawing/2014/main" id="{2893687F-BB8C-46C0-B5EB-5FA824103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124" y="4976957"/>
            <a:ext cx="7025533" cy="1698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5F6C205-CF2C-449A-9FA9-CCD3614B1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997" y="1168458"/>
            <a:ext cx="7025533" cy="922347"/>
          </a:xfrm>
          <a:prstGeom prst="rect">
            <a:avLst/>
          </a:prstGeom>
        </p:spPr>
      </p:pic>
      <p:sp>
        <p:nvSpPr>
          <p:cNvPr id="16" name="Arrow: Right 15">
            <a:extLst>
              <a:ext uri="{FF2B5EF4-FFF2-40B4-BE49-F238E27FC236}">
                <a16:creationId xmlns:a16="http://schemas.microsoft.com/office/drawing/2014/main" id="{2DE7511C-4868-4DD5-858F-59E7DBDA4178}"/>
              </a:ext>
            </a:extLst>
          </p:cNvPr>
          <p:cNvSpPr/>
          <p:nvPr/>
        </p:nvSpPr>
        <p:spPr>
          <a:xfrm>
            <a:off x="4269574" y="1476630"/>
            <a:ext cx="640080" cy="2844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BAECE4B-F417-45D8-B2D1-9D4E59F756E4}"/>
              </a:ext>
            </a:extLst>
          </p:cNvPr>
          <p:cNvSpPr txBox="1"/>
          <p:nvPr/>
        </p:nvSpPr>
        <p:spPr>
          <a:xfrm>
            <a:off x="4952557" y="2115256"/>
            <a:ext cx="7243253" cy="2831544"/>
          </a:xfrm>
          <a:prstGeom prst="rect">
            <a:avLst/>
          </a:prstGeom>
          <a:noFill/>
        </p:spPr>
        <p:txBody>
          <a:bodyPr wrap="square" rtlCol="0">
            <a:spAutoFit/>
          </a:bodyPr>
          <a:lstStyle/>
          <a:p>
            <a:r>
              <a:rPr lang="en-US" b="1" dirty="0"/>
              <a:t>Synopsis of Program:</a:t>
            </a:r>
            <a:endParaRPr lang="en-US" dirty="0"/>
          </a:p>
          <a:p>
            <a:r>
              <a:rPr lang="en-US" sz="1600" dirty="0"/>
              <a:t>The Quantum Sensing Challenges for Transformational Advances in Quantum Systems (</a:t>
            </a:r>
            <a:r>
              <a:rPr lang="en-US" sz="1600" dirty="0" err="1"/>
              <a:t>QuSeC</a:t>
            </a:r>
            <a:r>
              <a:rPr lang="en-US" sz="1600" dirty="0"/>
              <a:t>-TAQS) program supports interdisciplinary teams of three (3) or more investigators to explore highly innovative, original, and potentially transformative research on quantum sensing. The </a:t>
            </a:r>
            <a:r>
              <a:rPr lang="en-US" sz="1600" dirty="0" err="1"/>
              <a:t>QuSeC</a:t>
            </a:r>
            <a:r>
              <a:rPr lang="en-US" sz="1600" dirty="0"/>
              <a:t>-TAQS program supports coordinated efforts to develop and apply quantum sensor systems, with demonstrations resulting in proof of principle or field-testing of concepts and platforms that can benefit society. </a:t>
            </a:r>
            <a:r>
              <a:rPr lang="en-US" sz="1600" dirty="0">
                <a:highlight>
                  <a:srgbClr val="D3E3F1"/>
                </a:highlight>
              </a:rPr>
              <a:t>The </a:t>
            </a:r>
            <a:r>
              <a:rPr lang="en-US" sz="1600" dirty="0" err="1">
                <a:highlight>
                  <a:srgbClr val="D3E3F1"/>
                </a:highlight>
              </a:rPr>
              <a:t>QuSeC</a:t>
            </a:r>
            <a:r>
              <a:rPr lang="en-US" sz="1600" dirty="0">
                <a:highlight>
                  <a:srgbClr val="D3E3F1"/>
                </a:highlight>
              </a:rPr>
              <a:t>-TAQS program aligns with recommendations articulated in the strategy report, </a:t>
            </a:r>
            <a:r>
              <a:rPr lang="en-US" sz="1600" i="1" dirty="0">
                <a:highlight>
                  <a:srgbClr val="D3E3F1"/>
                </a:highlight>
              </a:rPr>
              <a:t>Bringing Quantum Sensors to Fruition</a:t>
            </a:r>
            <a:r>
              <a:rPr lang="en-US" sz="1600" dirty="0">
                <a:highlight>
                  <a:srgbClr val="D3E3F1"/>
                </a:highlight>
              </a:rPr>
              <a:t>, that was produced by the National Science and Technology Council Subcommittee on Quantum Information Science, under the auspices of the National Quantum Initiative.</a:t>
            </a:r>
          </a:p>
        </p:txBody>
      </p:sp>
      <p:pic>
        <p:nvPicPr>
          <p:cNvPr id="22" name="Picture 33" descr="National Science Foundation">
            <a:extLst>
              <a:ext uri="{FF2B5EF4-FFF2-40B4-BE49-F238E27FC236}">
                <a16:creationId xmlns:a16="http://schemas.microsoft.com/office/drawing/2014/main" id="{C8997097-D8A4-46C4-9B3B-DEDCBD826A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9237" y="1309591"/>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901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6BB34D-7611-49FD-9D3B-7AE5E544EADA}"/>
              </a:ext>
            </a:extLst>
          </p:cNvPr>
          <p:cNvSpPr>
            <a:spLocks noGrp="1"/>
          </p:cNvSpPr>
          <p:nvPr>
            <p:ph type="title"/>
          </p:nvPr>
        </p:nvSpPr>
        <p:spPr/>
        <p:txBody>
          <a:bodyPr>
            <a:normAutofit/>
          </a:bodyPr>
          <a:lstStyle/>
          <a:p>
            <a:r>
              <a:rPr lang="en-US" dirty="0"/>
              <a:t>Enhancing Competitiveness: NSM-10</a:t>
            </a:r>
          </a:p>
        </p:txBody>
      </p:sp>
      <p:sp>
        <p:nvSpPr>
          <p:cNvPr id="18" name="TextBox 17">
            <a:extLst>
              <a:ext uri="{FF2B5EF4-FFF2-40B4-BE49-F238E27FC236}">
                <a16:creationId xmlns:a16="http://schemas.microsoft.com/office/drawing/2014/main" id="{FB030719-D754-49D0-ACFC-7E8663260383}"/>
              </a:ext>
            </a:extLst>
          </p:cNvPr>
          <p:cNvSpPr txBox="1"/>
          <p:nvPr/>
        </p:nvSpPr>
        <p:spPr>
          <a:xfrm>
            <a:off x="492943" y="1187532"/>
            <a:ext cx="2487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F9000"/>
                </a:solidFill>
                <a:effectLst/>
                <a:uLnTx/>
                <a:uFillTx/>
                <a:latin typeface="Calibri" panose="020F0502020204030204"/>
                <a:ea typeface="+mn-ea"/>
                <a:cs typeface="+mn-cs"/>
              </a:rPr>
              <a:t>National Security Memorandum 10 (NSM-10) </a:t>
            </a:r>
          </a:p>
        </p:txBody>
      </p:sp>
      <p:pic>
        <p:nvPicPr>
          <p:cNvPr id="3" name="Picture 2">
            <a:extLst>
              <a:ext uri="{FF2B5EF4-FFF2-40B4-BE49-F238E27FC236}">
                <a16:creationId xmlns:a16="http://schemas.microsoft.com/office/drawing/2014/main" id="{6DCF168C-E422-47C6-BA4A-DDF208F5E8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05" r="4308"/>
          <a:stretch/>
        </p:blipFill>
        <p:spPr>
          <a:xfrm>
            <a:off x="113213" y="2361429"/>
            <a:ext cx="3260782" cy="1495898"/>
          </a:xfrm>
          <a:prstGeom prst="rect">
            <a:avLst/>
          </a:prstGeom>
        </p:spPr>
      </p:pic>
      <p:graphicFrame>
        <p:nvGraphicFramePr>
          <p:cNvPr id="16" name="Content Placeholder 4">
            <a:extLst>
              <a:ext uri="{FF2B5EF4-FFF2-40B4-BE49-F238E27FC236}">
                <a16:creationId xmlns:a16="http://schemas.microsoft.com/office/drawing/2014/main" id="{4D5E3B3F-D47C-403A-97D1-6A43FC3D0688}"/>
              </a:ext>
            </a:extLst>
          </p:cNvPr>
          <p:cNvGraphicFramePr>
            <a:graphicFrameLocks noGrp="1"/>
          </p:cNvGraphicFramePr>
          <p:nvPr>
            <p:ph idx="1"/>
            <p:extLst>
              <p:ext uri="{D42A27DB-BD31-4B8C-83A1-F6EECF244321}">
                <p14:modId xmlns:p14="http://schemas.microsoft.com/office/powerpoint/2010/main" val="455609048"/>
              </p:ext>
            </p:extLst>
          </p:nvPr>
        </p:nvGraphicFramePr>
        <p:xfrm>
          <a:off x="3348841" y="1187532"/>
          <a:ext cx="8852462" cy="5591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85A41FD5-F13A-4214-A56F-2DDA5B1071A7}"/>
              </a:ext>
            </a:extLst>
          </p:cNvPr>
          <p:cNvSpPr>
            <a:spLocks noGrp="1"/>
          </p:cNvSpPr>
          <p:nvPr>
            <p:ph type="sldNum" sz="quarter" idx="12"/>
          </p:nvPr>
        </p:nvSpPr>
        <p:spPr/>
        <p:txBody>
          <a:bodyPr/>
          <a:lstStyle/>
          <a:p>
            <a:fld id="{5293B913-F544-E945-AD8E-7BF776184C84}" type="slidenum">
              <a:rPr lang="en-US" smtClean="0"/>
              <a:pPr/>
              <a:t>13</a:t>
            </a:fld>
            <a:endParaRPr lang="en-US" dirty="0"/>
          </a:p>
        </p:txBody>
      </p:sp>
      <p:pic>
        <p:nvPicPr>
          <p:cNvPr id="6" name="Picture 5">
            <a:extLst>
              <a:ext uri="{FF2B5EF4-FFF2-40B4-BE49-F238E27FC236}">
                <a16:creationId xmlns:a16="http://schemas.microsoft.com/office/drawing/2014/main" id="{21DC0CCB-AF2A-41BD-953B-D1A3BF488A53}"/>
              </a:ext>
            </a:extLst>
          </p:cNvPr>
          <p:cNvPicPr>
            <a:picLocks noChangeAspect="1"/>
          </p:cNvPicPr>
          <p:nvPr/>
        </p:nvPicPr>
        <p:blipFill>
          <a:blip r:embed="rId9"/>
          <a:stretch>
            <a:fillRect/>
          </a:stretch>
        </p:blipFill>
        <p:spPr>
          <a:xfrm>
            <a:off x="99337" y="4504361"/>
            <a:ext cx="3274658" cy="2274204"/>
          </a:xfrm>
          <a:prstGeom prst="rect">
            <a:avLst/>
          </a:prstGeom>
        </p:spPr>
      </p:pic>
      <p:sp>
        <p:nvSpPr>
          <p:cNvPr id="10" name="TextBox 9">
            <a:extLst>
              <a:ext uri="{FF2B5EF4-FFF2-40B4-BE49-F238E27FC236}">
                <a16:creationId xmlns:a16="http://schemas.microsoft.com/office/drawing/2014/main" id="{EB30C700-1AF7-4DD9-BC8B-B0F6EFD888CE}"/>
              </a:ext>
            </a:extLst>
          </p:cNvPr>
          <p:cNvSpPr txBox="1"/>
          <p:nvPr/>
        </p:nvSpPr>
        <p:spPr>
          <a:xfrm>
            <a:off x="113213" y="4023130"/>
            <a:ext cx="317625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alibri" panose="020F0502020204030204"/>
                <a:ea typeface="+mn-ea"/>
                <a:cs typeface="+mn-cs"/>
              </a:rPr>
              <a:t>OMB Memo on Complying with NSM-10</a:t>
            </a:r>
          </a:p>
        </p:txBody>
      </p:sp>
    </p:spTree>
    <p:extLst>
      <p:ext uri="{BB962C8B-B14F-4D97-AF65-F5344CB8AC3E}">
        <p14:creationId xmlns:p14="http://schemas.microsoft.com/office/powerpoint/2010/main" val="8050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547D5-C7FD-26D4-CDAC-70570614DF2E}"/>
              </a:ext>
            </a:extLst>
          </p:cNvPr>
          <p:cNvSpPr>
            <a:spLocks noGrp="1"/>
          </p:cNvSpPr>
          <p:nvPr>
            <p:ph type="title"/>
          </p:nvPr>
        </p:nvSpPr>
        <p:spPr/>
        <p:txBody>
          <a:bodyPr>
            <a:normAutofit/>
          </a:bodyPr>
          <a:lstStyle/>
          <a:p>
            <a:r>
              <a:rPr lang="en-US" dirty="0"/>
              <a:t>Enhancing Competitiveness: Security</a:t>
            </a:r>
          </a:p>
        </p:txBody>
      </p:sp>
      <p:sp>
        <p:nvSpPr>
          <p:cNvPr id="4" name="Slide Number Placeholder 3">
            <a:extLst>
              <a:ext uri="{FF2B5EF4-FFF2-40B4-BE49-F238E27FC236}">
                <a16:creationId xmlns:a16="http://schemas.microsoft.com/office/drawing/2014/main" id="{B6A39734-121E-42E3-8E78-33F3EF63B7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3B913-F544-E945-AD8E-7BF776184C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598DAF9-7B6E-4B01-AC36-176068087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501" y="1813173"/>
            <a:ext cx="3405402" cy="440327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AEBD9A8-AFED-430E-B2BA-4292829E2992}"/>
              </a:ext>
            </a:extLst>
          </p:cNvPr>
          <p:cNvSpPr txBox="1"/>
          <p:nvPr/>
        </p:nvSpPr>
        <p:spPr>
          <a:xfrm>
            <a:off x="207191" y="1237307"/>
            <a:ext cx="7275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F9000"/>
                </a:solidFill>
                <a:effectLst/>
                <a:uLnTx/>
                <a:uFillTx/>
                <a:latin typeface="Calibri" panose="020F0502020204030204"/>
                <a:ea typeface="+mn-ea"/>
                <a:cs typeface="+mn-cs"/>
              </a:rPr>
              <a:t>Workshop on Cybersecurity of Quantum Computing</a:t>
            </a:r>
          </a:p>
        </p:txBody>
      </p:sp>
      <p:sp>
        <p:nvSpPr>
          <p:cNvPr id="16" name="TextBox 15">
            <a:extLst>
              <a:ext uri="{FF2B5EF4-FFF2-40B4-BE49-F238E27FC236}">
                <a16:creationId xmlns:a16="http://schemas.microsoft.com/office/drawing/2014/main" id="{99DD3CC2-E305-44E5-8352-4C7AA9F14D53}"/>
              </a:ext>
            </a:extLst>
          </p:cNvPr>
          <p:cNvSpPr txBox="1"/>
          <p:nvPr/>
        </p:nvSpPr>
        <p:spPr>
          <a:xfrm>
            <a:off x="246261" y="1813173"/>
            <a:ext cx="8346324" cy="484748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Supported by NSF &amp; OSTP</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000" dirty="0">
                <a:solidFill>
                  <a:prstClr val="black"/>
                </a:solidFill>
                <a:latin typeface="Calibri" panose="020F0502020204030204"/>
              </a:rPr>
              <a:t>Brought together roughly 40 experts from the cybersecurity and quantum computing communities to explore topics such as:  </a:t>
            </a:r>
          </a:p>
          <a:p>
            <a:pPr marL="640080" marR="0" lvl="1" indent="-36576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Protecting quantum computing intellectual property</a:t>
            </a:r>
          </a:p>
          <a:p>
            <a:pPr marL="640080" marR="0" lvl="1" indent="-36576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Mechanisms to ensure that quantum computers are not used for illicit purposes</a:t>
            </a:r>
          </a:p>
          <a:p>
            <a:pPr marL="640080" marR="0" lvl="1" indent="-36576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Opportunities for research on the cybersecurity of quantum computers</a:t>
            </a:r>
            <a:endParaRPr lang="en-US" dirty="0">
              <a:solidFill>
                <a:prstClr val="black"/>
              </a:solidFill>
              <a:latin typeface="Calibri" panose="020F0502020204030204"/>
            </a:endParaRPr>
          </a:p>
          <a:p>
            <a:pPr marL="228600" indent="-228600">
              <a:spcBef>
                <a:spcPts val="600"/>
              </a:spcBef>
              <a:spcAft>
                <a:spcPts val="600"/>
              </a:spcAft>
              <a:buFont typeface="Arial" panose="020B0604020202020204" pitchFamily="34" charset="0"/>
              <a:buChar char="•"/>
              <a:defRPr/>
            </a:pPr>
            <a:r>
              <a:rPr lang="en-US" sz="2000" dirty="0">
                <a:solidFill>
                  <a:prstClr val="black"/>
                </a:solidFill>
                <a:latin typeface="Calibri" panose="020F0502020204030204"/>
              </a:rPr>
              <a:t>Participants identified research areas to address challenges that included: </a:t>
            </a:r>
          </a:p>
          <a:p>
            <a:pPr marL="685800" lvl="1" indent="-228600">
              <a:buFont typeface="Arial" panose="020B0604020202020204" pitchFamily="34" charset="0"/>
              <a:buChar char="•"/>
              <a:defRPr/>
            </a:pPr>
            <a:r>
              <a:rPr lang="en-US" sz="2000" dirty="0"/>
              <a:t>Secure large-scale control systems</a:t>
            </a:r>
          </a:p>
          <a:p>
            <a:pPr marL="685800" lvl="1" indent="-228600">
              <a:buFont typeface="Arial" panose="020B0604020202020204" pitchFamily="34" charset="0"/>
              <a:buChar char="•"/>
              <a:defRPr/>
            </a:pPr>
            <a:r>
              <a:rPr lang="en-US" sz="2000" dirty="0"/>
              <a:t>Distributed high-performance quantum computing</a:t>
            </a:r>
          </a:p>
          <a:p>
            <a:pPr marL="685800" lvl="1" indent="-228600">
              <a:buFont typeface="Arial" panose="020B0604020202020204" pitchFamily="34" charset="0"/>
              <a:buChar char="•"/>
              <a:defRPr/>
            </a:pPr>
            <a:r>
              <a:rPr lang="en-US" sz="2000" dirty="0"/>
              <a:t>Attack vectors on different types of quantum computers</a:t>
            </a:r>
          </a:p>
          <a:p>
            <a:pPr marL="685800" lvl="1" indent="-228600">
              <a:buFont typeface="Arial" panose="020B0604020202020204" pitchFamily="34" charset="0"/>
              <a:buChar char="•"/>
              <a:defRPr/>
            </a:pPr>
            <a:r>
              <a:rPr lang="en-US" sz="2000" dirty="0"/>
              <a:t>Formal methods for safe and secure quantum computing systems</a:t>
            </a:r>
          </a:p>
          <a:p>
            <a:pPr marL="685800" lvl="1" indent="-228600">
              <a:buFont typeface="Arial" panose="020B0604020202020204" pitchFamily="34" charset="0"/>
              <a:buChar char="•"/>
              <a:defRPr/>
            </a:pPr>
            <a:r>
              <a:rPr lang="en-US" sz="2000" dirty="0"/>
              <a:t>Multi-layered instrumentation framework</a:t>
            </a:r>
          </a:p>
          <a:p>
            <a:pPr marL="685800" lvl="1" indent="-228600">
              <a:buFont typeface="Arial" panose="020B0604020202020204" pitchFamily="34" charset="0"/>
              <a:buChar char="•"/>
              <a:defRPr/>
            </a:pPr>
            <a:r>
              <a:rPr lang="en-US" sz="2000" dirty="0"/>
              <a:t>Tools for service providers to verify quantum algorithms</a:t>
            </a: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91247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26FAD90-FEE3-45A3-A8E9-E113366720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4888"/>
          <a:stretch/>
        </p:blipFill>
        <p:spPr>
          <a:xfrm>
            <a:off x="6625935" y="2951254"/>
            <a:ext cx="2873666" cy="707773"/>
          </a:xfrm>
          <a:prstGeom prst="rect">
            <a:avLst/>
          </a:prstGeom>
          <a:ln>
            <a:solidFill>
              <a:srgbClr val="FF0000"/>
            </a:solid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DB8E125D-3052-4F62-9080-47D1564E3EE9}"/>
              </a:ext>
            </a:extLst>
          </p:cNvPr>
          <p:cNvPicPr>
            <a:picLocks noChangeAspect="1"/>
          </p:cNvPicPr>
          <p:nvPr/>
        </p:nvPicPr>
        <p:blipFill>
          <a:blip r:embed="rId4"/>
          <a:stretch>
            <a:fillRect/>
          </a:stretch>
        </p:blipFill>
        <p:spPr>
          <a:xfrm>
            <a:off x="9210618" y="3192373"/>
            <a:ext cx="2794001" cy="723980"/>
          </a:xfrm>
          <a:prstGeom prst="rect">
            <a:avLst/>
          </a:prstGeom>
          <a:ln>
            <a:solidFill>
              <a:srgbClr val="FF000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4F10B72-0954-43F0-BB9F-CE98707CE2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4882"/>
          <a:stretch/>
        </p:blipFill>
        <p:spPr>
          <a:xfrm>
            <a:off x="6630103" y="3685322"/>
            <a:ext cx="2869498" cy="741672"/>
          </a:xfrm>
          <a:prstGeom prst="rect">
            <a:avLst/>
          </a:prstGeom>
          <a:ln>
            <a:solidFill>
              <a:srgbClr val="FF0000"/>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C621259-5E34-4793-8161-FC25B8E6EB4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0888"/>
          <a:stretch/>
        </p:blipFill>
        <p:spPr>
          <a:xfrm>
            <a:off x="9210618" y="3963915"/>
            <a:ext cx="2794001" cy="722158"/>
          </a:xfrm>
          <a:prstGeom prst="rect">
            <a:avLst/>
          </a:prstGeom>
          <a:ln>
            <a:solidFill>
              <a:srgbClr val="FF0000"/>
            </a:solid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5C9B9FD-CBB9-4B1B-855F-4903BC79C2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8461"/>
          <a:stretch/>
        </p:blipFill>
        <p:spPr>
          <a:xfrm>
            <a:off x="6625935" y="4465211"/>
            <a:ext cx="2883998" cy="725836"/>
          </a:xfrm>
          <a:prstGeom prst="rect">
            <a:avLst/>
          </a:prstGeom>
          <a:ln>
            <a:solidFill>
              <a:srgbClr val="FF000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6BED209-C22B-4A8F-8C82-AE669D283C1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10618" y="4727378"/>
            <a:ext cx="2801824" cy="763805"/>
          </a:xfrm>
          <a:prstGeom prst="rect">
            <a:avLst/>
          </a:prstGeom>
          <a:ln>
            <a:solidFill>
              <a:srgbClr val="FF0000"/>
            </a:solid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846BB34D-7611-49FD-9D3B-7AE5E544EADA}"/>
              </a:ext>
            </a:extLst>
          </p:cNvPr>
          <p:cNvSpPr>
            <a:spLocks noGrp="1"/>
          </p:cNvSpPr>
          <p:nvPr>
            <p:ph type="title"/>
          </p:nvPr>
        </p:nvSpPr>
        <p:spPr>
          <a:xfrm>
            <a:off x="182880" y="79435"/>
            <a:ext cx="11829561" cy="928750"/>
          </a:xfrm>
        </p:spPr>
        <p:txBody>
          <a:bodyPr>
            <a:normAutofit/>
          </a:bodyPr>
          <a:lstStyle/>
          <a:p>
            <a:r>
              <a:rPr lang="en-US" sz="4000" dirty="0"/>
              <a:t>Enhancing Competitiveness: International Cooperation</a:t>
            </a:r>
          </a:p>
        </p:txBody>
      </p:sp>
      <p:pic>
        <p:nvPicPr>
          <p:cNvPr id="12" name="Picture 11">
            <a:extLst>
              <a:ext uri="{FF2B5EF4-FFF2-40B4-BE49-F238E27FC236}">
                <a16:creationId xmlns:a16="http://schemas.microsoft.com/office/drawing/2014/main" id="{C293D2FC-7139-4AD6-AF78-567C82DE1F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2846" y="3033617"/>
            <a:ext cx="2359491" cy="326006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A3E73219-F26E-4EC8-AA48-0382E127AA66}"/>
              </a:ext>
            </a:extLst>
          </p:cNvPr>
          <p:cNvSpPr txBox="1"/>
          <p:nvPr/>
        </p:nvSpPr>
        <p:spPr>
          <a:xfrm>
            <a:off x="2814902" y="3033616"/>
            <a:ext cx="3403639" cy="3231654"/>
          </a:xfrm>
          <a:prstGeom prst="rect">
            <a:avLst/>
          </a:prstGeom>
          <a:noFill/>
        </p:spPr>
        <p:txBody>
          <a:bodyPr wrap="square" rtlCol="0">
            <a:sp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Good faith cooperation underpinned by shared values.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Promoting jointly funded and cooperative QIST R&amp;D.</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Understand trajectories in QIST.</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Enabling opportunities for global market and supply chain</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Creating regular bilateral and multilateral opportunities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Promoting multidisciplinary research, including the exchange of people.</a:t>
            </a:r>
          </a:p>
        </p:txBody>
      </p:sp>
      <p:pic>
        <p:nvPicPr>
          <p:cNvPr id="10" name="Picture 2" descr="Pursing Quantum Information Together Poster">
            <a:extLst>
              <a:ext uri="{FF2B5EF4-FFF2-40B4-BE49-F238E27FC236}">
                <a16:creationId xmlns:a16="http://schemas.microsoft.com/office/drawing/2014/main" id="{D9CFFA42-BF45-4EB3-BCDC-79EB4CFB920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041429" y="1167682"/>
            <a:ext cx="2219220" cy="1664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5B516F4-7BC3-4C4F-96A4-A915E2A1F43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3B913-F544-E945-AD8E-7BF776184C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ACBC22EC-F162-429F-B44D-42B5A3849836}"/>
              </a:ext>
            </a:extLst>
          </p:cNvPr>
          <p:cNvGrpSpPr/>
          <p:nvPr/>
        </p:nvGrpSpPr>
        <p:grpSpPr>
          <a:xfrm>
            <a:off x="204162" y="1590989"/>
            <a:ext cx="5221480" cy="859823"/>
            <a:chOff x="102276" y="1498192"/>
            <a:chExt cx="5221480" cy="859823"/>
          </a:xfrm>
        </p:grpSpPr>
        <p:sp>
          <p:nvSpPr>
            <p:cNvPr id="5" name="TextBox 4">
              <a:extLst>
                <a:ext uri="{FF2B5EF4-FFF2-40B4-BE49-F238E27FC236}">
                  <a16:creationId xmlns:a16="http://schemas.microsoft.com/office/drawing/2014/main" id="{B8D05627-585B-45F7-B387-D545A6383727}"/>
                </a:ext>
              </a:extLst>
            </p:cNvPr>
            <p:cNvSpPr txBox="1"/>
            <p:nvPr/>
          </p:nvSpPr>
          <p:spPr>
            <a:xfrm>
              <a:off x="102276" y="1498192"/>
              <a:ext cx="5221480" cy="830997"/>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rtlCol="0">
              <a:spAutoFit/>
            </a:bodyPr>
            <a:lstStyle/>
            <a:p>
              <a:pPr algn="just"/>
              <a:r>
                <a:rPr lang="en-US" sz="1200" dirty="0"/>
                <a:t>As new technologies continue to evolve, we’ll work together with our democratic partners to ensure that new advances in areas from biotechnology, to quantum computing, 5G, artificial intelligence, and more are used to lift people up, to solve problems, and advance human freedom – President Biden</a:t>
              </a:r>
            </a:p>
          </p:txBody>
        </p:sp>
        <p:cxnSp>
          <p:nvCxnSpPr>
            <p:cNvPr id="9" name="Straight Connector 8">
              <a:extLst>
                <a:ext uri="{FF2B5EF4-FFF2-40B4-BE49-F238E27FC236}">
                  <a16:creationId xmlns:a16="http://schemas.microsoft.com/office/drawing/2014/main" id="{FAB28B9F-A7E9-4D0A-A05B-B0079F5723B2}"/>
                </a:ext>
              </a:extLst>
            </p:cNvPr>
            <p:cNvCxnSpPr>
              <a:cxnSpLocks/>
            </p:cNvCxnSpPr>
            <p:nvPr/>
          </p:nvCxnSpPr>
          <p:spPr>
            <a:xfrm>
              <a:off x="102276" y="1498192"/>
              <a:ext cx="522148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EEDD4DA2-964C-48B3-8A5B-F68E5E9AD329}"/>
                </a:ext>
              </a:extLst>
            </p:cNvPr>
            <p:cNvCxnSpPr>
              <a:cxnSpLocks/>
            </p:cNvCxnSpPr>
            <p:nvPr/>
          </p:nvCxnSpPr>
          <p:spPr>
            <a:xfrm>
              <a:off x="102276" y="2358015"/>
              <a:ext cx="5221480" cy="0"/>
            </a:xfrm>
            <a:prstGeom prst="line">
              <a:avLst/>
            </a:prstGeom>
          </p:spPr>
          <p:style>
            <a:lnRef idx="1">
              <a:schemeClr val="accent5"/>
            </a:lnRef>
            <a:fillRef idx="0">
              <a:schemeClr val="accent5"/>
            </a:fillRef>
            <a:effectRef idx="0">
              <a:schemeClr val="accent5"/>
            </a:effectRef>
            <a:fontRef idx="minor">
              <a:schemeClr val="tx1"/>
            </a:fontRef>
          </p:style>
        </p:cxnSp>
      </p:grpSp>
      <p:pic>
        <p:nvPicPr>
          <p:cNvPr id="23" name="Picture 22">
            <a:extLst>
              <a:ext uri="{FF2B5EF4-FFF2-40B4-BE49-F238E27FC236}">
                <a16:creationId xmlns:a16="http://schemas.microsoft.com/office/drawing/2014/main" id="{EC1303C7-9CF9-4E64-A016-5590AFCBED62}"/>
              </a:ext>
            </a:extLst>
          </p:cNvPr>
          <p:cNvPicPr>
            <a:picLocks noChangeAspect="1"/>
          </p:cNvPicPr>
          <p:nvPr/>
        </p:nvPicPr>
        <p:blipFill rotWithShape="1">
          <a:blip r:embed="rId11"/>
          <a:srcRect b="12563"/>
          <a:stretch/>
        </p:blipFill>
        <p:spPr>
          <a:xfrm>
            <a:off x="6617148" y="5235098"/>
            <a:ext cx="2882453" cy="725836"/>
          </a:xfrm>
          <a:prstGeom prst="rect">
            <a:avLst/>
          </a:prstGeom>
          <a:ln>
            <a:solidFill>
              <a:srgbClr val="FF000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1446E60B-B3CB-4673-82B8-92467C58D47A}"/>
              </a:ext>
            </a:extLst>
          </p:cNvPr>
          <p:cNvPicPr>
            <a:picLocks noChangeAspect="1"/>
          </p:cNvPicPr>
          <p:nvPr/>
        </p:nvPicPr>
        <p:blipFill>
          <a:blip r:embed="rId12"/>
          <a:stretch>
            <a:fillRect/>
          </a:stretch>
        </p:blipFill>
        <p:spPr>
          <a:xfrm>
            <a:off x="9210618" y="5537293"/>
            <a:ext cx="2794001" cy="692381"/>
          </a:xfrm>
          <a:prstGeom prst="rect">
            <a:avLst/>
          </a:prstGeom>
          <a:ln>
            <a:solidFill>
              <a:srgbClr val="FF0000"/>
            </a:solid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F12D59C-862F-4339-B8FD-45CE28602782}"/>
              </a:ext>
            </a:extLst>
          </p:cNvPr>
          <p:cNvPicPr>
            <a:picLocks noChangeAspect="1"/>
          </p:cNvPicPr>
          <p:nvPr/>
        </p:nvPicPr>
        <p:blipFill>
          <a:blip r:embed="rId13"/>
          <a:stretch>
            <a:fillRect/>
          </a:stretch>
        </p:blipFill>
        <p:spPr>
          <a:xfrm>
            <a:off x="6617148" y="6004985"/>
            <a:ext cx="2794001" cy="727064"/>
          </a:xfrm>
          <a:prstGeom prst="rect">
            <a:avLst/>
          </a:prstGeom>
          <a:ln>
            <a:solidFill>
              <a:srgbClr val="FF0000"/>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3F2759F-7092-4B4B-83E4-E79474A5D926}"/>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8320559" y="1167682"/>
            <a:ext cx="3828345" cy="164173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0894F13-7290-40A3-A297-6F46DFB68AE9}"/>
              </a:ext>
            </a:extLst>
          </p:cNvPr>
          <p:cNvPicPr>
            <a:picLocks noChangeAspect="1"/>
          </p:cNvPicPr>
          <p:nvPr/>
        </p:nvPicPr>
        <p:blipFill>
          <a:blip r:embed="rId15"/>
          <a:stretch>
            <a:fillRect/>
          </a:stretch>
        </p:blipFill>
        <p:spPr>
          <a:xfrm>
            <a:off x="9280306" y="6127076"/>
            <a:ext cx="2704728" cy="697129"/>
          </a:xfrm>
          <a:prstGeom prst="rect">
            <a:avLst/>
          </a:prstGeom>
          <a:ln>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3689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86CD28-08BE-4798-961E-50C99A763122}"/>
              </a:ext>
            </a:extLst>
          </p:cNvPr>
          <p:cNvSpPr>
            <a:spLocks noGrp="1"/>
          </p:cNvSpPr>
          <p:nvPr>
            <p:ph type="sldNum" sz="quarter" idx="12"/>
          </p:nvPr>
        </p:nvSpPr>
        <p:spPr>
          <a:xfrm>
            <a:off x="11729114" y="6492875"/>
            <a:ext cx="462886" cy="365125"/>
          </a:xfrm>
        </p:spPr>
        <p:txBody>
          <a:bodyPr/>
          <a:lstStyle/>
          <a:p>
            <a:fld id="{5293B913-F544-E945-AD8E-7BF776184C84}" type="slidenum">
              <a:rPr lang="en-US" smtClean="0"/>
              <a:pPr/>
              <a:t>16</a:t>
            </a:fld>
            <a:endParaRPr lang="en-US" dirty="0"/>
          </a:p>
        </p:txBody>
      </p:sp>
      <p:sp>
        <p:nvSpPr>
          <p:cNvPr id="4" name="Title 3">
            <a:extLst>
              <a:ext uri="{FF2B5EF4-FFF2-40B4-BE49-F238E27FC236}">
                <a16:creationId xmlns:a16="http://schemas.microsoft.com/office/drawing/2014/main" id="{2B3B261E-64FA-4866-BB5A-D5353988B8A9}"/>
              </a:ext>
            </a:extLst>
          </p:cNvPr>
          <p:cNvSpPr>
            <a:spLocks noGrp="1"/>
          </p:cNvSpPr>
          <p:nvPr>
            <p:ph type="title"/>
          </p:nvPr>
        </p:nvSpPr>
        <p:spPr>
          <a:xfrm>
            <a:off x="524299" y="79435"/>
            <a:ext cx="11158184" cy="928750"/>
          </a:xfrm>
        </p:spPr>
        <p:txBody>
          <a:bodyPr>
            <a:normAutofit/>
          </a:bodyPr>
          <a:lstStyle/>
          <a:p>
            <a:r>
              <a:rPr lang="en-US" dirty="0"/>
              <a:t>EntanglementExchange.org</a:t>
            </a:r>
          </a:p>
        </p:txBody>
      </p:sp>
      <p:pic>
        <p:nvPicPr>
          <p:cNvPr id="8" name="Picture 7">
            <a:extLst>
              <a:ext uri="{FF2B5EF4-FFF2-40B4-BE49-F238E27FC236}">
                <a16:creationId xmlns:a16="http://schemas.microsoft.com/office/drawing/2014/main" id="{99AAD7D0-5045-4FE0-9DF8-FC55DAECEEC8}"/>
              </a:ext>
            </a:extLst>
          </p:cNvPr>
          <p:cNvPicPr>
            <a:picLocks noChangeAspect="1"/>
          </p:cNvPicPr>
          <p:nvPr/>
        </p:nvPicPr>
        <p:blipFill>
          <a:blip r:embed="rId3"/>
          <a:stretch>
            <a:fillRect/>
          </a:stretch>
        </p:blipFill>
        <p:spPr>
          <a:xfrm>
            <a:off x="79375" y="1173372"/>
            <a:ext cx="4538132" cy="5605253"/>
          </a:xfrm>
          <a:prstGeom prst="rect">
            <a:avLst/>
          </a:prstGeom>
        </p:spPr>
      </p:pic>
      <p:cxnSp>
        <p:nvCxnSpPr>
          <p:cNvPr id="15" name="Straight Connector 14">
            <a:extLst>
              <a:ext uri="{FF2B5EF4-FFF2-40B4-BE49-F238E27FC236}">
                <a16:creationId xmlns:a16="http://schemas.microsoft.com/office/drawing/2014/main" id="{07DE8222-F999-492A-9BD5-00B3C94CE98B}"/>
              </a:ext>
            </a:extLst>
          </p:cNvPr>
          <p:cNvCxnSpPr>
            <a:cxnSpLocks/>
          </p:cNvCxnSpPr>
          <p:nvPr/>
        </p:nvCxnSpPr>
        <p:spPr>
          <a:xfrm flipH="1">
            <a:off x="3137357" y="5524702"/>
            <a:ext cx="3285914" cy="245494"/>
          </a:xfrm>
          <a:prstGeom prst="line">
            <a:avLst/>
          </a:prstGeom>
          <a:ln w="19050"/>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3AE9313D-41B5-4DA6-B459-DF5D219D0A90}"/>
              </a:ext>
            </a:extLst>
          </p:cNvPr>
          <p:cNvSpPr/>
          <p:nvPr/>
        </p:nvSpPr>
        <p:spPr>
          <a:xfrm>
            <a:off x="7531558" y="87679"/>
            <a:ext cx="4556948" cy="2996774"/>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Entanglement Exchange Links Quantum Researchers Across Twelve Nations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New website is a portal for international exchange opportunities in quantum information science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Times New Roman" panose="02020603050405020304" pitchFamily="18" charset="0"/>
              </a:rPr>
              <a:t>November 30, 2022</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Australia, Canada, Denmark, Finland, France, Germany, Japan, the Netherlands, Sweden, Switzerland, the United Kingdom, and the United States are proud to launch the Entanglement Exchange, a portal for highlighting international exchange opportunities for students, postdocs, and researchers in quantum information science (QIS).</a:t>
            </a:r>
          </a:p>
        </p:txBody>
      </p:sp>
      <p:sp>
        <p:nvSpPr>
          <p:cNvPr id="10" name="Rectangle 9">
            <a:extLst>
              <a:ext uri="{FF2B5EF4-FFF2-40B4-BE49-F238E27FC236}">
                <a16:creationId xmlns:a16="http://schemas.microsoft.com/office/drawing/2014/main" id="{C65F0789-A372-4F58-B158-EBE147B6BB61}"/>
              </a:ext>
            </a:extLst>
          </p:cNvPr>
          <p:cNvSpPr/>
          <p:nvPr/>
        </p:nvSpPr>
        <p:spPr>
          <a:xfrm>
            <a:off x="4698940" y="1874347"/>
            <a:ext cx="4556949" cy="3293209"/>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Entanglement Exchange Celebrates World Quantum Day and Welcomes the Republic of Korea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Happy World Quantum Day from the Entanglement Exchange!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Times New Roman" panose="02020603050405020304" pitchFamily="18" charset="0"/>
              </a:rPr>
              <a:t>April 14, 2023</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Celebrated annually on April 14th, World Quantum Day is an international, grassroots effort to promote the public understanding of quantum science and technology around the world. Activities include public lectures, social media campaigns, classroom activities, laboratory tours, and more. Each of the nations in the Entanglement Exchange is engaged in this larger, worldwide celebration.</a:t>
            </a:r>
          </a:p>
        </p:txBody>
      </p:sp>
      <p:pic>
        <p:nvPicPr>
          <p:cNvPr id="14" name="Picture 13">
            <a:extLst>
              <a:ext uri="{FF2B5EF4-FFF2-40B4-BE49-F238E27FC236}">
                <a16:creationId xmlns:a16="http://schemas.microsoft.com/office/drawing/2014/main" id="{0AD0A9B2-CB5E-46D9-9EEE-0388588FE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271" y="2993124"/>
            <a:ext cx="5369135" cy="3777197"/>
          </a:xfrm>
          <a:prstGeom prst="rect">
            <a:avLst/>
          </a:prstGeom>
          <a:ln>
            <a:solidFill>
              <a:schemeClr val="tx1"/>
            </a:solidFill>
          </a:ln>
        </p:spPr>
      </p:pic>
    </p:spTree>
    <p:extLst>
      <p:ext uri="{BB962C8B-B14F-4D97-AF65-F5344CB8AC3E}">
        <p14:creationId xmlns:p14="http://schemas.microsoft.com/office/powerpoint/2010/main" val="323322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060764-2AC4-433D-9967-3CFDC3A2A0B9}"/>
              </a:ext>
            </a:extLst>
          </p:cNvPr>
          <p:cNvSpPr>
            <a:spLocks noGrp="1"/>
          </p:cNvSpPr>
          <p:nvPr>
            <p:ph type="sldNum" sz="quarter" idx="12"/>
          </p:nvPr>
        </p:nvSpPr>
        <p:spPr/>
        <p:txBody>
          <a:bodyPr/>
          <a:lstStyle/>
          <a:p>
            <a:fld id="{5293B913-F544-E945-AD8E-7BF776184C84}" type="slidenum">
              <a:rPr lang="en-US" smtClean="0"/>
              <a:pPr/>
              <a:t>17</a:t>
            </a:fld>
            <a:endParaRPr lang="en-US" dirty="0"/>
          </a:p>
        </p:txBody>
      </p:sp>
      <p:sp>
        <p:nvSpPr>
          <p:cNvPr id="4" name="Title 3">
            <a:extLst>
              <a:ext uri="{FF2B5EF4-FFF2-40B4-BE49-F238E27FC236}">
                <a16:creationId xmlns:a16="http://schemas.microsoft.com/office/drawing/2014/main" id="{B1F58334-F9DD-4F7A-89C9-154014BEE81D}"/>
              </a:ext>
            </a:extLst>
          </p:cNvPr>
          <p:cNvSpPr>
            <a:spLocks noGrp="1"/>
          </p:cNvSpPr>
          <p:nvPr>
            <p:ph type="title"/>
          </p:nvPr>
        </p:nvSpPr>
        <p:spPr>
          <a:xfrm>
            <a:off x="524299" y="79435"/>
            <a:ext cx="11320860" cy="928750"/>
          </a:xfrm>
        </p:spPr>
        <p:txBody>
          <a:bodyPr>
            <a:noAutofit/>
          </a:bodyPr>
          <a:lstStyle/>
          <a:p>
            <a:r>
              <a:rPr lang="en-US" sz="4000" dirty="0"/>
              <a:t>Enabling People: Federal Workforce Activities in QIS</a:t>
            </a:r>
          </a:p>
        </p:txBody>
      </p:sp>
      <p:pic>
        <p:nvPicPr>
          <p:cNvPr id="6" name="Picture 5">
            <a:extLst>
              <a:ext uri="{FF2B5EF4-FFF2-40B4-BE49-F238E27FC236}">
                <a16:creationId xmlns:a16="http://schemas.microsoft.com/office/drawing/2014/main" id="{BD93BD23-79D7-4ECD-9D75-4345EAF4F9B0}"/>
              </a:ext>
            </a:extLst>
          </p:cNvPr>
          <p:cNvPicPr>
            <a:picLocks noChangeAspect="1"/>
          </p:cNvPicPr>
          <p:nvPr/>
        </p:nvPicPr>
        <p:blipFill>
          <a:blip r:embed="rId2"/>
          <a:stretch>
            <a:fillRect/>
          </a:stretch>
        </p:blipFill>
        <p:spPr>
          <a:xfrm>
            <a:off x="1039044" y="1275451"/>
            <a:ext cx="4352224" cy="5448300"/>
          </a:xfrm>
          <a:prstGeom prst="rect">
            <a:avLst/>
          </a:prstGeom>
        </p:spPr>
      </p:pic>
      <p:pic>
        <p:nvPicPr>
          <p:cNvPr id="8" name="Picture 7">
            <a:extLst>
              <a:ext uri="{FF2B5EF4-FFF2-40B4-BE49-F238E27FC236}">
                <a16:creationId xmlns:a16="http://schemas.microsoft.com/office/drawing/2014/main" id="{4456A92C-9457-4ACE-B1CE-79465028E006}"/>
              </a:ext>
            </a:extLst>
          </p:cNvPr>
          <p:cNvPicPr>
            <a:picLocks noChangeAspect="1"/>
          </p:cNvPicPr>
          <p:nvPr/>
        </p:nvPicPr>
        <p:blipFill>
          <a:blip r:embed="rId3"/>
          <a:stretch>
            <a:fillRect/>
          </a:stretch>
        </p:blipFill>
        <p:spPr>
          <a:xfrm>
            <a:off x="6352628" y="1243640"/>
            <a:ext cx="4424268" cy="5556311"/>
          </a:xfrm>
          <a:prstGeom prst="rect">
            <a:avLst/>
          </a:prstGeom>
        </p:spPr>
      </p:pic>
      <p:sp>
        <p:nvSpPr>
          <p:cNvPr id="7" name="TextBox 6">
            <a:extLst>
              <a:ext uri="{FF2B5EF4-FFF2-40B4-BE49-F238E27FC236}">
                <a16:creationId xmlns:a16="http://schemas.microsoft.com/office/drawing/2014/main" id="{BB28D4AF-1353-4DE6-84E7-F20DABD3C0B8}"/>
              </a:ext>
            </a:extLst>
          </p:cNvPr>
          <p:cNvSpPr txBox="1"/>
          <p:nvPr/>
        </p:nvSpPr>
        <p:spPr>
          <a:xfrm>
            <a:off x="10253152" y="5878730"/>
            <a:ext cx="2296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F9000"/>
                </a:solidFill>
                <a:latin typeface="Calibri" panose="020F0502020204030204"/>
              </a:rPr>
              <a:t>Available on quantum.gov</a:t>
            </a:r>
            <a:endParaRPr kumimoji="0" lang="en-US" sz="2000"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420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2F95D3E-07ED-4D99-A584-000FD0D939E7}"/>
              </a:ext>
            </a:extLst>
          </p:cNvPr>
          <p:cNvSpPr/>
          <p:nvPr/>
        </p:nvSpPr>
        <p:spPr>
          <a:xfrm>
            <a:off x="4162412" y="1174141"/>
            <a:ext cx="3689713" cy="5090935"/>
          </a:xfrm>
          <a:prstGeom prst="rect">
            <a:avLst/>
          </a:prstGeom>
          <a:solidFill>
            <a:srgbClr val="0926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BFDD84A-A1E2-4447-AC86-DDC24D61DF52}"/>
              </a:ext>
            </a:extLst>
          </p:cNvPr>
          <p:cNvSpPr/>
          <p:nvPr/>
        </p:nvSpPr>
        <p:spPr>
          <a:xfrm>
            <a:off x="7966203" y="1174141"/>
            <a:ext cx="3689713" cy="5090935"/>
          </a:xfrm>
          <a:prstGeom prst="rect">
            <a:avLst/>
          </a:prstGeom>
          <a:solidFill>
            <a:srgbClr val="0926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FA5C5B6-EBCC-443F-AB2B-A7C0A30776BE}"/>
              </a:ext>
            </a:extLst>
          </p:cNvPr>
          <p:cNvSpPr/>
          <p:nvPr/>
        </p:nvSpPr>
        <p:spPr>
          <a:xfrm>
            <a:off x="331259" y="1174141"/>
            <a:ext cx="3689713" cy="5090935"/>
          </a:xfrm>
          <a:prstGeom prst="rect">
            <a:avLst/>
          </a:prstGeom>
          <a:solidFill>
            <a:srgbClr val="0926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7B5985-59D6-4BEE-B2DF-31ED765F29D8}"/>
              </a:ext>
            </a:extLst>
          </p:cNvPr>
          <p:cNvSpPr>
            <a:spLocks noGrp="1"/>
          </p:cNvSpPr>
          <p:nvPr>
            <p:ph idx="1"/>
          </p:nvPr>
        </p:nvSpPr>
        <p:spPr>
          <a:xfrm>
            <a:off x="524301" y="1174141"/>
            <a:ext cx="3485467" cy="4483709"/>
          </a:xfrm>
        </p:spPr>
        <p:txBody>
          <a:bodyPr>
            <a:normAutofit/>
          </a:bodyPr>
          <a:lstStyle/>
          <a:p>
            <a:pPr marL="0" indent="0" algn="ctr">
              <a:lnSpc>
                <a:spcPct val="107000"/>
              </a:lnSpc>
              <a:spcAft>
                <a:spcPts val="800"/>
              </a:spcAft>
              <a:buNone/>
            </a:pPr>
            <a:r>
              <a:rPr lang="en-US" sz="1600" b="1" dirty="0">
                <a:solidFill>
                  <a:schemeClr val="bg1"/>
                </a:solidFill>
              </a:rPr>
              <a:t>INSPIRE</a:t>
            </a:r>
            <a:endParaRPr lang="en-US" sz="1600" dirty="0">
              <a:solidFill>
                <a:schemeClr val="bg1"/>
              </a:solidFill>
            </a:endParaRPr>
          </a:p>
        </p:txBody>
      </p:sp>
      <p:sp>
        <p:nvSpPr>
          <p:cNvPr id="2" name="Title 1">
            <a:extLst>
              <a:ext uri="{FF2B5EF4-FFF2-40B4-BE49-F238E27FC236}">
                <a16:creationId xmlns:a16="http://schemas.microsoft.com/office/drawing/2014/main" id="{6C30F161-F30C-4970-AD9F-75A457B9A2A9}"/>
              </a:ext>
            </a:extLst>
          </p:cNvPr>
          <p:cNvSpPr>
            <a:spLocks noGrp="1"/>
          </p:cNvSpPr>
          <p:nvPr>
            <p:ph type="title"/>
          </p:nvPr>
        </p:nvSpPr>
        <p:spPr/>
        <p:txBody>
          <a:bodyPr>
            <a:noAutofit/>
          </a:bodyPr>
          <a:lstStyle/>
          <a:p>
            <a:pPr lvl="0"/>
            <a:r>
              <a:rPr lang="en-US" sz="3200" dirty="0"/>
              <a:t>Enabling People: Inspire + Education + Experiences =&gt; Careers</a:t>
            </a:r>
          </a:p>
        </p:txBody>
      </p:sp>
      <p:pic>
        <p:nvPicPr>
          <p:cNvPr id="46" name="Picture 45">
            <a:extLst>
              <a:ext uri="{FF2B5EF4-FFF2-40B4-BE49-F238E27FC236}">
                <a16:creationId xmlns:a16="http://schemas.microsoft.com/office/drawing/2014/main" id="{46E88F7D-A6B1-47D8-ABEF-26334AC7BE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59274" y="1478996"/>
            <a:ext cx="1590500" cy="1188975"/>
          </a:xfrm>
          <a:prstGeom prst="rect">
            <a:avLst/>
          </a:prstGeom>
        </p:spPr>
      </p:pic>
      <p:sp>
        <p:nvSpPr>
          <p:cNvPr id="11" name="Content Placeholder 2">
            <a:extLst>
              <a:ext uri="{FF2B5EF4-FFF2-40B4-BE49-F238E27FC236}">
                <a16:creationId xmlns:a16="http://schemas.microsoft.com/office/drawing/2014/main" id="{C812AA73-BF7E-4A70-96AF-FC7F824365B5}"/>
              </a:ext>
            </a:extLst>
          </p:cNvPr>
          <p:cNvSpPr txBox="1">
            <a:spLocks/>
          </p:cNvSpPr>
          <p:nvPr/>
        </p:nvSpPr>
        <p:spPr>
          <a:xfrm>
            <a:off x="4129214" y="1174141"/>
            <a:ext cx="3485467" cy="2051710"/>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0"/>
              </a:spcBef>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EDUCATION AND TRAINING</a:t>
            </a:r>
            <a:endParaRPr kumimoji="0" lang="en-US" sz="1600" b="0" i="0" u="none" strike="noStrike" kern="1200" cap="none" spc="0" normalizeH="0" baseline="0" noProof="0" dirty="0">
              <a:ln>
                <a:noFill/>
              </a:ln>
              <a:solidFill>
                <a:prstClr val="white"/>
              </a:solidFill>
              <a:effectLst/>
              <a:uLnTx/>
              <a:uFillTx/>
              <a:latin typeface="Source Sans Pro" panose="020B0503030403020204" pitchFamily="34" charset="0"/>
              <a:ea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CB847C51-7484-4199-B7CC-50D4170B1A73}"/>
              </a:ext>
            </a:extLst>
          </p:cNvPr>
          <p:cNvSpPr txBox="1">
            <a:spLocks/>
          </p:cNvSpPr>
          <p:nvPr/>
        </p:nvSpPr>
        <p:spPr>
          <a:xfrm>
            <a:off x="7978651" y="1163068"/>
            <a:ext cx="3677265" cy="2051710"/>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0"/>
              </a:spcBef>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ACCESSIBLE EXPERIENCES AND CAREERS</a:t>
            </a:r>
            <a:endParaRPr kumimoji="0" lang="en-US" sz="1600" b="0" i="0" u="none" strike="noStrike" kern="1200" cap="none" spc="0" normalizeH="0" baseline="0" noProof="0" dirty="0">
              <a:ln>
                <a:noFill/>
              </a:ln>
              <a:solidFill>
                <a:prstClr val="white"/>
              </a:solidFill>
              <a:effectLst/>
              <a:uLnTx/>
              <a:uFillTx/>
              <a:latin typeface="Source Sans Pro" panose="020B0503030403020204" pitchFamily="34" charset="0"/>
              <a:ea typeface="Calibri" panose="020F0502020204030204" pitchFamily="34" charset="0"/>
              <a:cs typeface="Times New Roman" panose="02020603050405020304" pitchFamily="18" charset="0"/>
            </a:endParaRPr>
          </a:p>
        </p:txBody>
      </p:sp>
      <p:pic>
        <p:nvPicPr>
          <p:cNvPr id="19" name="Picture 1" descr="cid:image001.png@01D80C94.D7390100">
            <a:extLst>
              <a:ext uri="{FF2B5EF4-FFF2-40B4-BE49-F238E27FC236}">
                <a16:creationId xmlns:a16="http://schemas.microsoft.com/office/drawing/2014/main" id="{620D6E78-DC90-49EC-B02A-E6A726F18710}"/>
              </a:ext>
            </a:extLst>
          </p:cNvPr>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8100208" y="5049194"/>
            <a:ext cx="2291174" cy="10011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EFF7874-D2C4-492C-8CBB-CF02BAA8332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20134" y="3685868"/>
            <a:ext cx="2360967" cy="767475"/>
          </a:xfrm>
          <a:prstGeom prst="rect">
            <a:avLst/>
          </a:prstGeom>
        </p:spPr>
      </p:pic>
      <p:pic>
        <p:nvPicPr>
          <p:cNvPr id="26" name="Picture 25">
            <a:extLst>
              <a:ext uri="{FF2B5EF4-FFF2-40B4-BE49-F238E27FC236}">
                <a16:creationId xmlns:a16="http://schemas.microsoft.com/office/drawing/2014/main" id="{BB05350D-2ADC-4C16-BDA6-FB2C467499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2971" y="2952563"/>
            <a:ext cx="2426079" cy="1649979"/>
          </a:xfrm>
          <a:prstGeom prst="rect">
            <a:avLst/>
          </a:prstGeom>
        </p:spPr>
      </p:pic>
      <p:pic>
        <p:nvPicPr>
          <p:cNvPr id="27" name="Picture 26">
            <a:extLst>
              <a:ext uri="{FF2B5EF4-FFF2-40B4-BE49-F238E27FC236}">
                <a16:creationId xmlns:a16="http://schemas.microsoft.com/office/drawing/2014/main" id="{DCF28206-924A-4CDA-863A-08055310129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6200000">
            <a:off x="5880060" y="2565682"/>
            <a:ext cx="2765480" cy="765680"/>
          </a:xfrm>
          <a:prstGeom prst="rect">
            <a:avLst/>
          </a:prstGeom>
        </p:spPr>
      </p:pic>
      <p:pic>
        <p:nvPicPr>
          <p:cNvPr id="23" name="Picture 22">
            <a:extLst>
              <a:ext uri="{FF2B5EF4-FFF2-40B4-BE49-F238E27FC236}">
                <a16:creationId xmlns:a16="http://schemas.microsoft.com/office/drawing/2014/main" id="{15CF8500-B60D-4C18-A48E-437F4A07D4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4970" y="2818861"/>
            <a:ext cx="2247388" cy="1264156"/>
          </a:xfrm>
          <a:prstGeom prst="rect">
            <a:avLst/>
          </a:prstGeom>
        </p:spPr>
      </p:pic>
      <p:sp>
        <p:nvSpPr>
          <p:cNvPr id="28" name="Rectangle 27">
            <a:extLst>
              <a:ext uri="{FF2B5EF4-FFF2-40B4-BE49-F238E27FC236}">
                <a16:creationId xmlns:a16="http://schemas.microsoft.com/office/drawing/2014/main" id="{7CBCECCD-ED33-46D2-B7E5-D86DA6F246BF}"/>
              </a:ext>
            </a:extLst>
          </p:cNvPr>
          <p:cNvSpPr/>
          <p:nvPr/>
        </p:nvSpPr>
        <p:spPr>
          <a:xfrm>
            <a:off x="820216" y="2810023"/>
            <a:ext cx="159050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This is Quantum</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Video</a:t>
            </a:r>
          </a:p>
        </p:txBody>
      </p:sp>
      <p:pic>
        <p:nvPicPr>
          <p:cNvPr id="30" name="Picture 29">
            <a:extLst>
              <a:ext uri="{FF2B5EF4-FFF2-40B4-BE49-F238E27FC236}">
                <a16:creationId xmlns:a16="http://schemas.microsoft.com/office/drawing/2014/main" id="{7B55053C-69FD-46AD-878E-3097B9D3D6B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1053" y="4142725"/>
            <a:ext cx="2311306" cy="1287882"/>
          </a:xfrm>
          <a:prstGeom prst="rect">
            <a:avLst/>
          </a:prstGeom>
          <a:ln>
            <a:noFill/>
          </a:ln>
          <a:effectLst>
            <a:outerShdw blurRad="292100" dist="139700" dir="2700000" algn="tl" rotWithShape="0">
              <a:srgbClr val="333333">
                <a:alpha val="65000"/>
              </a:srgbClr>
            </a:outerShdw>
          </a:effectLst>
        </p:spPr>
      </p:pic>
      <p:pic>
        <p:nvPicPr>
          <p:cNvPr id="31" name="Picture 6">
            <a:extLst>
              <a:ext uri="{FF2B5EF4-FFF2-40B4-BE49-F238E27FC236}">
                <a16:creationId xmlns:a16="http://schemas.microsoft.com/office/drawing/2014/main" id="{E2856889-9116-46A2-A056-10C6766250C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45652" y="5460700"/>
            <a:ext cx="2326706" cy="7767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CD978F0F-1369-4526-A499-759538D5A41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39560" y="1478996"/>
            <a:ext cx="3342997" cy="2071761"/>
          </a:xfrm>
          <a:prstGeom prst="rect">
            <a:avLst/>
          </a:prstGeom>
        </p:spPr>
      </p:pic>
      <p:pic>
        <p:nvPicPr>
          <p:cNvPr id="33" name="Picture 32">
            <a:extLst>
              <a:ext uri="{FF2B5EF4-FFF2-40B4-BE49-F238E27FC236}">
                <a16:creationId xmlns:a16="http://schemas.microsoft.com/office/drawing/2014/main" id="{7AB2D750-863A-491A-A955-41CF4B285BD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20134" y="4470498"/>
            <a:ext cx="2360967" cy="501919"/>
          </a:xfrm>
          <a:prstGeom prst="rect">
            <a:avLst/>
          </a:prstGeom>
          <a:effectLst>
            <a:outerShdw blurRad="50800" dist="38100" dir="2700000" algn="tl" rotWithShape="0">
              <a:prstClr val="black">
                <a:alpha val="40000"/>
              </a:prstClr>
            </a:outerShdw>
          </a:effectLst>
        </p:spPr>
      </p:pic>
      <p:pic>
        <p:nvPicPr>
          <p:cNvPr id="34" name="Picture 2">
            <a:extLst>
              <a:ext uri="{FF2B5EF4-FFF2-40B4-BE49-F238E27FC236}">
                <a16:creationId xmlns:a16="http://schemas.microsoft.com/office/drawing/2014/main" id="{86D3C66A-385D-4FFE-894D-8AE9FEDE6847}"/>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l="4462" t="5746" r="34790" b="58424"/>
          <a:stretch/>
        </p:blipFill>
        <p:spPr bwMode="auto">
          <a:xfrm>
            <a:off x="6521468" y="4659730"/>
            <a:ext cx="1330657" cy="6066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09177DBC-5DAC-44F4-B94D-582C8648D5C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279544" y="4659730"/>
            <a:ext cx="2200037" cy="1390649"/>
          </a:xfrm>
          <a:prstGeom prst="rect">
            <a:avLst/>
          </a:prstGeom>
        </p:spPr>
      </p:pic>
      <p:grpSp>
        <p:nvGrpSpPr>
          <p:cNvPr id="4" name="Group 3">
            <a:extLst>
              <a:ext uri="{FF2B5EF4-FFF2-40B4-BE49-F238E27FC236}">
                <a16:creationId xmlns:a16="http://schemas.microsoft.com/office/drawing/2014/main" id="{1CBD2EDC-6686-41E5-B9E8-334EAAD1B8CE}"/>
              </a:ext>
            </a:extLst>
          </p:cNvPr>
          <p:cNvGrpSpPr/>
          <p:nvPr/>
        </p:nvGrpSpPr>
        <p:grpSpPr>
          <a:xfrm>
            <a:off x="4279544" y="1536999"/>
            <a:ext cx="2439507" cy="1344478"/>
            <a:chOff x="4748135" y="1551769"/>
            <a:chExt cx="2439507" cy="1344478"/>
          </a:xfrm>
        </p:grpSpPr>
        <p:pic>
          <p:nvPicPr>
            <p:cNvPr id="36" name="Picture 2">
              <a:extLst>
                <a:ext uri="{FF2B5EF4-FFF2-40B4-BE49-F238E27FC236}">
                  <a16:creationId xmlns:a16="http://schemas.microsoft.com/office/drawing/2014/main" id="{80BCD9B3-0152-443D-9161-BE2FEADABD49}"/>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775881" y="1551769"/>
              <a:ext cx="2411761" cy="13327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C4813B1-1FBC-4783-B181-8917EEF3446B}"/>
                </a:ext>
              </a:extLst>
            </p:cNvPr>
            <p:cNvSpPr txBox="1"/>
            <p:nvPr/>
          </p:nvSpPr>
          <p:spPr>
            <a:xfrm>
              <a:off x="4748135" y="2249916"/>
              <a:ext cx="24117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Workshop on Gaps in Postsecondary Quantum Education and Training</a:t>
              </a:r>
            </a:p>
          </p:txBody>
        </p:sp>
      </p:grpSp>
      <p:grpSp>
        <p:nvGrpSpPr>
          <p:cNvPr id="6" name="Group 5">
            <a:extLst>
              <a:ext uri="{FF2B5EF4-FFF2-40B4-BE49-F238E27FC236}">
                <a16:creationId xmlns:a16="http://schemas.microsoft.com/office/drawing/2014/main" id="{A99125CE-7943-4D98-B42F-61A01540B902}"/>
              </a:ext>
            </a:extLst>
          </p:cNvPr>
          <p:cNvGrpSpPr/>
          <p:nvPr/>
        </p:nvGrpSpPr>
        <p:grpSpPr>
          <a:xfrm>
            <a:off x="8301555" y="2655202"/>
            <a:ext cx="3019006" cy="835236"/>
            <a:chOff x="8262346" y="2881478"/>
            <a:chExt cx="3019006" cy="835236"/>
          </a:xfrm>
        </p:grpSpPr>
        <p:pic>
          <p:nvPicPr>
            <p:cNvPr id="39" name="Picture 38">
              <a:extLst>
                <a:ext uri="{FF2B5EF4-FFF2-40B4-BE49-F238E27FC236}">
                  <a16:creationId xmlns:a16="http://schemas.microsoft.com/office/drawing/2014/main" id="{9CA36A70-DCBA-4AC0-8ABA-84FD9DF446B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262346" y="2881478"/>
              <a:ext cx="1463446" cy="835236"/>
            </a:xfrm>
            <a:prstGeom prst="rect">
              <a:avLst/>
            </a:prstGeom>
          </p:spPr>
        </p:pic>
        <p:pic>
          <p:nvPicPr>
            <p:cNvPr id="40" name="Picture 39">
              <a:extLst>
                <a:ext uri="{FF2B5EF4-FFF2-40B4-BE49-F238E27FC236}">
                  <a16:creationId xmlns:a16="http://schemas.microsoft.com/office/drawing/2014/main" id="{105E6BC0-B6A4-44D6-9A60-1B58F36A6956}"/>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9817906" y="2882301"/>
              <a:ext cx="1463446" cy="834413"/>
            </a:xfrm>
            <a:prstGeom prst="rect">
              <a:avLst/>
            </a:prstGeom>
          </p:spPr>
        </p:pic>
      </p:grpSp>
      <p:sp>
        <p:nvSpPr>
          <p:cNvPr id="7" name="TextBox 6">
            <a:extLst>
              <a:ext uri="{FF2B5EF4-FFF2-40B4-BE49-F238E27FC236}">
                <a16:creationId xmlns:a16="http://schemas.microsoft.com/office/drawing/2014/main" id="{B1DB81B7-407B-4783-8142-93A0760C82E2}"/>
              </a:ext>
            </a:extLst>
          </p:cNvPr>
          <p:cNvSpPr txBox="1"/>
          <p:nvPr/>
        </p:nvSpPr>
        <p:spPr>
          <a:xfrm>
            <a:off x="2821941" y="3214778"/>
            <a:ext cx="13103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100k 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white"/>
                </a:solidFill>
                <a:latin typeface="Calibri" panose="020F0502020204030204"/>
              </a:rPr>
              <a:t>This is quantum q12</a:t>
            </a:r>
            <a:endPar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ADED08D-52FD-4AE4-A25B-6DB75AFB4388}"/>
              </a:ext>
            </a:extLst>
          </p:cNvPr>
          <p:cNvSpPr txBox="1"/>
          <p:nvPr/>
        </p:nvSpPr>
        <p:spPr>
          <a:xfrm>
            <a:off x="2832646" y="4357127"/>
            <a:ext cx="1310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100’s of teachers</a:t>
            </a:r>
          </a:p>
        </p:txBody>
      </p:sp>
      <p:sp>
        <p:nvSpPr>
          <p:cNvPr id="42" name="TextBox 41">
            <a:extLst>
              <a:ext uri="{FF2B5EF4-FFF2-40B4-BE49-F238E27FC236}">
                <a16:creationId xmlns:a16="http://schemas.microsoft.com/office/drawing/2014/main" id="{F09A58F4-85B1-4B76-B96C-70CBD3341A08}"/>
              </a:ext>
            </a:extLst>
          </p:cNvPr>
          <p:cNvSpPr txBox="1"/>
          <p:nvPr/>
        </p:nvSpPr>
        <p:spPr>
          <a:xfrm>
            <a:off x="2844429" y="5442887"/>
            <a:ext cx="1310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20k+ students</a:t>
            </a:r>
          </a:p>
        </p:txBody>
      </p:sp>
      <p:pic>
        <p:nvPicPr>
          <p:cNvPr id="43" name="Picture 42">
            <a:extLst>
              <a:ext uri="{FF2B5EF4-FFF2-40B4-BE49-F238E27FC236}">
                <a16:creationId xmlns:a16="http://schemas.microsoft.com/office/drawing/2014/main" id="{7FCA478D-7752-49DB-8CB8-406D2B26CE0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8616" r="12040" b="18802"/>
          <a:stretch/>
        </p:blipFill>
        <p:spPr>
          <a:xfrm>
            <a:off x="10525386" y="4761839"/>
            <a:ext cx="1086244" cy="1475641"/>
          </a:xfrm>
          <a:prstGeom prst="rect">
            <a:avLst/>
          </a:prstGeom>
          <a:ln>
            <a:noFill/>
          </a:ln>
          <a:effectLst>
            <a:outerShdw blurRad="292100" dist="139700" dir="2700000" algn="tl" rotWithShape="0">
              <a:srgbClr val="333333">
                <a:alpha val="65000"/>
              </a:srgbClr>
            </a:outerShdw>
          </a:effectLst>
        </p:spPr>
      </p:pic>
      <p:sp>
        <p:nvSpPr>
          <p:cNvPr id="44" name="Rectangle 43">
            <a:extLst>
              <a:ext uri="{FF2B5EF4-FFF2-40B4-BE49-F238E27FC236}">
                <a16:creationId xmlns:a16="http://schemas.microsoft.com/office/drawing/2014/main" id="{1EAE6855-B6E8-4CF9-9A4D-B38E2B0DFEAE}"/>
              </a:ext>
            </a:extLst>
          </p:cNvPr>
          <p:cNvSpPr/>
          <p:nvPr/>
        </p:nvSpPr>
        <p:spPr>
          <a:xfrm>
            <a:off x="356967" y="2068944"/>
            <a:ext cx="1937869" cy="64633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Teaching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K-12 Framework for Phys, CS, Math &amp; Chem</a:t>
            </a:r>
          </a:p>
        </p:txBody>
      </p:sp>
      <p:pic>
        <p:nvPicPr>
          <p:cNvPr id="45" name="Picture 44">
            <a:extLst>
              <a:ext uri="{FF2B5EF4-FFF2-40B4-BE49-F238E27FC236}">
                <a16:creationId xmlns:a16="http://schemas.microsoft.com/office/drawing/2014/main" id="{15037583-6641-4722-B8E4-0AC8A7FF462C}"/>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25684" y="1501077"/>
            <a:ext cx="1764932" cy="558561"/>
          </a:xfrm>
          <a:prstGeom prst="rect">
            <a:avLst/>
          </a:prstGeom>
          <a:ln>
            <a:noFill/>
          </a:ln>
          <a:effectLst>
            <a:outerShdw blurRad="292100" dist="139700" dir="2700000" algn="tl" rotWithShape="0">
              <a:srgbClr val="333333">
                <a:alpha val="65000"/>
              </a:srgbClr>
            </a:outerShdw>
          </a:effectLst>
        </p:spPr>
      </p:pic>
      <p:sp>
        <p:nvSpPr>
          <p:cNvPr id="47" name="TextBox 46">
            <a:extLst>
              <a:ext uri="{FF2B5EF4-FFF2-40B4-BE49-F238E27FC236}">
                <a16:creationId xmlns:a16="http://schemas.microsoft.com/office/drawing/2014/main" id="{3C41F083-5D4F-444C-989B-62BC2B39A2D7}"/>
              </a:ext>
            </a:extLst>
          </p:cNvPr>
          <p:cNvSpPr txBox="1"/>
          <p:nvPr/>
        </p:nvSpPr>
        <p:spPr>
          <a:xfrm>
            <a:off x="10481101" y="3657347"/>
            <a:ext cx="1310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Public Outreach</a:t>
            </a:r>
          </a:p>
        </p:txBody>
      </p:sp>
      <p:sp>
        <p:nvSpPr>
          <p:cNvPr id="8" name="Slide Number Placeholder 7">
            <a:extLst>
              <a:ext uri="{FF2B5EF4-FFF2-40B4-BE49-F238E27FC236}">
                <a16:creationId xmlns:a16="http://schemas.microsoft.com/office/drawing/2014/main" id="{2D6F6FBD-A5FA-4E66-A971-1D7D19FF2FFA}"/>
              </a:ext>
            </a:extLst>
          </p:cNvPr>
          <p:cNvSpPr>
            <a:spLocks noGrp="1"/>
          </p:cNvSpPr>
          <p:nvPr>
            <p:ph type="sldNum" sz="quarter" idx="12"/>
          </p:nvPr>
        </p:nvSpPr>
        <p:spPr/>
        <p:txBody>
          <a:bodyPr/>
          <a:lstStyle/>
          <a:p>
            <a:fld id="{5293B913-F544-E945-AD8E-7BF776184C84}" type="slidenum">
              <a:rPr lang="en-US" smtClean="0"/>
              <a:pPr/>
              <a:t>18</a:t>
            </a:fld>
            <a:endParaRPr lang="en-US" dirty="0"/>
          </a:p>
        </p:txBody>
      </p:sp>
    </p:spTree>
    <p:extLst>
      <p:ext uri="{BB962C8B-B14F-4D97-AF65-F5344CB8AC3E}">
        <p14:creationId xmlns:p14="http://schemas.microsoft.com/office/powerpoint/2010/main" val="139160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7CAFCE8-AF07-4908-8712-3E81AF4C4901}"/>
              </a:ext>
            </a:extLst>
          </p:cNvPr>
          <p:cNvSpPr>
            <a:spLocks noGrp="1"/>
          </p:cNvSpPr>
          <p:nvPr>
            <p:ph idx="1"/>
          </p:nvPr>
        </p:nvSpPr>
        <p:spPr>
          <a:xfrm>
            <a:off x="524300" y="1174141"/>
            <a:ext cx="5330235" cy="5278233"/>
          </a:xfrm>
        </p:spPr>
        <p:txBody>
          <a:bodyPr>
            <a:normAutofit fontScale="85000" lnSpcReduction="10000"/>
          </a:bodyPr>
          <a:lstStyle/>
          <a:p>
            <a:pPr>
              <a:spcAft>
                <a:spcPts val="1200"/>
              </a:spcAft>
              <a:buFont typeface="Arial" panose="020B0604020202020204" pitchFamily="34" charset="0"/>
              <a:buChar char="•"/>
            </a:pPr>
            <a:r>
              <a:rPr lang="en-US" dirty="0"/>
              <a:t>Established by Sec. 104 of the NQI Act</a:t>
            </a:r>
          </a:p>
          <a:p>
            <a:pPr>
              <a:spcAft>
                <a:spcPts val="1200"/>
              </a:spcAft>
              <a:buFont typeface="Arial" panose="020B0604020202020204" pitchFamily="34" charset="0"/>
              <a:buChar char="•"/>
            </a:pPr>
            <a:r>
              <a:rPr lang="en-US" dirty="0"/>
              <a:t>Advises the—</a:t>
            </a:r>
          </a:p>
          <a:p>
            <a:pPr lvl="1">
              <a:spcAft>
                <a:spcPts val="1200"/>
              </a:spcAft>
              <a:buFont typeface="Courier New" panose="02070309020205020404" pitchFamily="49" charset="0"/>
              <a:buChar char="o"/>
            </a:pPr>
            <a:r>
              <a:rPr lang="en-US" dirty="0"/>
              <a:t>President</a:t>
            </a:r>
          </a:p>
          <a:p>
            <a:pPr lvl="1">
              <a:spcAft>
                <a:spcPts val="1200"/>
              </a:spcAft>
              <a:buFont typeface="Courier New" panose="02070309020205020404" pitchFamily="49" charset="0"/>
              <a:buChar char="o"/>
            </a:pPr>
            <a:r>
              <a:rPr lang="en-US" dirty="0"/>
              <a:t>NSTC Subcommittee on Quantum Information Science (SCQIS)</a:t>
            </a:r>
          </a:p>
          <a:p>
            <a:pPr lvl="1">
              <a:spcAft>
                <a:spcPts val="1200"/>
              </a:spcAft>
              <a:buFont typeface="Courier New" panose="02070309020205020404" pitchFamily="49" charset="0"/>
              <a:buChar char="o"/>
            </a:pPr>
            <a:r>
              <a:rPr lang="en-US" dirty="0"/>
              <a:t>NSTC Subcommittee on Economic and Security Implications of Quantum Science (ESIX)</a:t>
            </a:r>
          </a:p>
          <a:p>
            <a:pPr>
              <a:spcAft>
                <a:spcPts val="1200"/>
              </a:spcAft>
              <a:buFont typeface="Arial" panose="020B0604020202020204" pitchFamily="34" charset="0"/>
              <a:buChar char="•"/>
            </a:pPr>
            <a:r>
              <a:rPr lang="en-US" dirty="0"/>
              <a:t>Conducts independent assessments of the NQI, including any recommendations for improvements, through reports submitted to the President and appropriate committees of Congress</a:t>
            </a:r>
          </a:p>
        </p:txBody>
      </p:sp>
      <p:sp>
        <p:nvSpPr>
          <p:cNvPr id="8" name="Slide Number Placeholder 7">
            <a:extLst>
              <a:ext uri="{FF2B5EF4-FFF2-40B4-BE49-F238E27FC236}">
                <a16:creationId xmlns:a16="http://schemas.microsoft.com/office/drawing/2014/main" id="{0C11BB31-4825-4849-B48B-E5924549FA03}"/>
              </a:ext>
            </a:extLst>
          </p:cNvPr>
          <p:cNvSpPr>
            <a:spLocks noGrp="1"/>
          </p:cNvSpPr>
          <p:nvPr>
            <p:ph type="sldNum" sz="quarter" idx="12"/>
          </p:nvPr>
        </p:nvSpPr>
        <p:spPr/>
        <p:txBody>
          <a:bodyPr/>
          <a:lstStyle/>
          <a:p>
            <a:fld id="{5293B913-F544-E945-AD8E-7BF776184C84}" type="slidenum">
              <a:rPr lang="en-US" smtClean="0"/>
              <a:pPr/>
              <a:t>19</a:t>
            </a:fld>
            <a:endParaRPr lang="en-US" dirty="0"/>
          </a:p>
        </p:txBody>
      </p:sp>
      <p:sp>
        <p:nvSpPr>
          <p:cNvPr id="4" name="Title 3">
            <a:extLst>
              <a:ext uri="{FF2B5EF4-FFF2-40B4-BE49-F238E27FC236}">
                <a16:creationId xmlns:a16="http://schemas.microsoft.com/office/drawing/2014/main" id="{74ECB6B7-EF44-4167-95E3-8FA5A613D51E}"/>
              </a:ext>
            </a:extLst>
          </p:cNvPr>
          <p:cNvSpPr>
            <a:spLocks noGrp="1"/>
          </p:cNvSpPr>
          <p:nvPr>
            <p:ph type="title"/>
          </p:nvPr>
        </p:nvSpPr>
        <p:spPr/>
        <p:txBody>
          <a:bodyPr>
            <a:noAutofit/>
          </a:bodyPr>
          <a:lstStyle/>
          <a:p>
            <a:r>
              <a:rPr lang="en-US" sz="4000" i="0" dirty="0">
                <a:effectLst/>
              </a:rPr>
              <a:t>National Quantum Initiative Advisory Committee</a:t>
            </a:r>
            <a:endParaRPr lang="en-US" sz="4000" dirty="0"/>
          </a:p>
        </p:txBody>
      </p:sp>
      <p:pic>
        <p:nvPicPr>
          <p:cNvPr id="1032" name="Picture 8" descr="Image">
            <a:extLst>
              <a:ext uri="{FF2B5EF4-FFF2-40B4-BE49-F238E27FC236}">
                <a16:creationId xmlns:a16="http://schemas.microsoft.com/office/drawing/2014/main" id="{3EAFF48C-2314-432D-8DE1-2ABF07E0A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208" y="1324002"/>
            <a:ext cx="6007066" cy="4505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515D81-2FE4-48EE-BF3E-5B88AAA4718B}"/>
              </a:ext>
            </a:extLst>
          </p:cNvPr>
          <p:cNvSpPr txBox="1"/>
          <p:nvPr/>
        </p:nvSpPr>
        <p:spPr>
          <a:xfrm>
            <a:off x="8176298" y="5829300"/>
            <a:ext cx="1642886" cy="369332"/>
          </a:xfrm>
          <a:prstGeom prst="rect">
            <a:avLst/>
          </a:prstGeom>
          <a:noFill/>
        </p:spPr>
        <p:txBody>
          <a:bodyPr wrap="none" rtlCol="0">
            <a:spAutoFit/>
          </a:bodyPr>
          <a:lstStyle/>
          <a:p>
            <a:r>
              <a:rPr lang="en-US" dirty="0"/>
              <a:t>NQIAC &amp; NQCO</a:t>
            </a:r>
          </a:p>
        </p:txBody>
      </p:sp>
    </p:spTree>
    <p:extLst>
      <p:ext uri="{BB962C8B-B14F-4D97-AF65-F5344CB8AC3E}">
        <p14:creationId xmlns:p14="http://schemas.microsoft.com/office/powerpoint/2010/main" val="68316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42C9-EFDD-4420-AD80-70EEEE2CC8F2}"/>
              </a:ext>
            </a:extLst>
          </p:cNvPr>
          <p:cNvSpPr>
            <a:spLocks noGrp="1"/>
          </p:cNvSpPr>
          <p:nvPr>
            <p:ph type="title"/>
          </p:nvPr>
        </p:nvSpPr>
        <p:spPr>
          <a:xfrm>
            <a:off x="228600" y="79435"/>
            <a:ext cx="10939819" cy="928750"/>
          </a:xfrm>
        </p:spPr>
        <p:txBody>
          <a:bodyPr>
            <a:normAutofit/>
          </a:bodyPr>
          <a:lstStyle/>
          <a:p>
            <a:r>
              <a:rPr lang="en-US" dirty="0">
                <a:sym typeface="Wingdings" panose="05000000000000000000" pitchFamily="2" charset="2"/>
              </a:rPr>
              <a:t>The National Quantum Initiative (NQI) Act</a:t>
            </a:r>
            <a:endParaRPr lang="en-US" dirty="0"/>
          </a:p>
        </p:txBody>
      </p:sp>
      <p:sp>
        <p:nvSpPr>
          <p:cNvPr id="4" name="Slide Number Placeholder 3">
            <a:extLst>
              <a:ext uri="{FF2B5EF4-FFF2-40B4-BE49-F238E27FC236}">
                <a16:creationId xmlns:a16="http://schemas.microsoft.com/office/drawing/2014/main" id="{B3B60B4F-D8A5-4CE8-A0B3-40AED70954B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B16AB8E-F7FA-42FA-9561-F2FFA0AF44E6}"/>
              </a:ext>
            </a:extLst>
          </p:cNvPr>
          <p:cNvSpPr txBox="1"/>
          <p:nvPr/>
        </p:nvSpPr>
        <p:spPr>
          <a:xfrm>
            <a:off x="524299" y="3034639"/>
            <a:ext cx="5665850" cy="36471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Establishes a 10-year program to advance quantum research and technology applications and workforce development. Ensures continued leadership of the United States in QIST applications by:</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Supporting R&amp;D, demonstration, and application of QIST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Improving interagency planning and coordination of Federal R&amp;D of QIST;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Maximizing the effectiveness of the Federal QIST research, development, and demonstration programs;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Promoting collaboration among the Federal Government, Federal laboratories, industry, and universities; and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Promoting the development of international standards for QIST security. </a:t>
            </a:r>
            <a:endParaRPr kumimoji="0" lang="fr-FR"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Picture 34">
            <a:hlinkClick r:id="rId2"/>
            <a:extLst>
              <a:ext uri="{FF2B5EF4-FFF2-40B4-BE49-F238E27FC236}">
                <a16:creationId xmlns:a16="http://schemas.microsoft.com/office/drawing/2014/main" id="{1A90E7EF-8739-4A29-950D-6D2CD7AC92BB}"/>
              </a:ext>
            </a:extLst>
          </p:cNvPr>
          <p:cNvPicPr>
            <a:picLocks noChangeAspect="1"/>
          </p:cNvPicPr>
          <p:nvPr/>
        </p:nvPicPr>
        <p:blipFill>
          <a:blip r:embed="rId3"/>
          <a:stretch>
            <a:fillRect/>
          </a:stretch>
        </p:blipFill>
        <p:spPr>
          <a:xfrm>
            <a:off x="7094022" y="1458947"/>
            <a:ext cx="4014893" cy="2425548"/>
          </a:xfrm>
          <a:prstGeom prst="rect">
            <a:avLst/>
          </a:prstGeom>
          <a:solidFill>
            <a:srgbClr val="FFFFFF"/>
          </a:solidFill>
        </p:spPr>
      </p:pic>
      <p:sp>
        <p:nvSpPr>
          <p:cNvPr id="28" name="Rectangle 2">
            <a:extLst>
              <a:ext uri="{FF2B5EF4-FFF2-40B4-BE49-F238E27FC236}">
                <a16:creationId xmlns:a16="http://schemas.microsoft.com/office/drawing/2014/main" id="{58803EAA-B40E-4DA6-9AAD-8DC16D0C5DA8}"/>
              </a:ext>
            </a:extLst>
          </p:cNvPr>
          <p:cNvSpPr>
            <a:spLocks noChangeArrowheads="1"/>
          </p:cNvSpPr>
          <p:nvPr/>
        </p:nvSpPr>
        <p:spPr bwMode="auto">
          <a:xfrm>
            <a:off x="524300" y="1499820"/>
            <a:ext cx="5665850" cy="1323439"/>
          </a:xfrm>
          <a:prstGeom prst="rect">
            <a:avLst/>
          </a:prstGeom>
          <a:solidFill>
            <a:srgbClr val="AE910E"/>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a:ea typeface="+mn-ea"/>
                <a:cs typeface="+mn-cs"/>
              </a:rPr>
              <a:t>To provide for a coordinated Federal program to accelerate quantum research and development for the economic and national security of the United States. </a:t>
            </a:r>
          </a:p>
        </p:txBody>
      </p:sp>
      <p:pic>
        <p:nvPicPr>
          <p:cNvPr id="36" name="Picture 35">
            <a:extLst>
              <a:ext uri="{FF2B5EF4-FFF2-40B4-BE49-F238E27FC236}">
                <a16:creationId xmlns:a16="http://schemas.microsoft.com/office/drawing/2014/main" id="{E424F4FB-B386-4BED-A907-580969338EDF}"/>
              </a:ext>
            </a:extLst>
          </p:cNvPr>
          <p:cNvPicPr>
            <a:picLocks noChangeAspect="1"/>
          </p:cNvPicPr>
          <p:nvPr/>
        </p:nvPicPr>
        <p:blipFill>
          <a:blip r:embed="rId4"/>
          <a:stretch>
            <a:fillRect/>
          </a:stretch>
        </p:blipFill>
        <p:spPr>
          <a:xfrm>
            <a:off x="6362568" y="3901077"/>
            <a:ext cx="5477803" cy="2659855"/>
          </a:xfrm>
          <a:prstGeom prst="rect">
            <a:avLst/>
          </a:prstGeom>
        </p:spPr>
      </p:pic>
      <p:sp>
        <p:nvSpPr>
          <p:cNvPr id="9" name="Slide Number Placeholder 3">
            <a:extLst>
              <a:ext uri="{FF2B5EF4-FFF2-40B4-BE49-F238E27FC236}">
                <a16:creationId xmlns:a16="http://schemas.microsoft.com/office/drawing/2014/main" id="{109F7616-8246-403B-9BD1-036493316CDA}"/>
              </a:ext>
            </a:extLst>
          </p:cNvPr>
          <p:cNvSpPr txBox="1">
            <a:spLocks/>
          </p:cNvSpPr>
          <p:nvPr/>
        </p:nvSpPr>
        <p:spPr>
          <a:xfrm>
            <a:off x="11729114" y="6465824"/>
            <a:ext cx="4628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920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F21960-90E3-4407-8344-A7F9A5B5B1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3B913-F544-E945-AD8E-7BF776184C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ECB6B7-EF44-4167-95E3-8FA5A613D51E}"/>
              </a:ext>
            </a:extLst>
          </p:cNvPr>
          <p:cNvSpPr>
            <a:spLocks noGrp="1"/>
          </p:cNvSpPr>
          <p:nvPr>
            <p:ph type="title"/>
          </p:nvPr>
        </p:nvSpPr>
        <p:spPr/>
        <p:txBody>
          <a:bodyPr>
            <a:normAutofit/>
          </a:bodyPr>
          <a:lstStyle/>
          <a:p>
            <a:r>
              <a:rPr lang="en-US" dirty="0"/>
              <a:t>NQIAC Report: Renewing the NQI</a:t>
            </a:r>
          </a:p>
        </p:txBody>
      </p:sp>
      <p:pic>
        <p:nvPicPr>
          <p:cNvPr id="7" name="Picture 2">
            <a:extLst>
              <a:ext uri="{FF2B5EF4-FFF2-40B4-BE49-F238E27FC236}">
                <a16:creationId xmlns:a16="http://schemas.microsoft.com/office/drawing/2014/main" id="{AB9D6721-F5AE-4367-8649-D2111168A3BA}"/>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813371" y="1232836"/>
            <a:ext cx="3902242" cy="2384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6271DDA-0D50-4A4E-A051-0322C3C2200F}"/>
              </a:ext>
            </a:extLst>
          </p:cNvPr>
          <p:cNvSpPr txBox="1">
            <a:spLocks/>
          </p:cNvSpPr>
          <p:nvPr/>
        </p:nvSpPr>
        <p:spPr>
          <a:xfrm>
            <a:off x="639452" y="4314375"/>
            <a:ext cx="10927877" cy="236106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numCol="2" rtlCol="0">
            <a:normAutofit fontScale="92500" lnSpcReduction="10000"/>
          </a:bodyPr>
          <a:lstStyle>
            <a:lvl1pPr marL="342900" indent="-342900" algn="l" defTabSz="914400" rtl="0" eaLnBrk="1" latinLnBrk="0" hangingPunct="1">
              <a:lnSpc>
                <a:spcPct val="100000"/>
              </a:lnSpc>
              <a:spcBef>
                <a:spcPts val="0"/>
              </a:spcBef>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Recommendations: </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Reauthorize and appropriate the NQI Act</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Expand research</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Fund industry-led partnerships</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Invest in equipment and infrastructure</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Promote international cooperation</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Promote and protect U.S. QIST R&amp;D</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Strengthen supply chains</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domestic talent</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Attract and retain foreign talent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58D49BE-752F-4777-9094-1EB68BE7FDB7}"/>
              </a:ext>
            </a:extLst>
          </p:cNvPr>
          <p:cNvSpPr>
            <a:spLocks noGrp="1"/>
          </p:cNvSpPr>
          <p:nvPr>
            <p:ph idx="1"/>
          </p:nvPr>
        </p:nvSpPr>
        <p:spPr>
          <a:xfrm>
            <a:off x="5235093" y="1288128"/>
            <a:ext cx="6297604" cy="2585323"/>
          </a:xfrm>
          <a:solidFill>
            <a:schemeClr val="bg1"/>
          </a:solidFill>
          <a:ln w="9525">
            <a:solidFill>
              <a:schemeClr val="accent1"/>
            </a:solidFill>
            <a:miter lim="800000"/>
            <a:headEnd/>
            <a:tailEnd/>
          </a:ln>
        </p:spPr>
        <p:txBody>
          <a:bodyPr wrap="square">
            <a:spAutoFit/>
          </a:bodyPr>
          <a:lstStyle/>
          <a:p>
            <a:pPr>
              <a:spcBef>
                <a:spcPts val="600"/>
              </a:spcBef>
              <a:spcAft>
                <a:spcPts val="600"/>
              </a:spcAft>
              <a:buFont typeface="Arial" panose="020B0604020202020204" pitchFamily="34" charset="0"/>
              <a:buChar char="•"/>
            </a:pPr>
            <a:r>
              <a:rPr lang="en-US" sz="2200" dirty="0">
                <a:latin typeface="Calibri" panose="020F0502020204030204"/>
              </a:rPr>
              <a:t>First meeting was in December 2022 </a:t>
            </a:r>
          </a:p>
          <a:p>
            <a:pPr>
              <a:spcBef>
                <a:spcPts val="600"/>
              </a:spcBef>
              <a:spcAft>
                <a:spcPts val="600"/>
              </a:spcAft>
              <a:buFont typeface="Arial" panose="020B0604020202020204" pitchFamily="34" charset="0"/>
              <a:buChar char="•"/>
            </a:pPr>
            <a:r>
              <a:rPr lang="en-US" sz="2200" dirty="0">
                <a:latin typeface="Calibri" panose="020F0502020204030204"/>
              </a:rPr>
              <a:t>Three Subcommittees met for six months hearing from experts across the nation</a:t>
            </a:r>
          </a:p>
          <a:p>
            <a:pPr>
              <a:spcBef>
                <a:spcPts val="600"/>
              </a:spcBef>
              <a:spcAft>
                <a:spcPts val="600"/>
              </a:spcAft>
              <a:buFont typeface="Arial" panose="020B0604020202020204" pitchFamily="34" charset="0"/>
              <a:buChar char="•"/>
            </a:pPr>
            <a:r>
              <a:rPr lang="en-US" sz="2200" dirty="0">
                <a:latin typeface="Calibri" panose="020F0502020204030204"/>
              </a:rPr>
              <a:t>Publish report in June 2023</a:t>
            </a:r>
          </a:p>
          <a:p>
            <a:pPr>
              <a:spcBef>
                <a:spcPts val="600"/>
              </a:spcBef>
              <a:spcAft>
                <a:spcPts val="600"/>
              </a:spcAft>
              <a:buFont typeface="Arial" panose="020B0604020202020204" pitchFamily="34" charset="0"/>
              <a:buChar char="•"/>
            </a:pPr>
            <a:r>
              <a:rPr lang="en-US" sz="2200" dirty="0">
                <a:latin typeface="Calibri" panose="020F0502020204030204"/>
              </a:rPr>
              <a:t>Met in November 2023 with a focus on quantum networking</a:t>
            </a:r>
          </a:p>
        </p:txBody>
      </p:sp>
      <p:sp>
        <p:nvSpPr>
          <p:cNvPr id="8" name="TextBox 7">
            <a:extLst>
              <a:ext uri="{FF2B5EF4-FFF2-40B4-BE49-F238E27FC236}">
                <a16:creationId xmlns:a16="http://schemas.microsoft.com/office/drawing/2014/main" id="{51F69564-A6D1-43D3-9239-40168F3300B8}"/>
              </a:ext>
            </a:extLst>
          </p:cNvPr>
          <p:cNvSpPr txBox="1"/>
          <p:nvPr/>
        </p:nvSpPr>
        <p:spPr>
          <a:xfrm>
            <a:off x="773649" y="3688785"/>
            <a:ext cx="4250080" cy="369332"/>
          </a:xfrm>
          <a:prstGeom prst="rect">
            <a:avLst/>
          </a:prstGeom>
          <a:noFill/>
        </p:spPr>
        <p:txBody>
          <a:bodyPr wrap="square">
            <a:spAutoFit/>
          </a:bodyPr>
          <a:lstStyle/>
          <a:p>
            <a:r>
              <a:rPr lang="en-US" dirty="0">
                <a:hlinkClick r:id="rId3"/>
              </a:rPr>
              <a:t>https://www.quantum.gov/about/nqiac/</a:t>
            </a:r>
            <a:r>
              <a:rPr lang="en-US" dirty="0"/>
              <a:t> </a:t>
            </a:r>
          </a:p>
        </p:txBody>
      </p:sp>
    </p:spTree>
    <p:extLst>
      <p:ext uri="{BB962C8B-B14F-4D97-AF65-F5344CB8AC3E}">
        <p14:creationId xmlns:p14="http://schemas.microsoft.com/office/powerpoint/2010/main" val="274600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684DBC-AAA6-43D7-AEDE-D8BDE3E01C94}"/>
              </a:ext>
            </a:extLst>
          </p:cNvPr>
          <p:cNvSpPr>
            <a:spLocks noGrp="1"/>
          </p:cNvSpPr>
          <p:nvPr>
            <p:ph type="sldNum" sz="quarter" idx="12"/>
          </p:nvPr>
        </p:nvSpPr>
        <p:spPr/>
        <p:txBody>
          <a:bodyPr/>
          <a:lstStyle/>
          <a:p>
            <a:fld id="{5293B913-F544-E945-AD8E-7BF776184C84}" type="slidenum">
              <a:rPr lang="en-US" smtClean="0"/>
              <a:pPr/>
              <a:t>21</a:t>
            </a:fld>
            <a:endParaRPr lang="en-US" dirty="0"/>
          </a:p>
        </p:txBody>
      </p:sp>
      <p:sp>
        <p:nvSpPr>
          <p:cNvPr id="5" name="Title 4">
            <a:extLst>
              <a:ext uri="{FF2B5EF4-FFF2-40B4-BE49-F238E27FC236}">
                <a16:creationId xmlns:a16="http://schemas.microsoft.com/office/drawing/2014/main" id="{7C38DEB6-27BB-46ED-93C5-82C68D85248E}"/>
              </a:ext>
            </a:extLst>
          </p:cNvPr>
          <p:cNvSpPr>
            <a:spLocks noGrp="1"/>
          </p:cNvSpPr>
          <p:nvPr>
            <p:ph type="title"/>
          </p:nvPr>
        </p:nvSpPr>
        <p:spPr/>
        <p:txBody>
          <a:bodyPr>
            <a:noAutofit/>
          </a:bodyPr>
          <a:lstStyle/>
          <a:p>
            <a:r>
              <a:rPr lang="en-US" dirty="0"/>
              <a:t>NQI Reauthorization</a:t>
            </a:r>
          </a:p>
        </p:txBody>
      </p:sp>
      <p:sp>
        <p:nvSpPr>
          <p:cNvPr id="9" name="Rectangle 25">
            <a:extLst>
              <a:ext uri="{FF2B5EF4-FFF2-40B4-BE49-F238E27FC236}">
                <a16:creationId xmlns:a16="http://schemas.microsoft.com/office/drawing/2014/main" id="{64B041C0-60F3-42A9-AD6B-D4638C210879}"/>
              </a:ext>
            </a:extLst>
          </p:cNvPr>
          <p:cNvSpPr>
            <a:spLocks noChangeArrowheads="1"/>
          </p:cNvSpPr>
          <p:nvPr/>
        </p:nvSpPr>
        <p:spPr bwMode="auto">
          <a:xfrm>
            <a:off x="4933393" y="10978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8" descr="Image">
            <a:extLst>
              <a:ext uri="{FF2B5EF4-FFF2-40B4-BE49-F238E27FC236}">
                <a16:creationId xmlns:a16="http://schemas.microsoft.com/office/drawing/2014/main" id="{E13E22D4-0561-4D9E-AB08-111D2063804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6567407" y="1819115"/>
            <a:ext cx="5218088" cy="18121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44F07DB-D1C9-4F7E-9BBF-54A34C994AC2}"/>
              </a:ext>
            </a:extLst>
          </p:cNvPr>
          <p:cNvSpPr>
            <a:spLocks noGrp="1"/>
          </p:cNvSpPr>
          <p:nvPr>
            <p:ph idx="1"/>
          </p:nvPr>
        </p:nvSpPr>
        <p:spPr>
          <a:xfrm>
            <a:off x="8858274" y="3676144"/>
            <a:ext cx="2927222" cy="3102419"/>
          </a:xfrm>
        </p:spPr>
        <p:txBody>
          <a:bodyPr>
            <a:normAutofit/>
          </a:bodyPr>
          <a:lstStyle/>
          <a:p>
            <a:pPr marL="0" indent="0">
              <a:spcAft>
                <a:spcPts val="600"/>
              </a:spcAft>
              <a:buNone/>
            </a:pPr>
            <a:r>
              <a:rPr lang="en-US" sz="1600" dirty="0"/>
              <a:t>Experts representing industry (small and large), academia, and Federal laboratories</a:t>
            </a:r>
          </a:p>
          <a:p>
            <a:pPr marL="0" indent="0">
              <a:spcAft>
                <a:spcPts val="600"/>
              </a:spcAft>
              <a:buNone/>
            </a:pPr>
            <a:r>
              <a:rPr lang="en-US" sz="1600" dirty="0"/>
              <a:t>Report on Renewing the NQI: Recommendations for Sustaining American Leadership in QIS</a:t>
            </a:r>
          </a:p>
          <a:p>
            <a:pPr marL="457200" lvl="1"/>
            <a:r>
              <a:rPr lang="en-US" sz="1400" dirty="0"/>
              <a:t>3 Findings</a:t>
            </a:r>
          </a:p>
          <a:p>
            <a:pPr marL="457200" lvl="1"/>
            <a:r>
              <a:rPr lang="en-US" sz="1400" dirty="0"/>
              <a:t>4 Overarching Recommendations</a:t>
            </a:r>
          </a:p>
          <a:p>
            <a:pPr marL="457200" lvl="1"/>
            <a:r>
              <a:rPr lang="en-US" sz="1400" dirty="0"/>
              <a:t>9 Detailed Recommendations</a:t>
            </a:r>
          </a:p>
        </p:txBody>
      </p:sp>
      <p:pic>
        <p:nvPicPr>
          <p:cNvPr id="10" name="Picture 2">
            <a:extLst>
              <a:ext uri="{FF2B5EF4-FFF2-40B4-BE49-F238E27FC236}">
                <a16:creationId xmlns:a16="http://schemas.microsoft.com/office/drawing/2014/main" id="{9A5D2FBB-ED91-40DD-AD6E-7E450B8ED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407" y="3676143"/>
            <a:ext cx="2290868" cy="29630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A62E08-256D-4C65-B11F-E87C090BE4A4}"/>
              </a:ext>
            </a:extLst>
          </p:cNvPr>
          <p:cNvSpPr txBox="1"/>
          <p:nvPr/>
        </p:nvSpPr>
        <p:spPr>
          <a:xfrm>
            <a:off x="9861042" y="3261958"/>
            <a:ext cx="1642886" cy="369332"/>
          </a:xfrm>
          <a:prstGeom prst="rect">
            <a:avLst/>
          </a:prstGeom>
          <a:noFill/>
        </p:spPr>
        <p:txBody>
          <a:bodyPr wrap="none" rtlCol="0">
            <a:spAutoFit/>
          </a:bodyPr>
          <a:lstStyle/>
          <a:p>
            <a:r>
              <a:rPr lang="en-US" dirty="0">
                <a:solidFill>
                  <a:schemeClr val="bg2"/>
                </a:solidFill>
              </a:rPr>
              <a:t>NQIAC &amp; NQCO</a:t>
            </a:r>
          </a:p>
        </p:txBody>
      </p:sp>
      <p:sp>
        <p:nvSpPr>
          <p:cNvPr id="14" name="TextBox 13">
            <a:extLst>
              <a:ext uri="{FF2B5EF4-FFF2-40B4-BE49-F238E27FC236}">
                <a16:creationId xmlns:a16="http://schemas.microsoft.com/office/drawing/2014/main" id="{AB18A4BB-9291-4165-A036-D490D1D36D1C}"/>
              </a:ext>
            </a:extLst>
          </p:cNvPr>
          <p:cNvSpPr txBox="1"/>
          <p:nvPr/>
        </p:nvSpPr>
        <p:spPr>
          <a:xfrm>
            <a:off x="6667919" y="5320357"/>
            <a:ext cx="20898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BF9000"/>
                </a:solidFill>
                <a:latin typeface="Calibri" panose="020F0502020204030204"/>
              </a:rPr>
              <a:t>June 2023 report </a:t>
            </a:r>
            <a:r>
              <a:rPr kumimoji="0" lang="en-US" b="1" i="0" u="none" strike="noStrike" kern="1200" cap="none" spc="0" normalizeH="0" baseline="0" noProof="0" dirty="0">
                <a:ln>
                  <a:noFill/>
                </a:ln>
                <a:solidFill>
                  <a:srgbClr val="BF9000"/>
                </a:solidFill>
                <a:effectLst/>
                <a:uLnTx/>
                <a:uFillTx/>
                <a:latin typeface="Calibri" panose="020F0502020204030204"/>
                <a:ea typeface="+mn-ea"/>
                <a:cs typeface="+mn-cs"/>
              </a:rPr>
              <a:t>available on quantum.gov</a:t>
            </a:r>
          </a:p>
        </p:txBody>
      </p:sp>
      <p:sp>
        <p:nvSpPr>
          <p:cNvPr id="2" name="TextBox 1">
            <a:extLst>
              <a:ext uri="{FF2B5EF4-FFF2-40B4-BE49-F238E27FC236}">
                <a16:creationId xmlns:a16="http://schemas.microsoft.com/office/drawing/2014/main" id="{E836ED82-5C4E-4DED-9232-BD599863FDB8}"/>
              </a:ext>
            </a:extLst>
          </p:cNvPr>
          <p:cNvSpPr txBox="1"/>
          <p:nvPr/>
        </p:nvSpPr>
        <p:spPr>
          <a:xfrm>
            <a:off x="203189" y="1123732"/>
            <a:ext cx="11946291" cy="369332"/>
          </a:xfrm>
          <a:prstGeom prst="rect">
            <a:avLst/>
          </a:prstGeom>
          <a:noFill/>
        </p:spPr>
        <p:txBody>
          <a:bodyPr wrap="square" rtlCol="0">
            <a:spAutoFit/>
          </a:bodyPr>
          <a:lstStyle/>
          <a:p>
            <a:r>
              <a:rPr lang="en-US" b="1" dirty="0"/>
              <a:t>The NQI Act authorized several activities for five years, which expired on September 30, 2023</a:t>
            </a:r>
          </a:p>
        </p:txBody>
      </p:sp>
      <p:sp>
        <p:nvSpPr>
          <p:cNvPr id="15" name="TextBox 14">
            <a:extLst>
              <a:ext uri="{FF2B5EF4-FFF2-40B4-BE49-F238E27FC236}">
                <a16:creationId xmlns:a16="http://schemas.microsoft.com/office/drawing/2014/main" id="{9BE4B773-114B-415F-924B-D7B5AEF55A1F}"/>
              </a:ext>
            </a:extLst>
          </p:cNvPr>
          <p:cNvSpPr txBox="1"/>
          <p:nvPr/>
        </p:nvSpPr>
        <p:spPr>
          <a:xfrm>
            <a:off x="6464018" y="1468717"/>
            <a:ext cx="5321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rgbClr val="BF9000"/>
                </a:solidFill>
                <a:latin typeface="Calibri" panose="020F0502020204030204"/>
              </a:rPr>
              <a:t>National Quantum Initiative Advisory Committee</a:t>
            </a:r>
            <a:endParaRPr kumimoji="0" lang="en-US"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8F589A6-3544-4F75-9B28-6E9F26ECD62A}"/>
              </a:ext>
            </a:extLst>
          </p:cNvPr>
          <p:cNvSpPr txBox="1"/>
          <p:nvPr/>
        </p:nvSpPr>
        <p:spPr>
          <a:xfrm>
            <a:off x="2495035" y="1806791"/>
            <a:ext cx="3684375" cy="1323439"/>
          </a:xfrm>
          <a:prstGeom prst="rect">
            <a:avLst/>
          </a:prstGeom>
          <a:noFill/>
        </p:spPr>
        <p:txBody>
          <a:bodyPr wrap="square">
            <a:spAutoFit/>
          </a:bodyPr>
          <a:lstStyle/>
          <a:p>
            <a:pPr marL="234950" indent="-234950"/>
            <a:r>
              <a:rPr lang="en-US" sz="1600" dirty="0"/>
              <a:t>2.	OSTP/NQCO coordinated an interagency process (through OMB) for recommending policies to enhance the NQI Act, which were submitted to relevant committees of Congress</a:t>
            </a:r>
          </a:p>
        </p:txBody>
      </p:sp>
      <p:sp>
        <p:nvSpPr>
          <p:cNvPr id="17" name="TextBox 16">
            <a:extLst>
              <a:ext uri="{FF2B5EF4-FFF2-40B4-BE49-F238E27FC236}">
                <a16:creationId xmlns:a16="http://schemas.microsoft.com/office/drawing/2014/main" id="{26F35BB8-6FC0-4CFE-98E9-45B6066B4C92}"/>
              </a:ext>
            </a:extLst>
          </p:cNvPr>
          <p:cNvSpPr txBox="1"/>
          <p:nvPr/>
        </p:nvSpPr>
        <p:spPr>
          <a:xfrm>
            <a:off x="218375" y="1468717"/>
            <a:ext cx="230191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rgbClr val="BF9000"/>
                </a:solidFill>
                <a:latin typeface="Calibri" panose="020F0502020204030204"/>
              </a:rPr>
              <a:t>Interagency Input</a:t>
            </a:r>
            <a:endParaRPr kumimoji="0" lang="en-US"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D35F4F9-843D-4D00-828A-6F1540B2FEC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1094879" y="4937266"/>
            <a:ext cx="5311099" cy="1699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1F9B3FF3-A71D-4039-BEB6-07C76CCDC9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299" y="4127166"/>
            <a:ext cx="1860319" cy="1395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1052E86-BF47-4EC3-B1ED-D71D0CB79D62}"/>
              </a:ext>
            </a:extLst>
          </p:cNvPr>
          <p:cNvPicPr>
            <a:picLocks noChangeAspect="1"/>
          </p:cNvPicPr>
          <p:nvPr/>
        </p:nvPicPr>
        <p:blipFill>
          <a:blip r:embed="rId7"/>
          <a:stretch>
            <a:fillRect/>
          </a:stretch>
        </p:blipFill>
        <p:spPr>
          <a:xfrm>
            <a:off x="524299" y="2206515"/>
            <a:ext cx="1867347" cy="1400511"/>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FC8A5572-8A9B-4D9A-B1A7-174F13BBBD11}"/>
              </a:ext>
            </a:extLst>
          </p:cNvPr>
          <p:cNvSpPr txBox="1"/>
          <p:nvPr/>
        </p:nvSpPr>
        <p:spPr>
          <a:xfrm>
            <a:off x="217933" y="3716173"/>
            <a:ext cx="230191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rgbClr val="BF9000"/>
                </a:solidFill>
                <a:latin typeface="Calibri" panose="020F0502020204030204"/>
              </a:rPr>
              <a:t>Community Input</a:t>
            </a:r>
            <a:endParaRPr kumimoji="0" lang="en-US"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4F070A-D795-4235-B697-F0A07E9740EC}"/>
              </a:ext>
            </a:extLst>
          </p:cNvPr>
          <p:cNvSpPr txBox="1"/>
          <p:nvPr/>
        </p:nvSpPr>
        <p:spPr>
          <a:xfrm>
            <a:off x="207498" y="1810014"/>
            <a:ext cx="2572145" cy="338554"/>
          </a:xfrm>
          <a:prstGeom prst="rect">
            <a:avLst/>
          </a:prstGeom>
          <a:noFill/>
        </p:spPr>
        <p:txBody>
          <a:bodyPr wrap="square">
            <a:spAutoFit/>
          </a:bodyPr>
          <a:lstStyle/>
          <a:p>
            <a:pPr marL="234950" indent="-234950"/>
            <a:r>
              <a:rPr lang="en-US" sz="1600" dirty="0"/>
              <a:t>1.	QIS Program Day 2022</a:t>
            </a:r>
          </a:p>
        </p:txBody>
      </p:sp>
    </p:spTree>
    <p:extLst>
      <p:ext uri="{BB962C8B-B14F-4D97-AF65-F5344CB8AC3E}">
        <p14:creationId xmlns:p14="http://schemas.microsoft.com/office/powerpoint/2010/main" val="554995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1" name="Picture 10">
            <a:extLst>
              <a:ext uri="{FF2B5EF4-FFF2-40B4-BE49-F238E27FC236}">
                <a16:creationId xmlns:a16="http://schemas.microsoft.com/office/drawing/2014/main" id="{1365A4CF-FC5E-4178-9074-3E6991779C47}"/>
              </a:ext>
            </a:extLst>
          </p:cNvPr>
          <p:cNvPicPr/>
          <p:nvPr/>
        </p:nvPicPr>
        <p:blipFill rotWithShape="1">
          <a:blip r:embed="rId3" cstate="hqprint">
            <a:extLst>
              <a:ext uri="{28A0092B-C50C-407E-A947-70E740481C1C}">
                <a14:useLocalDpi xmlns:a14="http://schemas.microsoft.com/office/drawing/2010/main" val="0"/>
              </a:ext>
            </a:extLst>
          </a:blip>
          <a:srcRect/>
          <a:stretch/>
        </p:blipFill>
        <p:spPr bwMode="auto">
          <a:xfrm>
            <a:off x="7902377" y="2451585"/>
            <a:ext cx="4168338" cy="2162481"/>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49CF518B-00C2-493D-802D-8AF8FB2401E8}"/>
              </a:ext>
            </a:extLst>
          </p:cNvPr>
          <p:cNvSpPr>
            <a:spLocks noGrp="1"/>
          </p:cNvSpPr>
          <p:nvPr>
            <p:ph idx="1"/>
          </p:nvPr>
        </p:nvSpPr>
        <p:spPr>
          <a:xfrm>
            <a:off x="373988" y="1174141"/>
            <a:ext cx="6992781" cy="5278233"/>
          </a:xfrm>
        </p:spPr>
        <p:txBody>
          <a:bodyPr>
            <a:normAutofit lnSpcReduction="10000"/>
          </a:bodyPr>
          <a:lstStyle/>
          <a:p>
            <a:pPr>
              <a:spcAft>
                <a:spcPts val="1200"/>
              </a:spcAft>
            </a:pPr>
            <a:r>
              <a:rPr lang="en-US" sz="2000" dirty="0"/>
              <a:t>June 7, 2023: Full hearing on </a:t>
            </a:r>
            <a:r>
              <a:rPr lang="en-US" sz="2000" i="1" dirty="0"/>
              <a:t>Advancing American Leadership in Quantum Technology</a:t>
            </a:r>
            <a:endParaRPr lang="en-US" sz="2000" dirty="0"/>
          </a:p>
          <a:p>
            <a:pPr lvl="1">
              <a:spcAft>
                <a:spcPts val="1200"/>
              </a:spcAft>
            </a:pPr>
            <a:r>
              <a:rPr lang="en-US" sz="1600" dirty="0"/>
              <a:t>“The purpose of this hearing is to evaluate the state of quantum research, development, and technology (RD&amp;T) in the United States. The hearing will serve as an opportunity to </a:t>
            </a:r>
            <a:r>
              <a:rPr lang="en-US" sz="1600" b="1" dirty="0"/>
              <a:t>review and discuss the first five years of the National Quantum Initiative Act (NQIA)</a:t>
            </a:r>
            <a:r>
              <a:rPr lang="en-US" sz="1600" dirty="0"/>
              <a:t>, the economic value of quantum science and its applications, the national security importance of developing quantum capabilities, and what policies should be considered in the next five years. The hearing will help </a:t>
            </a:r>
            <a:r>
              <a:rPr lang="en-US" sz="1600" b="1" dirty="0"/>
              <a:t>inform legislation to reauthorize NQIA programs</a:t>
            </a:r>
            <a:r>
              <a:rPr lang="en-US" sz="1600" dirty="0"/>
              <a:t> that expire on September 30, 2023.”</a:t>
            </a:r>
          </a:p>
          <a:p>
            <a:pPr>
              <a:spcAft>
                <a:spcPts val="1200"/>
              </a:spcAft>
            </a:pPr>
            <a:r>
              <a:rPr lang="en-US" sz="2000" dirty="0"/>
              <a:t>November 3, 2023: Chairman Lucas and Ranking Member Lofgren introduced the NQI Reauthorization Act</a:t>
            </a:r>
          </a:p>
          <a:p>
            <a:pPr>
              <a:spcAft>
                <a:spcPts val="1200"/>
              </a:spcAft>
            </a:pPr>
            <a:r>
              <a:rPr lang="en-US" sz="2000" dirty="0"/>
              <a:t>November 15, 2023: Full committee markup of NQI Reauthorization Act</a:t>
            </a:r>
          </a:p>
          <a:p>
            <a:pPr lvl="1"/>
            <a:r>
              <a:rPr lang="en-US" sz="1600" dirty="0"/>
              <a:t>Amendment in the Nature of a Substitute</a:t>
            </a:r>
          </a:p>
          <a:p>
            <a:pPr lvl="1"/>
            <a:r>
              <a:rPr lang="en-US" sz="1600" dirty="0"/>
              <a:t>18 additional amendments</a:t>
            </a:r>
          </a:p>
          <a:p>
            <a:pPr lvl="1"/>
            <a:r>
              <a:rPr lang="en-US" sz="1600" dirty="0"/>
              <a:t>All passed by voice vote</a:t>
            </a:r>
          </a:p>
          <a:p>
            <a:r>
              <a:rPr lang="en-US" sz="2000" dirty="0"/>
              <a:t>November 29, 2023: Passed unanimously out of committee</a:t>
            </a:r>
          </a:p>
          <a:p>
            <a:pPr lvl="1"/>
            <a:endParaRPr lang="en-US" sz="1600" dirty="0"/>
          </a:p>
          <a:p>
            <a:pPr>
              <a:spcAft>
                <a:spcPts val="1200"/>
              </a:spcAft>
            </a:pPr>
            <a:endParaRPr lang="en-US" sz="2000" dirty="0"/>
          </a:p>
        </p:txBody>
      </p:sp>
      <p:sp>
        <p:nvSpPr>
          <p:cNvPr id="2" name="Title 1">
            <a:extLst>
              <a:ext uri="{FF2B5EF4-FFF2-40B4-BE49-F238E27FC236}">
                <a16:creationId xmlns:a16="http://schemas.microsoft.com/office/drawing/2014/main" id="{642E5E04-0D3A-4121-A0AE-F3164553BD3F}"/>
              </a:ext>
            </a:extLst>
          </p:cNvPr>
          <p:cNvSpPr>
            <a:spLocks noGrp="1"/>
          </p:cNvSpPr>
          <p:nvPr>
            <p:ph type="title"/>
          </p:nvPr>
        </p:nvSpPr>
        <p:spPr>
          <a:xfrm>
            <a:off x="524299" y="79435"/>
            <a:ext cx="9229301" cy="928750"/>
          </a:xfrm>
        </p:spPr>
        <p:txBody>
          <a:bodyPr>
            <a:noAutofit/>
          </a:bodyPr>
          <a:lstStyle/>
          <a:p>
            <a:r>
              <a:rPr lang="en-US" sz="3200" dirty="0"/>
              <a:t>NQI Reauthorization:</a:t>
            </a:r>
            <a:br>
              <a:rPr lang="en-US" sz="3200" dirty="0"/>
            </a:br>
            <a:r>
              <a:rPr lang="en-US" sz="3200" dirty="0"/>
              <a:t>House Committee on Science, Space, and Technology</a:t>
            </a:r>
          </a:p>
        </p:txBody>
      </p:sp>
      <p:sp>
        <p:nvSpPr>
          <p:cNvPr id="7" name="Slide Number Placeholder 6">
            <a:extLst>
              <a:ext uri="{FF2B5EF4-FFF2-40B4-BE49-F238E27FC236}">
                <a16:creationId xmlns:a16="http://schemas.microsoft.com/office/drawing/2014/main" id="{430E54B6-4762-4328-BC90-E0622232D458}"/>
              </a:ext>
            </a:extLst>
          </p:cNvPr>
          <p:cNvSpPr>
            <a:spLocks noGrp="1"/>
          </p:cNvSpPr>
          <p:nvPr>
            <p:ph type="sldNum" sz="quarter" idx="12"/>
          </p:nvPr>
        </p:nvSpPr>
        <p:spPr/>
        <p:txBody>
          <a:bodyPr/>
          <a:lstStyle/>
          <a:p>
            <a:fld id="{5293B913-F544-E945-AD8E-7BF776184C84}" type="slidenum">
              <a:rPr lang="en-US" smtClean="0"/>
              <a:pPr/>
              <a:t>22</a:t>
            </a:fld>
            <a:endParaRPr lang="en-US" dirty="0"/>
          </a:p>
        </p:txBody>
      </p:sp>
      <p:pic>
        <p:nvPicPr>
          <p:cNvPr id="8" name="Picture 7">
            <a:extLst>
              <a:ext uri="{FF2B5EF4-FFF2-40B4-BE49-F238E27FC236}">
                <a16:creationId xmlns:a16="http://schemas.microsoft.com/office/drawing/2014/main" id="{01EBFBB7-20C7-414A-972B-65111ACE35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687983" y="1145916"/>
            <a:ext cx="4382732" cy="127674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0E9CE23-D2AC-4FB3-BC38-52EC3A18669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0012680" y="52161"/>
            <a:ext cx="2122170" cy="100166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209C7B0-AA49-4922-AAB2-24A5BEE60EE5}"/>
              </a:ext>
            </a:extLst>
          </p:cNvPr>
          <p:cNvPicPr>
            <a:picLocks noChangeAspect="1"/>
          </p:cNvPicPr>
          <p:nvPr/>
        </p:nvPicPr>
        <p:blipFill>
          <a:blip r:embed="rId6"/>
          <a:stretch>
            <a:fillRect/>
          </a:stretch>
        </p:blipFill>
        <p:spPr>
          <a:xfrm>
            <a:off x="7021430" y="3710346"/>
            <a:ext cx="2147199" cy="2772954"/>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B30425F-B599-4083-9A62-985DD9247B4D}"/>
              </a:ext>
            </a:extLst>
          </p:cNvPr>
          <p:cNvPicPr>
            <a:picLocks noChangeAspect="1"/>
          </p:cNvPicPr>
          <p:nvPr/>
        </p:nvPicPr>
        <p:blipFill>
          <a:blip r:embed="rId7"/>
          <a:stretch>
            <a:fillRect/>
          </a:stretch>
        </p:blipFill>
        <p:spPr>
          <a:xfrm>
            <a:off x="8807283" y="4037289"/>
            <a:ext cx="2144132" cy="2772954"/>
          </a:xfrm>
          <a:prstGeom prst="rect">
            <a:avLst/>
          </a:prstGeom>
          <a:noFill/>
          <a:ln>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A103303B-853F-46CC-93C2-97019533BA07}"/>
              </a:ext>
            </a:extLst>
          </p:cNvPr>
          <p:cNvSpPr txBox="1"/>
          <p:nvPr/>
        </p:nvSpPr>
        <p:spPr>
          <a:xfrm>
            <a:off x="5556519" y="6486475"/>
            <a:ext cx="34407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BF9000"/>
                </a:solidFill>
                <a:latin typeface="Calibri" panose="020F0502020204030204"/>
              </a:rPr>
              <a:t>Available at science.house.gov</a:t>
            </a:r>
            <a:endParaRPr kumimoji="0" lang="en-US"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402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FDEBF33-A89D-4BCD-B030-B41C1061263D}"/>
              </a:ext>
            </a:extLst>
          </p:cNvPr>
          <p:cNvSpPr>
            <a:spLocks noGrp="1"/>
          </p:cNvSpPr>
          <p:nvPr>
            <p:ph type="sldNum" sz="quarter" idx="12"/>
          </p:nvPr>
        </p:nvSpPr>
        <p:spPr/>
        <p:txBody>
          <a:bodyPr/>
          <a:lstStyle/>
          <a:p>
            <a:fld id="{5293B913-F544-E945-AD8E-7BF776184C84}" type="slidenum">
              <a:rPr lang="en-US" smtClean="0"/>
              <a:pPr/>
              <a:t>23</a:t>
            </a:fld>
            <a:endParaRPr lang="en-US" dirty="0"/>
          </a:p>
        </p:txBody>
      </p:sp>
      <p:sp>
        <p:nvSpPr>
          <p:cNvPr id="5" name="Title 4">
            <a:extLst>
              <a:ext uri="{FF2B5EF4-FFF2-40B4-BE49-F238E27FC236}">
                <a16:creationId xmlns:a16="http://schemas.microsoft.com/office/drawing/2014/main" id="{7C38DEB6-27BB-46ED-93C5-82C68D85248E}"/>
              </a:ext>
            </a:extLst>
          </p:cNvPr>
          <p:cNvSpPr>
            <a:spLocks noGrp="1"/>
          </p:cNvSpPr>
          <p:nvPr>
            <p:ph type="title"/>
          </p:nvPr>
        </p:nvSpPr>
        <p:spPr/>
        <p:txBody>
          <a:bodyPr>
            <a:normAutofit/>
          </a:bodyPr>
          <a:lstStyle/>
          <a:p>
            <a:r>
              <a:rPr lang="en-US" dirty="0"/>
              <a:t>QIS is an Administration Priority</a:t>
            </a:r>
          </a:p>
        </p:txBody>
      </p:sp>
      <p:sp>
        <p:nvSpPr>
          <p:cNvPr id="9" name="Rectangle 25">
            <a:extLst>
              <a:ext uri="{FF2B5EF4-FFF2-40B4-BE49-F238E27FC236}">
                <a16:creationId xmlns:a16="http://schemas.microsoft.com/office/drawing/2014/main" id="{64B041C0-60F3-42A9-AD6B-D4638C210879}"/>
              </a:ext>
            </a:extLst>
          </p:cNvPr>
          <p:cNvSpPr>
            <a:spLocks noChangeArrowheads="1"/>
          </p:cNvSpPr>
          <p:nvPr/>
        </p:nvSpPr>
        <p:spPr bwMode="auto">
          <a:xfrm>
            <a:off x="4933393" y="10978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6153BC1D-B284-4938-B7DC-262A0CEB824F}"/>
              </a:ext>
            </a:extLst>
          </p:cNvPr>
          <p:cNvSpPr txBox="1"/>
          <p:nvPr/>
        </p:nvSpPr>
        <p:spPr>
          <a:xfrm>
            <a:off x="4005550" y="3861324"/>
            <a:ext cx="4013667" cy="2308324"/>
          </a:xfrm>
          <a:prstGeom prst="rect">
            <a:avLst/>
          </a:prstGeom>
          <a:noFill/>
        </p:spPr>
        <p:txBody>
          <a:bodyPr wrap="square">
            <a:spAutoFit/>
          </a:bodyPr>
          <a:lstStyle/>
          <a:p>
            <a:r>
              <a:rPr lang="en-US" b="0" dirty="0">
                <a:solidFill>
                  <a:srgbClr val="0F1419"/>
                </a:solidFill>
                <a:effectLst/>
              </a:rPr>
              <a:t>“This increase in research and development funding is going to ensure that the United States leads the world in the industries of the future: </a:t>
            </a:r>
            <a:r>
              <a:rPr lang="en-US" b="0" dirty="0">
                <a:solidFill>
                  <a:srgbClr val="0F1419"/>
                </a:solidFill>
                <a:effectLst/>
                <a:highlight>
                  <a:srgbClr val="D3E3F1"/>
                </a:highlight>
              </a:rPr>
              <a:t>quantum computing</a:t>
            </a:r>
            <a:r>
              <a:rPr lang="en-US" b="0" dirty="0">
                <a:solidFill>
                  <a:srgbClr val="0F1419"/>
                </a:solidFill>
                <a:effectLst/>
              </a:rPr>
              <a:t>, to artificial intelligence, to advanced biotechnology.” – President Biden, Signing of the CHIPS and Science Act, August 9, 2022</a:t>
            </a:r>
            <a:endParaRPr lang="en-US" dirty="0"/>
          </a:p>
        </p:txBody>
      </p:sp>
      <p:pic>
        <p:nvPicPr>
          <p:cNvPr id="11" name="Picture 10">
            <a:extLst>
              <a:ext uri="{FF2B5EF4-FFF2-40B4-BE49-F238E27FC236}">
                <a16:creationId xmlns:a16="http://schemas.microsoft.com/office/drawing/2014/main" id="{CB8837F7-497E-4956-B851-EC392166913C}"/>
              </a:ext>
            </a:extLst>
          </p:cNvPr>
          <p:cNvPicPr>
            <a:picLocks noChangeAspect="1"/>
          </p:cNvPicPr>
          <p:nvPr/>
        </p:nvPicPr>
        <p:blipFill>
          <a:blip r:embed="rId3"/>
          <a:stretch>
            <a:fillRect/>
          </a:stretch>
        </p:blipFill>
        <p:spPr>
          <a:xfrm>
            <a:off x="4066064" y="1203461"/>
            <a:ext cx="3971082" cy="2649304"/>
          </a:xfrm>
          <a:prstGeom prst="rect">
            <a:avLst/>
          </a:prstGeom>
        </p:spPr>
      </p:pic>
      <p:sp>
        <p:nvSpPr>
          <p:cNvPr id="12" name="TextBox 11">
            <a:extLst>
              <a:ext uri="{FF2B5EF4-FFF2-40B4-BE49-F238E27FC236}">
                <a16:creationId xmlns:a16="http://schemas.microsoft.com/office/drawing/2014/main" id="{5B120C85-5FFA-4FC3-AB0E-9CD4925C20F4}"/>
              </a:ext>
            </a:extLst>
          </p:cNvPr>
          <p:cNvSpPr txBox="1"/>
          <p:nvPr/>
        </p:nvSpPr>
        <p:spPr>
          <a:xfrm>
            <a:off x="40936" y="3417570"/>
            <a:ext cx="3982543" cy="3139321"/>
          </a:xfrm>
          <a:prstGeom prst="rect">
            <a:avLst/>
          </a:prstGeom>
          <a:noFill/>
        </p:spPr>
        <p:txBody>
          <a:bodyPr wrap="square">
            <a:spAutoFit/>
          </a:bodyPr>
          <a:lstStyle/>
          <a:p>
            <a:r>
              <a:rPr lang="en-US" b="0" dirty="0">
                <a:solidFill>
                  <a:srgbClr val="0F1419"/>
                </a:solidFill>
                <a:effectLst/>
              </a:rPr>
              <a:t>“As new technologies continue to evolve, we’ll work together with our democratic partners to ensure that new advances in areas from biotechnology, to </a:t>
            </a:r>
            <a:r>
              <a:rPr lang="en-US" b="0" dirty="0">
                <a:solidFill>
                  <a:srgbClr val="0F1419"/>
                </a:solidFill>
                <a:effectLst/>
                <a:highlight>
                  <a:srgbClr val="D3E3F1"/>
                </a:highlight>
              </a:rPr>
              <a:t>quantum computing</a:t>
            </a:r>
            <a:r>
              <a:rPr lang="en-US" b="0" dirty="0">
                <a:solidFill>
                  <a:srgbClr val="0F1419"/>
                </a:solidFill>
                <a:effectLst/>
              </a:rPr>
              <a:t>, 5G, artificial intelligence, and more are used to lift people up, to solve problems, and advance human freedom.” – President Biden, Remarks Before the 76th Session of the United Nations General Assembly, September 21, 2021</a:t>
            </a:r>
            <a:endParaRPr lang="en-US" dirty="0"/>
          </a:p>
        </p:txBody>
      </p:sp>
      <p:pic>
        <p:nvPicPr>
          <p:cNvPr id="13" name="Picture 12">
            <a:extLst>
              <a:ext uri="{FF2B5EF4-FFF2-40B4-BE49-F238E27FC236}">
                <a16:creationId xmlns:a16="http://schemas.microsoft.com/office/drawing/2014/main" id="{F708821C-BA2A-498A-B933-A29BDC188724}"/>
              </a:ext>
            </a:extLst>
          </p:cNvPr>
          <p:cNvPicPr>
            <a:picLocks noChangeAspect="1"/>
          </p:cNvPicPr>
          <p:nvPr/>
        </p:nvPicPr>
        <p:blipFill>
          <a:blip r:embed="rId4"/>
          <a:stretch>
            <a:fillRect/>
          </a:stretch>
        </p:blipFill>
        <p:spPr>
          <a:xfrm>
            <a:off x="83521" y="1203461"/>
            <a:ext cx="3939958" cy="2205552"/>
          </a:xfrm>
          <a:prstGeom prst="rect">
            <a:avLst/>
          </a:prstGeom>
        </p:spPr>
      </p:pic>
      <p:sp>
        <p:nvSpPr>
          <p:cNvPr id="14" name="TextBox 13">
            <a:extLst>
              <a:ext uri="{FF2B5EF4-FFF2-40B4-BE49-F238E27FC236}">
                <a16:creationId xmlns:a16="http://schemas.microsoft.com/office/drawing/2014/main" id="{6FFA3830-9466-4869-8950-688D0E6AE6DD}"/>
              </a:ext>
            </a:extLst>
          </p:cNvPr>
          <p:cNvSpPr txBox="1"/>
          <p:nvPr/>
        </p:nvSpPr>
        <p:spPr>
          <a:xfrm>
            <a:off x="8035180" y="3290357"/>
            <a:ext cx="4136774" cy="2585323"/>
          </a:xfrm>
          <a:prstGeom prst="rect">
            <a:avLst/>
          </a:prstGeom>
          <a:noFill/>
        </p:spPr>
        <p:txBody>
          <a:bodyPr wrap="square">
            <a:spAutoFit/>
          </a:bodyPr>
          <a:lstStyle/>
          <a:p>
            <a:r>
              <a:rPr lang="en-US" b="0" dirty="0">
                <a:solidFill>
                  <a:srgbClr val="0F1419"/>
                </a:solidFill>
                <a:effectLst/>
              </a:rPr>
              <a:t>“</a:t>
            </a:r>
            <a:r>
              <a:rPr lang="en-US" b="0" dirty="0">
                <a:solidFill>
                  <a:srgbClr val="0F1419"/>
                </a:solidFill>
                <a:effectLst/>
                <a:highlight>
                  <a:srgbClr val="D3E3F1"/>
                </a:highlight>
              </a:rPr>
              <a:t>Quantum computing</a:t>
            </a:r>
            <a:r>
              <a:rPr lang="en-US" b="0" dirty="0">
                <a:solidFill>
                  <a:srgbClr val="0F1419"/>
                </a:solidFill>
                <a:effectLst/>
              </a:rPr>
              <a:t> has the potential to transform everything, from how we create new medicines to how we power artificial intelligence and cybersecurity. It’s technology that is vital to our economy and equally important to our national security.” – President Biden, Remarks on the CHIPS and Science Act, October 6, 2022</a:t>
            </a:r>
            <a:endParaRPr lang="en-US" dirty="0"/>
          </a:p>
        </p:txBody>
      </p:sp>
      <p:pic>
        <p:nvPicPr>
          <p:cNvPr id="18" name="Picture 17">
            <a:extLst>
              <a:ext uri="{FF2B5EF4-FFF2-40B4-BE49-F238E27FC236}">
                <a16:creationId xmlns:a16="http://schemas.microsoft.com/office/drawing/2014/main" id="{34467601-99EB-4960-9A14-3A7691614844}"/>
              </a:ext>
            </a:extLst>
          </p:cNvPr>
          <p:cNvPicPr>
            <a:picLocks noChangeAspect="1"/>
          </p:cNvPicPr>
          <p:nvPr/>
        </p:nvPicPr>
        <p:blipFill>
          <a:blip r:embed="rId5"/>
          <a:stretch>
            <a:fillRect/>
          </a:stretch>
        </p:blipFill>
        <p:spPr>
          <a:xfrm>
            <a:off x="8088967" y="1203461"/>
            <a:ext cx="4047129" cy="2086895"/>
          </a:xfrm>
          <a:prstGeom prst="rect">
            <a:avLst/>
          </a:prstGeom>
        </p:spPr>
      </p:pic>
    </p:spTree>
    <p:extLst>
      <p:ext uri="{BB962C8B-B14F-4D97-AF65-F5344CB8AC3E}">
        <p14:creationId xmlns:p14="http://schemas.microsoft.com/office/powerpoint/2010/main" val="300854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FDEBF33-A89D-4BCD-B030-B41C1061263D}"/>
              </a:ext>
            </a:extLst>
          </p:cNvPr>
          <p:cNvSpPr>
            <a:spLocks noGrp="1"/>
          </p:cNvSpPr>
          <p:nvPr>
            <p:ph type="sldNum" sz="quarter" idx="12"/>
          </p:nvPr>
        </p:nvSpPr>
        <p:spPr/>
        <p:txBody>
          <a:bodyPr/>
          <a:lstStyle/>
          <a:p>
            <a:fld id="{5293B913-F544-E945-AD8E-7BF776184C84}" type="slidenum">
              <a:rPr lang="en-US" smtClean="0"/>
              <a:pPr/>
              <a:t>24</a:t>
            </a:fld>
            <a:endParaRPr lang="en-US" dirty="0"/>
          </a:p>
        </p:txBody>
      </p:sp>
      <p:sp>
        <p:nvSpPr>
          <p:cNvPr id="5" name="Title 4">
            <a:extLst>
              <a:ext uri="{FF2B5EF4-FFF2-40B4-BE49-F238E27FC236}">
                <a16:creationId xmlns:a16="http://schemas.microsoft.com/office/drawing/2014/main" id="{7C38DEB6-27BB-46ED-93C5-82C68D85248E}"/>
              </a:ext>
            </a:extLst>
          </p:cNvPr>
          <p:cNvSpPr>
            <a:spLocks noGrp="1"/>
          </p:cNvSpPr>
          <p:nvPr>
            <p:ph type="title"/>
          </p:nvPr>
        </p:nvSpPr>
        <p:spPr/>
        <p:txBody>
          <a:bodyPr>
            <a:normAutofit/>
          </a:bodyPr>
          <a:lstStyle/>
          <a:p>
            <a:r>
              <a:rPr lang="en-US" dirty="0"/>
              <a:t>QIS is an Administration Priority</a:t>
            </a:r>
          </a:p>
        </p:txBody>
      </p:sp>
      <p:sp>
        <p:nvSpPr>
          <p:cNvPr id="9" name="Rectangle 25">
            <a:extLst>
              <a:ext uri="{FF2B5EF4-FFF2-40B4-BE49-F238E27FC236}">
                <a16:creationId xmlns:a16="http://schemas.microsoft.com/office/drawing/2014/main" id="{64B041C0-60F3-42A9-AD6B-D4638C210879}"/>
              </a:ext>
            </a:extLst>
          </p:cNvPr>
          <p:cNvSpPr>
            <a:spLocks noChangeArrowheads="1"/>
          </p:cNvSpPr>
          <p:nvPr/>
        </p:nvSpPr>
        <p:spPr bwMode="auto">
          <a:xfrm>
            <a:off x="4933393" y="10978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F72A7C39-17A9-4B11-8217-18DDF85DC449}"/>
              </a:ext>
            </a:extLst>
          </p:cNvPr>
          <p:cNvSpPr txBox="1"/>
          <p:nvPr/>
        </p:nvSpPr>
        <p:spPr>
          <a:xfrm>
            <a:off x="190561" y="1261505"/>
            <a:ext cx="7719835" cy="830997"/>
          </a:xfrm>
          <a:prstGeom prst="rect">
            <a:avLst/>
          </a:prstGeom>
          <a:noFill/>
        </p:spPr>
        <p:txBody>
          <a:bodyPr wrap="square">
            <a:spAutoFit/>
          </a:bodyPr>
          <a:lstStyle/>
          <a:p>
            <a:r>
              <a:rPr lang="en-US" sz="2400" b="1" dirty="0">
                <a:solidFill>
                  <a:srgbClr val="0F1419"/>
                </a:solidFill>
                <a:effectLst/>
              </a:rPr>
              <a:t>R&amp;D Priorities for the President’s FY 2025 Budget</a:t>
            </a:r>
            <a:endParaRPr lang="en-US" sz="2400" b="1" dirty="0">
              <a:solidFill>
                <a:srgbClr val="0F1419"/>
              </a:solidFill>
            </a:endParaRPr>
          </a:p>
          <a:p>
            <a:r>
              <a:rPr lang="en-US" sz="2400" b="0" dirty="0">
                <a:solidFill>
                  <a:srgbClr val="0F1419"/>
                </a:solidFill>
                <a:effectLst/>
              </a:rPr>
              <a:t>Joint Memo from the Director of OMB and Director of OSTP</a:t>
            </a:r>
            <a:endParaRPr lang="en-US" sz="2400" dirty="0"/>
          </a:p>
        </p:txBody>
      </p:sp>
      <p:pic>
        <p:nvPicPr>
          <p:cNvPr id="21" name="Picture 20">
            <a:extLst>
              <a:ext uri="{FF2B5EF4-FFF2-40B4-BE49-F238E27FC236}">
                <a16:creationId xmlns:a16="http://schemas.microsoft.com/office/drawing/2014/main" id="{D6D834A0-40BB-42F4-872C-36FF92049663}"/>
              </a:ext>
            </a:extLst>
          </p:cNvPr>
          <p:cNvPicPr>
            <a:picLocks noChangeAspect="1"/>
          </p:cNvPicPr>
          <p:nvPr/>
        </p:nvPicPr>
        <p:blipFill>
          <a:blip r:embed="rId3"/>
          <a:stretch>
            <a:fillRect/>
          </a:stretch>
        </p:blipFill>
        <p:spPr>
          <a:xfrm>
            <a:off x="190561" y="2307079"/>
            <a:ext cx="6087325" cy="390579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E586CE06-B727-4E9F-98A3-0EA53A74DA84}"/>
              </a:ext>
            </a:extLst>
          </p:cNvPr>
          <p:cNvSpPr txBox="1"/>
          <p:nvPr/>
        </p:nvSpPr>
        <p:spPr>
          <a:xfrm>
            <a:off x="6333869" y="2307079"/>
            <a:ext cx="5723553" cy="3785652"/>
          </a:xfrm>
          <a:prstGeom prst="rect">
            <a:avLst/>
          </a:prstGeom>
          <a:noFill/>
        </p:spPr>
        <p:txBody>
          <a:bodyPr wrap="square">
            <a:spAutoFit/>
          </a:bodyPr>
          <a:lstStyle/>
          <a:p>
            <a:r>
              <a:rPr lang="en-US" sz="2400" b="1" dirty="0"/>
              <a:t>Lead the world in maintaining global security and stability in the face of immense geopolitical changes and evolving risks.</a:t>
            </a:r>
            <a:r>
              <a:rPr lang="en-US" sz="2400" dirty="0"/>
              <a:t> […]</a:t>
            </a:r>
          </a:p>
          <a:p>
            <a:pPr marL="285750" indent="-285750">
              <a:buFont typeface="Arial" panose="020B0604020202020204" pitchFamily="34" charset="0"/>
              <a:buChar char="•"/>
            </a:pPr>
            <a:r>
              <a:rPr lang="en-US" sz="2400" dirty="0"/>
              <a:t>Advance critical and emerging technology areas, such as microelectronics, biotechnology, </a:t>
            </a:r>
            <a:r>
              <a:rPr lang="en-US" sz="2400" dirty="0">
                <a:highlight>
                  <a:srgbClr val="D3E3F1"/>
                </a:highlight>
              </a:rPr>
              <a:t>quantum information science</a:t>
            </a:r>
            <a:r>
              <a:rPr lang="en-US" sz="2400" dirty="0"/>
              <a:t>, advanced materials, high performance computing, and nuclear energy.</a:t>
            </a:r>
          </a:p>
        </p:txBody>
      </p:sp>
    </p:spTree>
    <p:extLst>
      <p:ext uri="{BB962C8B-B14F-4D97-AF65-F5344CB8AC3E}">
        <p14:creationId xmlns:p14="http://schemas.microsoft.com/office/powerpoint/2010/main" val="1180280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8CAC9D-8465-42F3-BF31-3C3E7EDC45F7}"/>
              </a:ext>
            </a:extLst>
          </p:cNvPr>
          <p:cNvPicPr>
            <a:picLocks noChangeAspect="1"/>
          </p:cNvPicPr>
          <p:nvPr/>
        </p:nvPicPr>
        <p:blipFill rotWithShape="1">
          <a:blip r:embed="rId2"/>
          <a:srcRect t="2644"/>
          <a:stretch/>
        </p:blipFill>
        <p:spPr>
          <a:xfrm>
            <a:off x="231443" y="1845898"/>
            <a:ext cx="5915702" cy="3502777"/>
          </a:xfrm>
          <a:prstGeom prst="rect">
            <a:avLst/>
          </a:prstGeom>
          <a:ln w="38100">
            <a:solidFill>
              <a:schemeClr val="tx1"/>
            </a:solidFill>
          </a:ln>
        </p:spPr>
      </p:pic>
      <p:sp>
        <p:nvSpPr>
          <p:cNvPr id="2" name="TextBox 1"/>
          <p:cNvSpPr txBox="1"/>
          <p:nvPr/>
        </p:nvSpPr>
        <p:spPr>
          <a:xfrm>
            <a:off x="224364" y="5571167"/>
            <a:ext cx="631673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Source Sans Pro"/>
                <a:ea typeface="+mn-ea"/>
                <a:cs typeface="+mn-cs"/>
              </a:rPr>
              <a:t>Learn more about all Departments and Agencies working in QIS at </a:t>
            </a:r>
            <a:r>
              <a:rPr kumimoji="0" lang="en-US" sz="2300" b="0" i="0" u="none" strike="noStrike" kern="1200" cap="none" spc="0" normalizeH="0" baseline="0" noProof="0" dirty="0">
                <a:ln>
                  <a:noFill/>
                </a:ln>
                <a:solidFill>
                  <a:srgbClr val="FFFFFF"/>
                </a:solidFill>
                <a:effectLst/>
                <a:uLnTx/>
                <a:uFillTx/>
                <a:latin typeface="Source Sans Pro"/>
                <a:ea typeface="+mn-ea"/>
                <a:cs typeface="+mn-cs"/>
                <a:hlinkClick r:id="rId3"/>
              </a:rPr>
              <a:t>https://www.quantum.gov</a:t>
            </a:r>
            <a:r>
              <a:rPr kumimoji="0" lang="en-US" sz="2300" b="0" i="0" u="none" strike="noStrike" kern="1200" cap="none" spc="0" normalizeH="0" baseline="0" noProof="0" dirty="0">
                <a:ln>
                  <a:noFill/>
                </a:ln>
                <a:solidFill>
                  <a:srgbClr val="FFFFFF"/>
                </a:solidFill>
                <a:effectLst/>
                <a:uLnTx/>
                <a:uFillTx/>
                <a:latin typeface="Source Sans Pro"/>
                <a:ea typeface="+mn-ea"/>
                <a:cs typeface="+mn-cs"/>
              </a:rPr>
              <a:t> </a:t>
            </a:r>
          </a:p>
        </p:txBody>
      </p:sp>
      <p:sp>
        <p:nvSpPr>
          <p:cNvPr id="3" name="Rectangle 2"/>
          <p:cNvSpPr/>
          <p:nvPr/>
        </p:nvSpPr>
        <p:spPr>
          <a:xfrm>
            <a:off x="224364" y="246243"/>
            <a:ext cx="6096000" cy="650884"/>
          </a:xfrm>
          <a:prstGeom prst="rect">
            <a:avLst/>
          </a:prstGeom>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t>Office of Science and Technology Policy</a:t>
            </a:r>
            <a:b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br>
            <a:endParaRPr kumimoji="0" lang="en-US" sz="1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endParaRPr>
          </a:p>
        </p:txBody>
      </p:sp>
      <p:sp>
        <p:nvSpPr>
          <p:cNvPr id="7" name="Slide Number Placeholder 10">
            <a:extLst>
              <a:ext uri="{FF2B5EF4-FFF2-40B4-BE49-F238E27FC236}">
                <a16:creationId xmlns:a16="http://schemas.microsoft.com/office/drawing/2014/main" id="{E01B29C7-0CE5-475D-809D-5C996D5A0EE4}"/>
              </a:ext>
            </a:extLst>
          </p:cNvPr>
          <p:cNvSpPr txBox="1">
            <a:spLocks/>
          </p:cNvSpPr>
          <p:nvPr/>
        </p:nvSpPr>
        <p:spPr>
          <a:xfrm>
            <a:off x="5640505" y="6364479"/>
            <a:ext cx="462886"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900" b="0" i="0" u="none" strike="noStrike" kern="1200" cap="none" spc="0" normalizeH="0" baseline="0" noProof="0" smtClean="0">
                <a:ln>
                  <a:noFill/>
                </a:ln>
                <a:solidFill>
                  <a:srgbClr val="0A2644">
                    <a:tint val="7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0A2644">
                  <a:tint val="75000"/>
                </a:srgbClr>
              </a:solidFill>
              <a:effectLst/>
              <a:uLnTx/>
              <a:uFillTx/>
              <a:latin typeface="Source Sans Pro"/>
              <a:ea typeface="+mn-ea"/>
              <a:cs typeface="+mn-cs"/>
            </a:endParaRPr>
          </a:p>
        </p:txBody>
      </p:sp>
      <p:pic>
        <p:nvPicPr>
          <p:cNvPr id="21" name="Picture 2" descr="https://www.quantum.gov/wp-content/uploads/2020/10/cropped-quantumgov-logo-2-1536x372.png">
            <a:extLst>
              <a:ext uri="{FF2B5EF4-FFF2-40B4-BE49-F238E27FC236}">
                <a16:creationId xmlns:a16="http://schemas.microsoft.com/office/drawing/2014/main" id="{F3DC02FF-45F6-415B-9B93-BBB011505FA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63957" y="302733"/>
            <a:ext cx="4296838" cy="104064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C2CBF0D-9B02-4374-99E0-17EEC970686D}"/>
              </a:ext>
            </a:extLst>
          </p:cNvPr>
          <p:cNvSpPr/>
          <p:nvPr/>
        </p:nvSpPr>
        <p:spPr>
          <a:xfrm>
            <a:off x="7043736" y="4281869"/>
            <a:ext cx="5034278"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472C4"/>
                </a:solidFill>
                <a:effectLst/>
                <a:uLnTx/>
                <a:uFillTx/>
                <a:latin typeface="Source Sans Pro"/>
                <a:ea typeface="+mn-ea"/>
                <a:cs typeface="+mn-cs"/>
              </a:rPr>
              <a:t>National Quantum Coordination Office (OSTP)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Gretchen Campbell– Director of NQCO and AD for QIS at OSTP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Brad Blakestad– Deputy Director for NQCO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Tanner Crowder – Senior Policy Advisor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Thomas Wong – Quantum Liaison</a:t>
            </a:r>
          </a:p>
        </p:txBody>
      </p:sp>
      <p:sp>
        <p:nvSpPr>
          <p:cNvPr id="24" name="Rectangle 23">
            <a:extLst>
              <a:ext uri="{FF2B5EF4-FFF2-40B4-BE49-F238E27FC236}">
                <a16:creationId xmlns:a16="http://schemas.microsoft.com/office/drawing/2014/main" id="{C18F3F38-98AD-4D06-9E96-E96DE563F208}"/>
              </a:ext>
            </a:extLst>
          </p:cNvPr>
          <p:cNvSpPr/>
          <p:nvPr/>
        </p:nvSpPr>
        <p:spPr>
          <a:xfrm>
            <a:off x="7043736" y="1759957"/>
            <a:ext cx="2315563"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472C4"/>
                </a:solidFill>
                <a:effectLst/>
                <a:uLnTx/>
                <a:uFillTx/>
                <a:latin typeface="Source Sans Pro"/>
                <a:ea typeface="+mn-ea"/>
                <a:cs typeface="+mn-cs"/>
              </a:rPr>
              <a:t>SCQIS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Co-Chairs: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Denise Caldwell, NSF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Harriet Kung, DOE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James Kushmerick, NIST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Gretchen Campbell, OSTP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Executive Secretary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Alexander Cronin, NSF</a:t>
            </a:r>
          </a:p>
        </p:txBody>
      </p:sp>
      <p:sp>
        <p:nvSpPr>
          <p:cNvPr id="25" name="Rectangle 24">
            <a:extLst>
              <a:ext uri="{FF2B5EF4-FFF2-40B4-BE49-F238E27FC236}">
                <a16:creationId xmlns:a16="http://schemas.microsoft.com/office/drawing/2014/main" id="{107CF71A-CEB0-4D11-B820-238C7D04C1DE}"/>
              </a:ext>
            </a:extLst>
          </p:cNvPr>
          <p:cNvSpPr/>
          <p:nvPr/>
        </p:nvSpPr>
        <p:spPr>
          <a:xfrm>
            <a:off x="9616713" y="1759956"/>
            <a:ext cx="2315563"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472C4"/>
                </a:solidFill>
                <a:effectLst/>
                <a:uLnTx/>
                <a:uFillTx/>
                <a:latin typeface="Source Sans Pro"/>
                <a:ea typeface="+mn-ea"/>
                <a:cs typeface="+mn-cs"/>
              </a:rPr>
              <a:t>ESIX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Co-Chairs: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Barry Barker, NSA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John Burke, DOD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Harriet Kung, DOE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Gretchen Campbell, OSTP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Executive Secretary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Corey Stambaugh, NIST</a:t>
            </a:r>
          </a:p>
        </p:txBody>
      </p:sp>
      <p:sp>
        <p:nvSpPr>
          <p:cNvPr id="16" name="Slide Number Placeholder 3">
            <a:extLst>
              <a:ext uri="{FF2B5EF4-FFF2-40B4-BE49-F238E27FC236}">
                <a16:creationId xmlns:a16="http://schemas.microsoft.com/office/drawing/2014/main" id="{580639E2-D7FD-48AF-A0B8-FCC6B8752A80}"/>
              </a:ext>
            </a:extLst>
          </p:cNvPr>
          <p:cNvSpPr txBox="1">
            <a:spLocks/>
          </p:cNvSpPr>
          <p:nvPr/>
        </p:nvSpPr>
        <p:spPr>
          <a:xfrm>
            <a:off x="5640505" y="6358626"/>
            <a:ext cx="462886"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900" b="0" i="0" u="none" strike="noStrike" kern="1200" cap="none" spc="0" normalizeH="0" baseline="0" noProof="0" smtClean="0">
                <a:ln>
                  <a:noFill/>
                </a:ln>
                <a:solidFill>
                  <a:srgbClr val="0A2644">
                    <a:tint val="7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0A2644">
                  <a:tint val="75000"/>
                </a:srgbClr>
              </a:solidFill>
              <a:effectLst/>
              <a:uLnTx/>
              <a:uFillTx/>
              <a:latin typeface="Source Sans Pro"/>
              <a:ea typeface="+mn-ea"/>
              <a:cs typeface="+mn-cs"/>
            </a:endParaRPr>
          </a:p>
        </p:txBody>
      </p:sp>
      <p:sp>
        <p:nvSpPr>
          <p:cNvPr id="19" name="Slide Number Placeholder 3">
            <a:extLst>
              <a:ext uri="{FF2B5EF4-FFF2-40B4-BE49-F238E27FC236}">
                <a16:creationId xmlns:a16="http://schemas.microsoft.com/office/drawing/2014/main" id="{CD2560CB-C0CC-42F6-B796-6291889CCB3F}"/>
              </a:ext>
            </a:extLst>
          </p:cNvPr>
          <p:cNvSpPr txBox="1">
            <a:spLocks/>
          </p:cNvSpPr>
          <p:nvPr/>
        </p:nvSpPr>
        <p:spPr>
          <a:xfrm>
            <a:off x="11729114" y="6465824"/>
            <a:ext cx="4628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BD253E9-1B48-41E4-9DD7-E98C2CF8BB3E}"/>
              </a:ext>
            </a:extLst>
          </p:cNvPr>
          <p:cNvSpPr txBox="1"/>
          <p:nvPr/>
        </p:nvSpPr>
        <p:spPr>
          <a:xfrm>
            <a:off x="353976" y="823053"/>
            <a:ext cx="3272618" cy="73430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t>www.whitehouse.gov/ostp</a:t>
            </a:r>
            <a:b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b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t>www.ostp.gov</a:t>
            </a:r>
          </a:p>
        </p:txBody>
      </p:sp>
      <p:sp>
        <p:nvSpPr>
          <p:cNvPr id="27" name="TextBox 26">
            <a:extLst>
              <a:ext uri="{FF2B5EF4-FFF2-40B4-BE49-F238E27FC236}">
                <a16:creationId xmlns:a16="http://schemas.microsoft.com/office/drawing/2014/main" id="{EAFE3622-AE42-459A-A97D-299D73571394}"/>
              </a:ext>
            </a:extLst>
          </p:cNvPr>
          <p:cNvSpPr txBox="1"/>
          <p:nvPr/>
        </p:nvSpPr>
        <p:spPr>
          <a:xfrm>
            <a:off x="3756206" y="823053"/>
            <a:ext cx="2693770" cy="73430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t>www.quantum.gov</a:t>
            </a:r>
            <a:b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b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rriweather"/>
                <a:ea typeface="Source Sans Pro" panose="020B0503030403020204" pitchFamily="34" charset="0"/>
                <a:cs typeface="+mn-cs"/>
              </a:rPr>
              <a:t>@WHOSTP</a:t>
            </a:r>
          </a:p>
        </p:txBody>
      </p:sp>
    </p:spTree>
    <p:extLst>
      <p:ext uri="{BB962C8B-B14F-4D97-AF65-F5344CB8AC3E}">
        <p14:creationId xmlns:p14="http://schemas.microsoft.com/office/powerpoint/2010/main" val="274059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B2D98854-EFDF-4E5D-8B9F-56D0295AA6B9}"/>
              </a:ext>
            </a:extLst>
          </p:cNvPr>
          <p:cNvSpPr txBox="1"/>
          <p:nvPr/>
        </p:nvSpPr>
        <p:spPr>
          <a:xfrm>
            <a:off x="4303117" y="4867758"/>
            <a:ext cx="7884333" cy="10243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defPPr>
              <a:defRPr lang="en-US"/>
            </a:defP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Carries out the daily coordination activities needed by the NQI program</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Serves as the POC on Federal civilian QIST activities.</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Provides support to the subcommittees and NQIAC</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Staffed by employees on detail from NIST, DOD, DOE, and NSA.</a:t>
            </a:r>
          </a:p>
        </p:txBody>
      </p:sp>
      <p:sp>
        <p:nvSpPr>
          <p:cNvPr id="48" name="TextBox 47">
            <a:extLst>
              <a:ext uri="{FF2B5EF4-FFF2-40B4-BE49-F238E27FC236}">
                <a16:creationId xmlns:a16="http://schemas.microsoft.com/office/drawing/2014/main" id="{279AD4F8-4D5E-4745-9A14-92E8226BB850}"/>
              </a:ext>
            </a:extLst>
          </p:cNvPr>
          <p:cNvSpPr txBox="1"/>
          <p:nvPr/>
        </p:nvSpPr>
        <p:spPr>
          <a:xfrm>
            <a:off x="4303116" y="4097006"/>
            <a:ext cx="7884333" cy="5937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Committee composed of experts from industry, academia, and Federal labs </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Tasked with providing an independent assessment of and making recommendations for the NQI</a:t>
            </a:r>
          </a:p>
        </p:txBody>
      </p:sp>
      <p:sp>
        <p:nvSpPr>
          <p:cNvPr id="41" name="TextBox 40">
            <a:extLst>
              <a:ext uri="{FF2B5EF4-FFF2-40B4-BE49-F238E27FC236}">
                <a16:creationId xmlns:a16="http://schemas.microsoft.com/office/drawing/2014/main" id="{ABA35072-B91D-40BB-9ABE-7EF84A279753}"/>
              </a:ext>
            </a:extLst>
          </p:cNvPr>
          <p:cNvSpPr txBox="1"/>
          <p:nvPr/>
        </p:nvSpPr>
        <p:spPr>
          <a:xfrm>
            <a:off x="4307667" y="2797976"/>
            <a:ext cx="3166153" cy="106582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Co-Chairs from:</a:t>
            </a:r>
          </a:p>
        </p:txBody>
      </p:sp>
      <p:sp>
        <p:nvSpPr>
          <p:cNvPr id="2" name="TextBox 1">
            <a:extLst>
              <a:ext uri="{FF2B5EF4-FFF2-40B4-BE49-F238E27FC236}">
                <a16:creationId xmlns:a16="http://schemas.microsoft.com/office/drawing/2014/main" id="{DF78D916-376E-4C9E-AD50-D0C8C276FEAC}"/>
              </a:ext>
            </a:extLst>
          </p:cNvPr>
          <p:cNvSpPr txBox="1"/>
          <p:nvPr/>
        </p:nvSpPr>
        <p:spPr>
          <a:xfrm>
            <a:off x="4307667" y="1697855"/>
            <a:ext cx="3166153" cy="106582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Co-Chairs from:</a:t>
            </a:r>
          </a:p>
        </p:txBody>
      </p:sp>
      <p:sp>
        <p:nvSpPr>
          <p:cNvPr id="8" name="TextBox 7">
            <a:extLst>
              <a:ext uri="{FF2B5EF4-FFF2-40B4-BE49-F238E27FC236}">
                <a16:creationId xmlns:a16="http://schemas.microsoft.com/office/drawing/2014/main" id="{0AD0804A-93AD-4A0C-AD4E-91D97120B595}"/>
              </a:ext>
            </a:extLst>
          </p:cNvPr>
          <p:cNvSpPr txBox="1"/>
          <p:nvPr/>
        </p:nvSpPr>
        <p:spPr>
          <a:xfrm>
            <a:off x="0" y="6421735"/>
            <a:ext cx="544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Merriweather"/>
                <a:ea typeface="+mn-ea"/>
                <a:cs typeface="+mn-cs"/>
              </a:rPr>
              <a:t>  *  from </a:t>
            </a:r>
            <a:r>
              <a:rPr kumimoji="0" lang="en-US" sz="1200" b="0" i="0" u="none" strike="noStrike" kern="1200" cap="none" spc="0" normalizeH="0" baseline="0" noProof="0" dirty="0">
                <a:ln>
                  <a:noFill/>
                </a:ln>
                <a:solidFill>
                  <a:srgbClr val="D1D3D4">
                    <a:lumMod val="10000"/>
                  </a:srgbClr>
                </a:solidFill>
                <a:effectLst/>
                <a:uLnTx/>
                <a:uFillTx/>
                <a:latin typeface="Merriweather"/>
                <a:ea typeface="+mn-ea"/>
                <a:cs typeface="+mn-cs"/>
              </a:rPr>
              <a:t>National Quantum Initiative Act </a:t>
            </a:r>
            <a:r>
              <a:rPr kumimoji="0" lang="en-US" sz="1200" b="0" i="0" u="none" strike="noStrike" kern="1200" cap="none" spc="0" normalizeH="0" baseline="0" noProof="0" dirty="0">
                <a:ln>
                  <a:noFill/>
                </a:ln>
                <a:solidFill>
                  <a:srgbClr val="0A2644"/>
                </a:solidFill>
                <a:effectLst/>
                <a:uLnTx/>
                <a:uFillTx/>
                <a:latin typeface="Merriweather"/>
                <a:ea typeface="+mn-ea"/>
                <a:cs typeface="+mn-cs"/>
              </a:rPr>
              <a:t>(PL 115-368)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Merriweather"/>
                <a:ea typeface="+mn-ea"/>
                <a:cs typeface="+mn-cs"/>
              </a:rPr>
              <a:t>** from National Defense Authorization Act for FY’22 (PL 117-81)</a:t>
            </a:r>
          </a:p>
        </p:txBody>
      </p:sp>
      <p:sp>
        <p:nvSpPr>
          <p:cNvPr id="14" name="Content Placeholder 2">
            <a:extLst>
              <a:ext uri="{FF2B5EF4-FFF2-40B4-BE49-F238E27FC236}">
                <a16:creationId xmlns:a16="http://schemas.microsoft.com/office/drawing/2014/main" id="{073054A7-8AD9-4481-8586-11E5FD33967D}"/>
              </a:ext>
            </a:extLst>
          </p:cNvPr>
          <p:cNvSpPr txBox="1">
            <a:spLocks/>
          </p:cNvSpPr>
          <p:nvPr/>
        </p:nvSpPr>
        <p:spPr>
          <a:xfrm>
            <a:off x="176283" y="1291055"/>
            <a:ext cx="4126834" cy="5085879"/>
          </a:xfrm>
          <a:prstGeom prst="rect">
            <a:avLst/>
          </a:prstGeom>
          <a:solidFill>
            <a:srgbClr val="092644"/>
          </a:solid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1" u="sng" strike="noStrike" kern="1200" cap="none" spc="0" normalizeH="0" baseline="0" noProof="0" dirty="0">
                <a:ln>
                  <a:noFill/>
                </a:ln>
                <a:solidFill>
                  <a:prstClr val="white"/>
                </a:solidFill>
                <a:effectLst/>
                <a:uLnTx/>
                <a:uFillTx/>
                <a:latin typeface="Calibri" panose="020F0502020204030204"/>
                <a:ea typeface="+mn-ea"/>
                <a:cs typeface="+mn-cs"/>
              </a:rPr>
              <a:t>White House COORDINATING BODIES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1"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40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NSTC Subcommittee on Quantum Information Science (SCQIS)*</a:t>
            </a:r>
          </a:p>
          <a:p>
            <a:pPr marL="0"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NSTC Subcommittee on Economic and Security Implications of Quantum Science (ESIX)**</a:t>
            </a:r>
          </a:p>
          <a:p>
            <a:pPr marL="0"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NQI Advisory Committee (NQIAC)*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National Quantum Coordination Office (NQCO)*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D1D3D4">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C38DEB6-27BB-46ED-93C5-82C68D85248E}"/>
              </a:ext>
            </a:extLst>
          </p:cNvPr>
          <p:cNvSpPr>
            <a:spLocks noGrp="1"/>
          </p:cNvSpPr>
          <p:nvPr>
            <p:ph type="title"/>
          </p:nvPr>
        </p:nvSpPr>
        <p:spPr>
          <a:xfrm>
            <a:off x="228600" y="91440"/>
            <a:ext cx="10939819" cy="928750"/>
          </a:xfrm>
        </p:spPr>
        <p:txBody>
          <a:bodyPr>
            <a:normAutofit/>
          </a:bodyPr>
          <a:lstStyle/>
          <a:p>
            <a:r>
              <a:rPr lang="en-US" dirty="0"/>
              <a:t>The National Quantum Initiative</a:t>
            </a:r>
          </a:p>
        </p:txBody>
      </p:sp>
      <p:pic>
        <p:nvPicPr>
          <p:cNvPr id="1047" name="Picture 4" descr="Office of Science and Technology Policy">
            <a:extLst>
              <a:ext uri="{FF2B5EF4-FFF2-40B4-BE49-F238E27FC236}">
                <a16:creationId xmlns:a16="http://schemas.microsoft.com/office/drawing/2014/main" id="{95A55A90-2606-484B-A67F-D2C04DCF954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77191" y="206249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0" descr="United States Air Force">
            <a:extLst>
              <a:ext uri="{FF2B5EF4-FFF2-40B4-BE49-F238E27FC236}">
                <a16:creationId xmlns:a16="http://schemas.microsoft.com/office/drawing/2014/main" id="{0F7D4FC4-0AA1-44E2-BDD4-90F2450E239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t="-12500" b="-12500"/>
          <a:stretch>
            <a:fillRect/>
          </a:stretch>
        </p:blipFill>
        <p:spPr bwMode="auto">
          <a:xfrm>
            <a:off x="9753576" y="315929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15" descr="United States Army">
            <a:extLst>
              <a:ext uri="{FF2B5EF4-FFF2-40B4-BE49-F238E27FC236}">
                <a16:creationId xmlns:a16="http://schemas.microsoft.com/office/drawing/2014/main" id="{9736B9E6-A9BE-447E-B7BC-02E54F3D241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77120" y="311562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6" descr="The Defense Advanced Research Projects Agency">
            <a:extLst>
              <a:ext uri="{FF2B5EF4-FFF2-40B4-BE49-F238E27FC236}">
                <a16:creationId xmlns:a16="http://schemas.microsoft.com/office/drawing/2014/main" id="{50B56992-D835-43D2-97B6-559FDC5054B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t="-42783" b="-42783"/>
          <a:stretch>
            <a:fillRect/>
          </a:stretch>
        </p:blipFill>
        <p:spPr bwMode="auto">
          <a:xfrm>
            <a:off x="11211960" y="311562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ted States Department of Defense">
            <a:extLst>
              <a:ext uri="{FF2B5EF4-FFF2-40B4-BE49-F238E27FC236}">
                <a16:creationId xmlns:a16="http://schemas.microsoft.com/office/drawing/2014/main" id="{8131DAFE-15BE-49F9-9CDE-A5240228D67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636774" y="313926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25" descr="United States Department of Homeland Security">
            <a:extLst>
              <a:ext uri="{FF2B5EF4-FFF2-40B4-BE49-F238E27FC236}">
                <a16:creationId xmlns:a16="http://schemas.microsoft.com/office/drawing/2014/main" id="{DEE5D4AC-C221-4405-9D26-87E65FD7032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191831" y="1742456"/>
            <a:ext cx="630839"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8" descr="United States Department of State">
            <a:extLst>
              <a:ext uri="{FF2B5EF4-FFF2-40B4-BE49-F238E27FC236}">
                <a16:creationId xmlns:a16="http://schemas.microsoft.com/office/drawing/2014/main" id="{B6A81FF6-AA30-4965-A7A8-40C97AE0E5C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647964" y="2426323"/>
            <a:ext cx="630839"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29" descr="Intelligence Advanced Research Projects Activity">
            <a:extLst>
              <a:ext uri="{FF2B5EF4-FFF2-40B4-BE49-F238E27FC236}">
                <a16:creationId xmlns:a16="http://schemas.microsoft.com/office/drawing/2014/main" id="{821591C3-D4FC-4C86-9E66-E9566C68137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59860" y="2446107"/>
            <a:ext cx="630839"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1" descr="National Aeronautics and Space Administration">
            <a:extLst>
              <a:ext uri="{FF2B5EF4-FFF2-40B4-BE49-F238E27FC236}">
                <a16:creationId xmlns:a16="http://schemas.microsoft.com/office/drawing/2014/main" id="{D7D20F44-510A-4865-BA20-C2D40B05BBB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779032" y="173701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32" descr="National Security Agency">
            <a:extLst>
              <a:ext uri="{FF2B5EF4-FFF2-40B4-BE49-F238E27FC236}">
                <a16:creationId xmlns:a16="http://schemas.microsoft.com/office/drawing/2014/main" id="{0BD548A7-728B-40B7-862F-690428D6A4F4}"/>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911027" y="313926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44" descr="United States Navy">
            <a:extLst>
              <a:ext uri="{FF2B5EF4-FFF2-40B4-BE49-F238E27FC236}">
                <a16:creationId xmlns:a16="http://schemas.microsoft.com/office/drawing/2014/main" id="{B4A1FDD4-861D-4636-99C2-6FA335B1343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490928" y="311773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52" descr="Office of the Director of National Intelligence">
            <a:extLst>
              <a:ext uri="{FF2B5EF4-FFF2-40B4-BE49-F238E27FC236}">
                <a16:creationId xmlns:a16="http://schemas.microsoft.com/office/drawing/2014/main" id="{2667383C-CA5B-44B1-BD7F-66FB56D79F0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067136" y="173701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53" descr="United States Department of Agriculture">
            <a:extLst>
              <a:ext uri="{FF2B5EF4-FFF2-40B4-BE49-F238E27FC236}">
                <a16:creationId xmlns:a16="http://schemas.microsoft.com/office/drawing/2014/main" id="{AB6B354A-18BD-43E3-A683-788C363CD621}"/>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11191831" y="244610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4" descr="U.S. Geological Survey">
            <a:extLst>
              <a:ext uri="{FF2B5EF4-FFF2-40B4-BE49-F238E27FC236}">
                <a16:creationId xmlns:a16="http://schemas.microsoft.com/office/drawing/2014/main" id="{690BC5F8-442F-4900-AF95-B2ADDF81EEEC}"/>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9779032" y="244610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55" descr="United States Patent and Trademark Office">
            <a:extLst>
              <a:ext uri="{FF2B5EF4-FFF2-40B4-BE49-F238E27FC236}">
                <a16:creationId xmlns:a16="http://schemas.microsoft.com/office/drawing/2014/main" id="{7926B205-9469-466F-9B43-0C93CACE3DDF}"/>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9067136" y="242632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68" descr="United States Department of Transportation">
            <a:extLst>
              <a:ext uri="{FF2B5EF4-FFF2-40B4-BE49-F238E27FC236}">
                <a16:creationId xmlns:a16="http://schemas.microsoft.com/office/drawing/2014/main" id="{2F1B44A3-7EF9-42A2-9F24-F855B0B8B544}"/>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10486307" y="242172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6" descr="National Oceanic and Atmospheric Administration">
            <a:extLst>
              <a:ext uri="{FF2B5EF4-FFF2-40B4-BE49-F238E27FC236}">
                <a16:creationId xmlns:a16="http://schemas.microsoft.com/office/drawing/2014/main" id="{A4805A93-8989-4E46-BDA1-CECDE6F59892}"/>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7642592" y="311562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7" descr="National Institutes of Health">
            <a:extLst>
              <a:ext uri="{FF2B5EF4-FFF2-40B4-BE49-F238E27FC236}">
                <a16:creationId xmlns:a16="http://schemas.microsoft.com/office/drawing/2014/main" id="{029A3804-F580-47CD-BE75-F80C34F4B5D8}"/>
              </a:ext>
            </a:extLst>
          </p:cNvPr>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8355240" y="3155011"/>
            <a:ext cx="717331" cy="6400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5">
            <a:extLst>
              <a:ext uri="{FF2B5EF4-FFF2-40B4-BE49-F238E27FC236}">
                <a16:creationId xmlns:a16="http://schemas.microsoft.com/office/drawing/2014/main" id="{64B041C0-60F3-42A9-AD6B-D4638C210879}"/>
              </a:ext>
            </a:extLst>
          </p:cNvPr>
          <p:cNvSpPr>
            <a:spLocks noChangeArrowheads="1"/>
          </p:cNvSpPr>
          <p:nvPr/>
        </p:nvSpPr>
        <p:spPr bwMode="auto">
          <a:xfrm>
            <a:off x="4933393" y="10978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8" name="Picture 4" descr="Office of Science and Technology Policy">
            <a:extLst>
              <a:ext uri="{FF2B5EF4-FFF2-40B4-BE49-F238E27FC236}">
                <a16:creationId xmlns:a16="http://schemas.microsoft.com/office/drawing/2014/main" id="{C97D402A-9644-4CDC-A36D-E3FE54D001A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77191" y="3178915"/>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United States Office of Management and Budget">
            <a:extLst>
              <a:ext uri="{FF2B5EF4-FFF2-40B4-BE49-F238E27FC236}">
                <a16:creationId xmlns:a16="http://schemas.microsoft.com/office/drawing/2014/main" id="{DB656000-56EA-4DEA-9ED0-AF3103120B34}"/>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7643344" y="173701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Department of Energy">
            <a:extLst>
              <a:ext uri="{FF2B5EF4-FFF2-40B4-BE49-F238E27FC236}">
                <a16:creationId xmlns:a16="http://schemas.microsoft.com/office/drawing/2014/main" id="{8207317B-5534-47A6-8A75-31FA1A382C17}"/>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198328" y="2057057"/>
            <a:ext cx="630839"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2" descr="Office of the Director of National Intelligence">
            <a:extLst>
              <a:ext uri="{FF2B5EF4-FFF2-40B4-BE49-F238E27FC236}">
                <a16:creationId xmlns:a16="http://schemas.microsoft.com/office/drawing/2014/main" id="{096CD336-B192-4F0C-8F64-DEB3A0FE8E83}"/>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355240" y="173720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descr="National Institute of Standards and Technology">
            <a:extLst>
              <a:ext uri="{FF2B5EF4-FFF2-40B4-BE49-F238E27FC236}">
                <a16:creationId xmlns:a16="http://schemas.microsoft.com/office/drawing/2014/main" id="{AB33C4C7-9283-439E-ADFB-158779128B7E}"/>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6636774" y="203729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3" descr="Federal Bureau of Investigation">
            <a:extLst>
              <a:ext uri="{FF2B5EF4-FFF2-40B4-BE49-F238E27FC236}">
                <a16:creationId xmlns:a16="http://schemas.microsoft.com/office/drawing/2014/main" id="{0656C1D6-47D5-4E82-A5F0-319618FBA4B0}"/>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10490928" y="1730963"/>
            <a:ext cx="630839" cy="6400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3" descr="National Science Foundation">
            <a:extLst>
              <a:ext uri="{FF2B5EF4-FFF2-40B4-BE49-F238E27FC236}">
                <a16:creationId xmlns:a16="http://schemas.microsoft.com/office/drawing/2014/main" id="{9F4FF45C-F9AB-44BB-B725-55B113D4D294}"/>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5911027" y="204032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Department of Energy">
            <a:extLst>
              <a:ext uri="{FF2B5EF4-FFF2-40B4-BE49-F238E27FC236}">
                <a16:creationId xmlns:a16="http://schemas.microsoft.com/office/drawing/2014/main" id="{CD916360-2609-468F-AEE6-DE5C30C92664}"/>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5199411" y="3178915"/>
            <a:ext cx="630839" cy="64008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C790B68B-F5A8-4443-82B5-3B8596DFF351}"/>
              </a:ext>
            </a:extLst>
          </p:cNvPr>
          <p:cNvSpPr txBox="1"/>
          <p:nvPr/>
        </p:nvSpPr>
        <p:spPr>
          <a:xfrm>
            <a:off x="7642592" y="1381547"/>
            <a:ext cx="2288319" cy="369332"/>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BF9000"/>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F9000"/>
                </a:solidFill>
                <a:effectLst/>
                <a:uLnTx/>
                <a:uFillTx/>
                <a:latin typeface="Calibri" panose="020F0502020204030204"/>
                <a:ea typeface="+mn-ea"/>
                <a:cs typeface="+mn-cs"/>
              </a:rPr>
              <a:t>Participating Agencies</a:t>
            </a:r>
          </a:p>
        </p:txBody>
      </p:sp>
      <p:sp>
        <p:nvSpPr>
          <p:cNvPr id="50" name="Rectangle 49">
            <a:extLst>
              <a:ext uri="{FF2B5EF4-FFF2-40B4-BE49-F238E27FC236}">
                <a16:creationId xmlns:a16="http://schemas.microsoft.com/office/drawing/2014/main" id="{164DFEE6-EBD4-4DFF-BEF9-9A5BD1F20509}"/>
              </a:ext>
            </a:extLst>
          </p:cNvPr>
          <p:cNvSpPr/>
          <p:nvPr/>
        </p:nvSpPr>
        <p:spPr>
          <a:xfrm>
            <a:off x="5678753" y="6114145"/>
            <a:ext cx="3927678"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A2644"/>
                </a:solidFill>
                <a:effectLst/>
                <a:uLnTx/>
                <a:uFillTx/>
                <a:latin typeface="Source Sans Pro"/>
                <a:ea typeface="+mn-ea"/>
                <a:cs typeface="+mn-cs"/>
              </a:rPr>
              <a:t>The NQI is a whole-of-government approach</a:t>
            </a:r>
          </a:p>
        </p:txBody>
      </p:sp>
      <p:sp>
        <p:nvSpPr>
          <p:cNvPr id="51" name="Slide Number Placeholder 3">
            <a:extLst>
              <a:ext uri="{FF2B5EF4-FFF2-40B4-BE49-F238E27FC236}">
                <a16:creationId xmlns:a16="http://schemas.microsoft.com/office/drawing/2014/main" id="{93DE2939-8333-4EC6-9525-304E9D2E003C}"/>
              </a:ext>
            </a:extLst>
          </p:cNvPr>
          <p:cNvSpPr>
            <a:spLocks noGrp="1"/>
          </p:cNvSpPr>
          <p:nvPr>
            <p:ph type="sldNum" sz="quarter" idx="12"/>
          </p:nvPr>
        </p:nvSpPr>
        <p:spPr>
          <a:xfrm>
            <a:off x="11729114" y="6465824"/>
            <a:ext cx="46288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16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3AB6C1-19A8-42A3-BCCB-2FB9711867C7}"/>
              </a:ext>
            </a:extLst>
          </p:cNvPr>
          <p:cNvSpPr>
            <a:spLocks noGrp="1"/>
          </p:cNvSpPr>
          <p:nvPr>
            <p:ph idx="1"/>
          </p:nvPr>
        </p:nvSpPr>
        <p:spPr>
          <a:xfrm>
            <a:off x="524300" y="1174141"/>
            <a:ext cx="6480507" cy="712792"/>
          </a:xfrm>
        </p:spPr>
        <p:txBody>
          <a:bodyPr>
            <a:normAutofit fontScale="92500"/>
          </a:bodyPr>
          <a:lstStyle/>
          <a:p>
            <a:pPr marL="0" indent="0">
              <a:buNone/>
            </a:pPr>
            <a:r>
              <a:rPr lang="en-US" sz="1600" dirty="0"/>
              <a:t>Technical leaders from across the interagency compose the NSTC Subcommittees working groups that develop policy recommendations and aid in coordination.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900" b="0" i="0" u="none" strike="noStrike" kern="1200" cap="none" spc="0" normalizeH="0" baseline="0" noProof="0" smtClean="0">
                <a:ln>
                  <a:noFill/>
                </a:ln>
                <a:solidFill>
                  <a:srgbClr val="0A2644">
                    <a:tint val="7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A2644">
                  <a:tint val="75000"/>
                </a:srgbClr>
              </a:solidFill>
              <a:effectLst/>
              <a:uLnTx/>
              <a:uFillTx/>
              <a:latin typeface="Source Sans Pro"/>
              <a:ea typeface="+mn-ea"/>
              <a:cs typeface="+mn-cs"/>
            </a:endParaRPr>
          </a:p>
        </p:txBody>
      </p:sp>
      <p:sp>
        <p:nvSpPr>
          <p:cNvPr id="5" name="Title 4"/>
          <p:cNvSpPr>
            <a:spLocks noGrp="1"/>
          </p:cNvSpPr>
          <p:nvPr>
            <p:ph type="title"/>
          </p:nvPr>
        </p:nvSpPr>
        <p:spPr/>
        <p:txBody>
          <a:bodyPr>
            <a:normAutofit/>
          </a:bodyPr>
          <a:lstStyle/>
          <a:p>
            <a:r>
              <a:rPr lang="en-US" sz="4400" dirty="0"/>
              <a:t>Federal Agencies in the QIS Ecosystem</a:t>
            </a:r>
          </a:p>
        </p:txBody>
      </p:sp>
      <p:sp>
        <p:nvSpPr>
          <p:cNvPr id="8" name="TextBox 7"/>
          <p:cNvSpPr txBox="1"/>
          <p:nvPr/>
        </p:nvSpPr>
        <p:spPr>
          <a:xfrm>
            <a:off x="7122608" y="1253950"/>
            <a:ext cx="4336521" cy="544764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CIVILIAN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National Science Foundation (NSF)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Department of Energy (DOE)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National Institute of Standards and Technology (NIST)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National Aeronautics and Space Administration(NASA)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DEFENSE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Defense Advanced Research Projects Agency (DARPA)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Army Research Office (ARO)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Air Force Office of Scientific Research (AFOSR)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Office of Naval Research (ORN)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Army Research Lab (ARL)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Naval Research Lab (NRL)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Air Force Research Lab (ARFL)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Office of the Secretary of Defense/Research and Engineering (OSD/R&amp;E)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INTELLIGENCE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Intelligence Advanced Research Projects Activity (IARPA)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Laboratory For Physical Sciences (LPS)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END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National Institutes of Health (NIH)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Department of Homeland Security  (DHS)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United States Department of Agriculture (USDA)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United States Geological Survey (DOI/USGS)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Department of Defense (DOD)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Office of the Director of National Intelligence (ODNI)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ENALBING AND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Federal Bureau of Investigation (FBI)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U.S. Patent and Trade Office (USPTO)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A2644"/>
                </a:solidFill>
                <a:effectLst/>
                <a:uLnTx/>
                <a:uFillTx/>
                <a:latin typeface="Source Sans Pro"/>
                <a:ea typeface="+mn-ea"/>
                <a:cs typeface="+mn-cs"/>
              </a:rPr>
              <a:t>Department of State (STATE)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372" y="1886933"/>
            <a:ext cx="3243848" cy="29549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74E81C7-3C8D-4204-B6D0-96DE970E5ED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1009372" y="4919065"/>
            <a:ext cx="5571701" cy="1782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4E1B3F5-F9CB-4271-A689-B8A1A9F8E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828" y="3370277"/>
            <a:ext cx="1921245" cy="1440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F1E06E4-458A-4DDA-917B-214AD0C24F57}"/>
              </a:ext>
            </a:extLst>
          </p:cNvPr>
          <p:cNvPicPr>
            <a:picLocks noChangeAspect="1"/>
          </p:cNvPicPr>
          <p:nvPr/>
        </p:nvPicPr>
        <p:blipFill>
          <a:blip r:embed="rId6"/>
          <a:stretch>
            <a:fillRect/>
          </a:stretch>
        </p:blipFill>
        <p:spPr>
          <a:xfrm>
            <a:off x="4659828" y="1890409"/>
            <a:ext cx="1921245" cy="1440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7354711"/>
      </p:ext>
    </p:extLst>
  </p:cSld>
  <p:clrMapOvr>
    <a:masterClrMapping/>
  </p:clrMapOvr>
  <mc:AlternateContent xmlns:mc="http://schemas.openxmlformats.org/markup-compatibility/2006" xmlns:p14="http://schemas.microsoft.com/office/powerpoint/2010/main">
    <mc:Choice Requires="p14">
      <p:transition spd="slow" p14:dur="2000" advTm="3836"/>
    </mc:Choice>
    <mc:Fallback xmlns="">
      <p:transition spd="slow" advTm="383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B2D98854-EFDF-4E5D-8B9F-56D0295AA6B9}"/>
              </a:ext>
            </a:extLst>
          </p:cNvPr>
          <p:cNvSpPr txBox="1"/>
          <p:nvPr/>
        </p:nvSpPr>
        <p:spPr>
          <a:xfrm>
            <a:off x="175847" y="5768924"/>
            <a:ext cx="11840306" cy="101043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defPPr>
              <a:defRPr lang="en-US"/>
            </a:defPPr>
          </a:lstStyle>
          <a:p>
            <a:pPr marL="182880" indent="-182880">
              <a:buFont typeface="Arial" panose="020B0604020202020204" pitchFamily="34" charset="0"/>
              <a:buChar char="•"/>
              <a:defRPr/>
            </a:pP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Currently staffed by quantum information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scientists on detail</a:t>
            </a: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from NSA, NIST, DOD, and DOE (and previously NSF)</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Oversee interagency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coordination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of the NQI, ensure coordination of collaborative ventures, conduct public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outreach</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promote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access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880" indent="-182880">
              <a:buFont typeface="Arial" panose="020B0604020202020204" pitchFamily="34" charset="0"/>
              <a:buChar char="•"/>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Provides technical and administrative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support</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to the above committees an the NQI Advisory Committee</a:t>
            </a:r>
          </a:p>
          <a:p>
            <a:pPr marL="18288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prstClr val="black"/>
                </a:solidFill>
                <a:latin typeface="Calibri" panose="020F0502020204030204"/>
              </a:rPr>
              <a:t>Serve as the </a:t>
            </a:r>
            <a:r>
              <a:rPr lang="en-US" sz="1500" b="1" dirty="0">
                <a:solidFill>
                  <a:prstClr val="black"/>
                </a:solidFill>
                <a:latin typeface="Calibri" panose="020F0502020204030204"/>
              </a:rPr>
              <a:t>point of contact </a:t>
            </a:r>
            <a:r>
              <a:rPr lang="en-US" sz="1500" dirty="0">
                <a:solidFill>
                  <a:prstClr val="black"/>
                </a:solidFill>
                <a:latin typeface="Calibri" panose="020F0502020204030204"/>
              </a:rPr>
              <a:t>on Federal civilian QIST activities</a:t>
            </a:r>
          </a:p>
        </p:txBody>
      </p:sp>
      <p:sp>
        <p:nvSpPr>
          <p:cNvPr id="5" name="Title 4">
            <a:extLst>
              <a:ext uri="{FF2B5EF4-FFF2-40B4-BE49-F238E27FC236}">
                <a16:creationId xmlns:a16="http://schemas.microsoft.com/office/drawing/2014/main" id="{7C38DEB6-27BB-46ED-93C5-82C68D85248E}"/>
              </a:ext>
            </a:extLst>
          </p:cNvPr>
          <p:cNvSpPr>
            <a:spLocks noGrp="1"/>
          </p:cNvSpPr>
          <p:nvPr>
            <p:ph type="title"/>
          </p:nvPr>
        </p:nvSpPr>
        <p:spPr>
          <a:xfrm>
            <a:off x="457200" y="91440"/>
            <a:ext cx="10939819" cy="928750"/>
          </a:xfrm>
        </p:spPr>
        <p:txBody>
          <a:bodyPr>
            <a:noAutofit/>
          </a:bodyPr>
          <a:lstStyle/>
          <a:p>
            <a:r>
              <a:rPr lang="en-US" sz="3200" dirty="0"/>
              <a:t>National Science and Technology Council (NSTC)</a:t>
            </a:r>
            <a:br>
              <a:rPr lang="en-US" sz="3200" dirty="0"/>
            </a:br>
            <a:r>
              <a:rPr lang="en-US" sz="3200" dirty="0"/>
              <a:t>Quantum Subcommittees</a:t>
            </a:r>
          </a:p>
        </p:txBody>
      </p:sp>
      <p:sp>
        <p:nvSpPr>
          <p:cNvPr id="9" name="Rectangle 25">
            <a:extLst>
              <a:ext uri="{FF2B5EF4-FFF2-40B4-BE49-F238E27FC236}">
                <a16:creationId xmlns:a16="http://schemas.microsoft.com/office/drawing/2014/main" id="{64B041C0-60F3-42A9-AD6B-D4638C210879}"/>
              </a:ext>
            </a:extLst>
          </p:cNvPr>
          <p:cNvSpPr>
            <a:spLocks noChangeArrowheads="1"/>
          </p:cNvSpPr>
          <p:nvPr/>
        </p:nvSpPr>
        <p:spPr bwMode="auto">
          <a:xfrm>
            <a:off x="4933393" y="10978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A08B793E-AB7D-46D7-A751-45781EE2EC44}"/>
              </a:ext>
            </a:extLst>
          </p:cNvPr>
          <p:cNvSpPr>
            <a:spLocks noGrp="1"/>
          </p:cNvSpPr>
          <p:nvPr>
            <p:ph type="sldNum" sz="quarter" idx="12"/>
          </p:nvPr>
        </p:nvSpPr>
        <p:spPr/>
        <p:txBody>
          <a:bodyPr/>
          <a:lstStyle/>
          <a:p>
            <a:fld id="{5293B913-F544-E945-AD8E-7BF776184C84}" type="slidenum">
              <a:rPr lang="en-US" smtClean="0"/>
              <a:pPr/>
              <a:t>5</a:t>
            </a:fld>
            <a:endParaRPr lang="en-US" dirty="0"/>
          </a:p>
        </p:txBody>
      </p:sp>
      <p:sp>
        <p:nvSpPr>
          <p:cNvPr id="51" name="TextBox 50">
            <a:extLst>
              <a:ext uri="{FF2B5EF4-FFF2-40B4-BE49-F238E27FC236}">
                <a16:creationId xmlns:a16="http://schemas.microsoft.com/office/drawing/2014/main" id="{E5D0EB5D-E08F-466A-A4CC-365E10113A22}"/>
              </a:ext>
            </a:extLst>
          </p:cNvPr>
          <p:cNvSpPr txBox="1"/>
          <p:nvPr/>
        </p:nvSpPr>
        <p:spPr>
          <a:xfrm>
            <a:off x="175846" y="1082929"/>
            <a:ext cx="5798234" cy="5909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000" b="1" dirty="0">
                <a:solidFill>
                  <a:srgbClr val="BF9000"/>
                </a:solidFill>
                <a:latin typeface="Calibri" panose="020F0502020204030204"/>
              </a:rPr>
              <a:t>Subcommittee on </a:t>
            </a:r>
            <a:br>
              <a:rPr lang="en-US" sz="2000" b="1" dirty="0">
                <a:solidFill>
                  <a:srgbClr val="BF9000"/>
                </a:solidFill>
                <a:latin typeface="Calibri" panose="020F0502020204030204"/>
              </a:rPr>
            </a:br>
            <a:r>
              <a:rPr lang="en-US" sz="2000" b="1" dirty="0">
                <a:solidFill>
                  <a:srgbClr val="BF9000"/>
                </a:solidFill>
                <a:latin typeface="Calibri" panose="020F0502020204030204"/>
              </a:rPr>
              <a:t>Quantum Information Science (SCQIS)</a:t>
            </a:r>
            <a:endParaRPr kumimoji="0" lang="en-US" sz="2000"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D14CE7A3-8E86-464E-8E75-97AD46A68786}"/>
              </a:ext>
            </a:extLst>
          </p:cNvPr>
          <p:cNvSpPr txBox="1"/>
          <p:nvPr/>
        </p:nvSpPr>
        <p:spPr>
          <a:xfrm>
            <a:off x="6217920" y="1084480"/>
            <a:ext cx="5798233" cy="5909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000" b="1" dirty="0">
                <a:solidFill>
                  <a:srgbClr val="BF9000"/>
                </a:solidFill>
                <a:latin typeface="Calibri" panose="020F0502020204030204"/>
              </a:rPr>
              <a:t>Subcommittee on Economic and Security Implications of Quantum Science (ESIX)</a:t>
            </a:r>
            <a:endParaRPr kumimoji="0" lang="en-US" sz="2000"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47F91E1-1C7A-44BC-9B78-A8F447B7916A}"/>
              </a:ext>
            </a:extLst>
          </p:cNvPr>
          <p:cNvSpPr txBox="1"/>
          <p:nvPr/>
        </p:nvSpPr>
        <p:spPr>
          <a:xfrm>
            <a:off x="175846" y="1620326"/>
            <a:ext cx="5798234" cy="38519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defPPr>
              <a:defRPr lang="en-US"/>
            </a:defPPr>
          </a:lstStyle>
          <a:p>
            <a:pPr>
              <a:spcAft>
                <a:spcPts val="300"/>
              </a:spcAft>
              <a:defRPr/>
            </a:pPr>
            <a:r>
              <a:rPr lang="en-US" sz="1600" dirty="0"/>
              <a:t>Co-Chaired by </a:t>
            </a:r>
            <a:r>
              <a:rPr lang="en-US" sz="1600" b="1" dirty="0"/>
              <a:t>OSTP</a:t>
            </a:r>
            <a:r>
              <a:rPr lang="en-US" sz="1600" dirty="0"/>
              <a:t>, </a:t>
            </a:r>
            <a:r>
              <a:rPr lang="en-US" sz="1600" b="1" dirty="0"/>
              <a:t>DOE</a:t>
            </a:r>
            <a:r>
              <a:rPr lang="en-US" sz="1600" dirty="0"/>
              <a:t>, </a:t>
            </a:r>
            <a:r>
              <a:rPr lang="en-US" sz="1600" b="1" dirty="0"/>
              <a:t>NSF</a:t>
            </a:r>
            <a:r>
              <a:rPr lang="en-US" sz="1600" dirty="0"/>
              <a:t>, and </a:t>
            </a:r>
            <a:r>
              <a:rPr lang="en-US" sz="1600" b="1" dirty="0"/>
              <a:t>NIST</a:t>
            </a:r>
          </a:p>
          <a:p>
            <a:pPr>
              <a:spcAft>
                <a:spcPts val="300"/>
              </a:spcAft>
              <a:defRPr/>
            </a:pPr>
            <a:r>
              <a:rPr lang="en-US" sz="1600" b="1" dirty="0"/>
              <a:t>Responsibilities</a:t>
            </a:r>
            <a:r>
              <a:rPr lang="en-US" sz="1600" dirty="0"/>
              <a:t> from the NQI Act:</a:t>
            </a:r>
          </a:p>
          <a:p>
            <a:pPr marL="228600" indent="-228600">
              <a:buFont typeface="+mj-lt"/>
              <a:buAutoNum type="arabicPeriod"/>
              <a:defRPr/>
            </a:pPr>
            <a:r>
              <a:rPr lang="en-US" sz="1600" dirty="0">
                <a:latin typeface="Calibri" panose="020F0502020204030204" pitchFamily="34" charset="0"/>
                <a:cs typeface="Calibri" panose="020F0502020204030204" pitchFamily="34" charset="0"/>
              </a:rPr>
              <a:t>͏</a:t>
            </a:r>
            <a:r>
              <a:rPr lang="en-US" sz="1600" b="1" dirty="0"/>
              <a:t>coordinate QIST research</a:t>
            </a:r>
            <a:r>
              <a:rPr lang="en-US" sz="1600" dirty="0"/>
              <a:t> / information sharing</a:t>
            </a:r>
          </a:p>
          <a:p>
            <a:pPr marL="228600" indent="-228600">
              <a:buFont typeface="+mj-lt"/>
              <a:buAutoNum type="arabicPeriod"/>
              <a:defRPr/>
            </a:pPr>
            <a:r>
              <a:rPr lang="en-US" sz="1600" dirty="0"/>
              <a:t>establish </a:t>
            </a:r>
            <a:r>
              <a:rPr lang="en-US" sz="1600" b="1" dirty="0"/>
              <a:t>goals and priorities </a:t>
            </a:r>
            <a:r>
              <a:rPr lang="en-US" sz="1600" dirty="0"/>
              <a:t>of the NQI</a:t>
            </a:r>
          </a:p>
          <a:p>
            <a:pPr marL="228600" indent="-228600">
              <a:buFont typeface="+mj-lt"/>
              <a:buAutoNum type="arabicPeriod"/>
              <a:defRPr/>
            </a:pPr>
            <a:r>
              <a:rPr lang="en-US" sz="1600" dirty="0"/>
              <a:t>assess and recommend Federal </a:t>
            </a:r>
            <a:r>
              <a:rPr lang="en-US" sz="1600" b="1" dirty="0"/>
              <a:t>infrastructure needs</a:t>
            </a:r>
          </a:p>
          <a:p>
            <a:pPr marL="228600" indent="-228600">
              <a:buFont typeface="+mj-lt"/>
              <a:buAutoNum type="arabicPeriod"/>
              <a:defRPr/>
            </a:pPr>
            <a:r>
              <a:rPr lang="en-US" sz="1600" dirty="0"/>
              <a:t>assess the status, development, and diversity of the U.S. QIS </a:t>
            </a:r>
            <a:r>
              <a:rPr lang="en-US" sz="1600" b="1" dirty="0"/>
              <a:t>workforce</a:t>
            </a:r>
          </a:p>
          <a:p>
            <a:pPr marL="228600" indent="-228600">
              <a:buFont typeface="+mj-lt"/>
              <a:buAutoNum type="arabicPeriod"/>
              <a:defRPr/>
            </a:pPr>
            <a:r>
              <a:rPr lang="en-US" sz="1600" dirty="0"/>
              <a:t>assess the </a:t>
            </a:r>
            <a:r>
              <a:rPr lang="en-US" sz="1600" b="1" dirty="0"/>
              <a:t>global outlook </a:t>
            </a:r>
            <a:r>
              <a:rPr lang="en-US" sz="1600" dirty="0"/>
              <a:t>for QIS R&amp;D efforts</a:t>
            </a:r>
          </a:p>
          <a:p>
            <a:pPr marL="228600" indent="-228600">
              <a:buFont typeface="+mj-lt"/>
              <a:buAutoNum type="arabicPeriod"/>
              <a:defRPr/>
            </a:pPr>
            <a:r>
              <a:rPr lang="en-US" sz="1600" dirty="0"/>
              <a:t>evaluate opportunities for </a:t>
            </a:r>
            <a:r>
              <a:rPr lang="en-US" sz="1600" b="1" dirty="0"/>
              <a:t>international cooperation </a:t>
            </a:r>
            <a:r>
              <a:rPr lang="en-US" sz="1600" dirty="0"/>
              <a:t>with strategic allies on R&amp;D in QIST</a:t>
            </a:r>
          </a:p>
          <a:p>
            <a:pPr marL="228600" indent="-228600">
              <a:buFont typeface="+mj-lt"/>
              <a:buAutoNum type="arabicPeriod"/>
              <a:defRPr/>
            </a:pPr>
            <a:r>
              <a:rPr lang="en-US" sz="1600" dirty="0"/>
              <a:t>propose a </a:t>
            </a:r>
            <a:r>
              <a:rPr lang="en-US" sz="1600" b="1" dirty="0"/>
              <a:t>coordinated interagency budget </a:t>
            </a:r>
            <a:r>
              <a:rPr lang="en-US" sz="1600" dirty="0"/>
              <a:t>for the NQI ensure the maintenance of a balanced QIS research portfolio and an appropriate level of research effort</a:t>
            </a:r>
          </a:p>
        </p:txBody>
      </p:sp>
      <p:sp>
        <p:nvSpPr>
          <p:cNvPr id="55" name="TextBox 54">
            <a:extLst>
              <a:ext uri="{FF2B5EF4-FFF2-40B4-BE49-F238E27FC236}">
                <a16:creationId xmlns:a16="http://schemas.microsoft.com/office/drawing/2014/main" id="{7953B7A3-4958-4D86-835A-3DFA1C7D63DF}"/>
              </a:ext>
            </a:extLst>
          </p:cNvPr>
          <p:cNvSpPr txBox="1"/>
          <p:nvPr/>
        </p:nvSpPr>
        <p:spPr>
          <a:xfrm>
            <a:off x="6217921" y="1620326"/>
            <a:ext cx="5798233" cy="38519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lstStyle>
            <a:defPPr>
              <a:defRPr lang="en-US"/>
            </a:defPPr>
          </a:lstStyle>
          <a:p>
            <a:pPr>
              <a:spcAft>
                <a:spcPts val="300"/>
              </a:spcAft>
              <a:defRPr/>
            </a:pPr>
            <a:r>
              <a:rPr lang="en-US" sz="1600" dirty="0"/>
              <a:t>Co-Chaired by </a:t>
            </a:r>
            <a:r>
              <a:rPr lang="en-US" sz="1600" b="1" dirty="0"/>
              <a:t>OSTP</a:t>
            </a:r>
            <a:r>
              <a:rPr lang="en-US" sz="1600" dirty="0"/>
              <a:t>, </a:t>
            </a:r>
            <a:r>
              <a:rPr lang="en-US" sz="1600" b="1" dirty="0"/>
              <a:t>DOE</a:t>
            </a:r>
            <a:r>
              <a:rPr lang="en-US" sz="1600" dirty="0"/>
              <a:t>, </a:t>
            </a:r>
            <a:r>
              <a:rPr lang="en-US" sz="1600" b="1" dirty="0"/>
              <a:t>NSA</a:t>
            </a:r>
            <a:r>
              <a:rPr lang="en-US" sz="1600" dirty="0"/>
              <a:t>, and </a:t>
            </a:r>
            <a:r>
              <a:rPr lang="en-US" sz="1600" b="1" dirty="0"/>
              <a:t>DOD</a:t>
            </a:r>
          </a:p>
          <a:p>
            <a:pPr>
              <a:spcAft>
                <a:spcPts val="300"/>
              </a:spcAft>
              <a:defRPr/>
            </a:pPr>
            <a:r>
              <a:rPr lang="en-US" sz="1600" b="1" dirty="0"/>
              <a:t>Responsibilities</a:t>
            </a:r>
            <a:r>
              <a:rPr lang="en-US" sz="1600" dirty="0"/>
              <a:t> from the NQI Act:</a:t>
            </a:r>
          </a:p>
          <a:p>
            <a:pPr marL="234950" indent="-234950">
              <a:buFont typeface="+mj-lt"/>
              <a:buAutoNum type="arabicPeriod"/>
              <a:defRPr/>
            </a:pPr>
            <a:r>
              <a:rPr lang="en-US" sz="1600" dirty="0">
                <a:latin typeface="Calibri" panose="020F0502020204030204" pitchFamily="34" charset="0"/>
                <a:cs typeface="Calibri" panose="020F0502020204030204" pitchFamily="34" charset="0"/>
              </a:rPr>
              <a:t>͏</a:t>
            </a:r>
            <a:r>
              <a:rPr lang="en-US" sz="1600" b="1" dirty="0"/>
              <a:t>track investments</a:t>
            </a:r>
            <a:r>
              <a:rPr lang="en-US" sz="1600" dirty="0"/>
              <a:t> of the Federal Government in QIS R&amp;D</a:t>
            </a:r>
          </a:p>
          <a:p>
            <a:pPr marL="234950" indent="-234950">
              <a:buFont typeface="+mj-lt"/>
              <a:buAutoNum type="arabicPeriod"/>
              <a:defRPr/>
            </a:pPr>
            <a:r>
              <a:rPr lang="en-US" sz="1600" dirty="0"/>
              <a:t>review and assess any </a:t>
            </a:r>
            <a:r>
              <a:rPr lang="en-US" sz="1600" b="1" dirty="0"/>
              <a:t>economic or security implications</a:t>
            </a:r>
          </a:p>
          <a:p>
            <a:pPr marL="234950" indent="-234950">
              <a:buFont typeface="+mj-lt"/>
              <a:buAutoNum type="arabicPeriod"/>
              <a:defRPr/>
            </a:pPr>
            <a:r>
              <a:rPr lang="en-US" sz="1600" dirty="0"/>
              <a:t>review and assess any counterintelligence </a:t>
            </a:r>
            <a:r>
              <a:rPr lang="en-US" sz="1600" b="1" dirty="0"/>
              <a:t>risks</a:t>
            </a:r>
            <a:r>
              <a:rPr lang="en-US" sz="1600" dirty="0"/>
              <a:t> or other foreign </a:t>
            </a:r>
            <a:r>
              <a:rPr lang="en-US" sz="1600" b="1" dirty="0"/>
              <a:t>threats</a:t>
            </a:r>
          </a:p>
          <a:p>
            <a:pPr marL="234950" indent="-234950">
              <a:buFont typeface="+mj-lt"/>
              <a:buAutoNum type="arabicPeriod"/>
              <a:defRPr/>
            </a:pPr>
            <a:r>
              <a:rPr lang="en-US" sz="1600" dirty="0"/>
              <a:t>recommend </a:t>
            </a:r>
            <a:r>
              <a:rPr lang="en-US" sz="1600" b="1" dirty="0"/>
              <a:t>goals and priorities </a:t>
            </a:r>
            <a:r>
              <a:rPr lang="en-US" sz="1600" dirty="0"/>
              <a:t>to address any counterintelligence risks or other foreign threats</a:t>
            </a:r>
          </a:p>
          <a:p>
            <a:pPr marL="234950" indent="-234950">
              <a:buFont typeface="+mj-lt"/>
              <a:buAutoNum type="arabicPeriod"/>
              <a:defRPr/>
            </a:pPr>
            <a:r>
              <a:rPr lang="en-US" sz="1600" dirty="0"/>
              <a:t>assess the </a:t>
            </a:r>
            <a:r>
              <a:rPr lang="en-US" sz="1600" b="1" dirty="0"/>
              <a:t>export</a:t>
            </a:r>
            <a:r>
              <a:rPr lang="en-US" sz="1600" dirty="0"/>
              <a:t> of technology associated with QIS</a:t>
            </a:r>
          </a:p>
          <a:p>
            <a:pPr marL="234950" indent="-234950">
              <a:buFont typeface="+mj-lt"/>
              <a:buAutoNum type="arabicPeriod"/>
              <a:defRPr/>
            </a:pPr>
            <a:r>
              <a:rPr lang="en-US" sz="1600" dirty="0"/>
              <a:t>recommend </a:t>
            </a:r>
            <a:r>
              <a:rPr lang="en-US" sz="1600" b="1" dirty="0"/>
              <a:t>investment strategies</a:t>
            </a:r>
            <a:r>
              <a:rPr lang="en-US" sz="1600" dirty="0"/>
              <a:t> in QIS that advance the economic and security interest of the United States; </a:t>
            </a:r>
          </a:p>
          <a:p>
            <a:pPr marL="234950" indent="-234950">
              <a:buFont typeface="+mj-lt"/>
              <a:buAutoNum type="arabicPeriod"/>
              <a:defRPr/>
            </a:pPr>
            <a:r>
              <a:rPr lang="en-US" sz="1600" dirty="0"/>
              <a:t>recommend appropriate </a:t>
            </a:r>
            <a:r>
              <a:rPr lang="en-US" sz="1600" b="1" dirty="0"/>
              <a:t>protections</a:t>
            </a:r>
            <a:r>
              <a:rPr lang="en-US" sz="1600" dirty="0"/>
              <a:t> to address counterintelligence risks or other foreign threats</a:t>
            </a:r>
          </a:p>
          <a:p>
            <a:pPr marL="234950" indent="-234950">
              <a:buFont typeface="+mj-lt"/>
              <a:buAutoNum type="arabicPeriod"/>
              <a:defRPr/>
            </a:pPr>
            <a:r>
              <a:rPr lang="en-US" sz="1600" dirty="0"/>
              <a:t>ensure Federal investments in QIS R&amp;D </a:t>
            </a:r>
            <a:r>
              <a:rPr lang="en-US" sz="1600" b="1" dirty="0"/>
              <a:t>balance</a:t>
            </a:r>
            <a:r>
              <a:rPr lang="en-US" sz="1600" dirty="0"/>
              <a:t> scientific progress and potential economic and security implications</a:t>
            </a:r>
          </a:p>
        </p:txBody>
      </p:sp>
      <p:sp>
        <p:nvSpPr>
          <p:cNvPr id="56" name="TextBox 55">
            <a:extLst>
              <a:ext uri="{FF2B5EF4-FFF2-40B4-BE49-F238E27FC236}">
                <a16:creationId xmlns:a16="http://schemas.microsoft.com/office/drawing/2014/main" id="{124B7D83-F86C-4C93-9455-E156D5BA3017}"/>
              </a:ext>
            </a:extLst>
          </p:cNvPr>
          <p:cNvSpPr txBox="1"/>
          <p:nvPr/>
        </p:nvSpPr>
        <p:spPr>
          <a:xfrm>
            <a:off x="3196883" y="5413747"/>
            <a:ext cx="57982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F9000"/>
                </a:solidFill>
                <a:latin typeface="Calibri" panose="020F0502020204030204"/>
              </a:rPr>
              <a:t>National Quantum Coordination Office</a:t>
            </a:r>
            <a:endParaRPr kumimoji="0" lang="en-US" sz="2000"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313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684DBC-AAA6-43D7-AEDE-D8BDE3E01C94}"/>
              </a:ext>
            </a:extLst>
          </p:cNvPr>
          <p:cNvSpPr>
            <a:spLocks noGrp="1"/>
          </p:cNvSpPr>
          <p:nvPr>
            <p:ph type="sldNum" sz="quarter" idx="12"/>
          </p:nvPr>
        </p:nvSpPr>
        <p:spPr/>
        <p:txBody>
          <a:bodyPr/>
          <a:lstStyle/>
          <a:p>
            <a:fld id="{5293B913-F544-E945-AD8E-7BF776184C84}" type="slidenum">
              <a:rPr lang="en-US" smtClean="0"/>
              <a:pPr/>
              <a:t>6</a:t>
            </a:fld>
            <a:endParaRPr lang="en-US" dirty="0"/>
          </a:p>
        </p:txBody>
      </p:sp>
      <p:sp>
        <p:nvSpPr>
          <p:cNvPr id="5" name="Title 4">
            <a:extLst>
              <a:ext uri="{FF2B5EF4-FFF2-40B4-BE49-F238E27FC236}">
                <a16:creationId xmlns:a16="http://schemas.microsoft.com/office/drawing/2014/main" id="{7C38DEB6-27BB-46ED-93C5-82C68D85248E}"/>
              </a:ext>
            </a:extLst>
          </p:cNvPr>
          <p:cNvSpPr>
            <a:spLocks noGrp="1"/>
          </p:cNvSpPr>
          <p:nvPr>
            <p:ph type="title"/>
          </p:nvPr>
        </p:nvSpPr>
        <p:spPr/>
        <p:txBody>
          <a:bodyPr>
            <a:normAutofit/>
          </a:bodyPr>
          <a:lstStyle/>
          <a:p>
            <a:r>
              <a:rPr lang="en-US" dirty="0"/>
              <a:t>Quantum Legislation</a:t>
            </a:r>
          </a:p>
        </p:txBody>
      </p:sp>
      <p:sp>
        <p:nvSpPr>
          <p:cNvPr id="9" name="Rectangle 25">
            <a:extLst>
              <a:ext uri="{FF2B5EF4-FFF2-40B4-BE49-F238E27FC236}">
                <a16:creationId xmlns:a16="http://schemas.microsoft.com/office/drawing/2014/main" id="{64B041C0-60F3-42A9-AD6B-D4638C210879}"/>
              </a:ext>
            </a:extLst>
          </p:cNvPr>
          <p:cNvSpPr>
            <a:spLocks noChangeArrowheads="1"/>
          </p:cNvSpPr>
          <p:nvPr/>
        </p:nvSpPr>
        <p:spPr bwMode="auto">
          <a:xfrm>
            <a:off x="4933393" y="10978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TextBox 51">
            <a:extLst>
              <a:ext uri="{FF2B5EF4-FFF2-40B4-BE49-F238E27FC236}">
                <a16:creationId xmlns:a16="http://schemas.microsoft.com/office/drawing/2014/main" id="{8DBA9CB0-4E0E-4389-951B-17D919F5C24D}"/>
              </a:ext>
            </a:extLst>
          </p:cNvPr>
          <p:cNvSpPr txBox="1"/>
          <p:nvPr/>
        </p:nvSpPr>
        <p:spPr>
          <a:xfrm>
            <a:off x="2720435" y="1154196"/>
            <a:ext cx="8892446" cy="2785378"/>
          </a:xfrm>
          <a:prstGeom prst="rect">
            <a:avLst/>
          </a:prstGeom>
          <a:solidFill>
            <a:schemeClr val="bg2"/>
          </a:solidFill>
          <a:ln>
            <a:solidFill>
              <a:schemeClr val="tx1"/>
            </a:solidFill>
          </a:ln>
        </p:spPr>
        <p:txBody>
          <a:bodyPr wrap="square">
            <a:spAutoFit/>
          </a:bodyPr>
          <a:lstStyle/>
          <a:p>
            <a:pPr>
              <a:defRPr/>
            </a:pPr>
            <a:r>
              <a:rPr lang="en-US" sz="2000" b="1" dirty="0">
                <a:solidFill>
                  <a:srgbClr val="BF9000"/>
                </a:solidFill>
                <a:latin typeface="Calibri" panose="020F0502020204030204"/>
              </a:rPr>
              <a:t>National Quantum Initiative Act</a:t>
            </a:r>
            <a:endParaRPr kumimoji="0" lang="en-US" sz="200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Established December 2018, amended by the</a:t>
            </a:r>
          </a:p>
          <a:p>
            <a:pPr marL="4572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Calibri" panose="020F0502020204030204" pitchFamily="34" charset="0"/>
                <a:ea typeface="+mn-ea"/>
                <a:cs typeface="+mn-cs"/>
              </a:rPr>
              <a:t>National Defense Authorization Act (NDAA) for Fiscal Year (FY) 2022</a:t>
            </a:r>
          </a:p>
          <a:p>
            <a:pPr marL="4572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u="none" strike="noStrike" kern="1200" cap="none" spc="0" normalizeH="0" baseline="0" noProof="0" dirty="0">
                <a:ln>
                  <a:noFill/>
                </a:ln>
                <a:effectLst/>
                <a:uLnTx/>
                <a:uFillTx/>
                <a:latin typeface="Calibri" panose="020F0502020204030204" pitchFamily="34" charset="0"/>
                <a:ea typeface="+mn-ea"/>
                <a:cs typeface="+mn-cs"/>
              </a:rPr>
              <a:t>CHIPS and Science Act of 2022</a:t>
            </a:r>
          </a:p>
          <a:p>
            <a:pPr marR="0" lvl="0" algn="l" defTabSz="914400" rtl="0" eaLnBrk="1" fontAlgn="auto" latinLnBrk="0" hangingPunct="1">
              <a:lnSpc>
                <a:spcPct val="100000"/>
              </a:lnSpc>
              <a:spcBef>
                <a:spcPts val="600"/>
              </a:spcBef>
              <a:spcAft>
                <a:spcPts val="600"/>
              </a:spcAft>
              <a:buClrTx/>
              <a:buSzTx/>
              <a:tabLst/>
              <a:defRPr/>
            </a:pPr>
            <a:r>
              <a:rPr lang="en-US" dirty="0">
                <a:latin typeface="Calibri" panose="020F0502020204030204" pitchFamily="34" charset="0"/>
              </a:rPr>
              <a:t>Established</a:t>
            </a:r>
            <a:endParaRPr kumimoji="0" lang="en-US" b="0" i="0" u="none" strike="noStrike" kern="1200" cap="none" spc="0" normalizeH="0" baseline="0" noProof="0" dirty="0">
              <a:ln>
                <a:noFill/>
              </a:ln>
              <a:effectLst/>
              <a:uLnTx/>
              <a:uFillTx/>
              <a:latin typeface="Calibri" panose="020F0502020204030204" pitchFamily="34" charset="0"/>
              <a:ea typeface="+mn-ea"/>
              <a:cs typeface="+mn-cs"/>
            </a:endParaRPr>
          </a:p>
          <a:p>
            <a:pPr marL="4572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lang="en-US" sz="1600" dirty="0">
                <a:latin typeface="Calibri" panose="020F0502020204030204" pitchFamily="34" charset="0"/>
              </a:rPr>
              <a:t>Coordinating/oversight bodies</a:t>
            </a:r>
          </a:p>
          <a:p>
            <a:pPr marL="4572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rPr>
              <a:t>NIST QIS research, standards, launch industry consortium</a:t>
            </a:r>
          </a:p>
          <a:p>
            <a:pPr marL="4572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rPr>
              <a:t>NSF QIS </a:t>
            </a:r>
            <a:r>
              <a:rPr lang="en-US" sz="1600" dirty="0">
                <a:latin typeface="Calibri" panose="020F0502020204030204" pitchFamily="34" charset="0"/>
              </a:rPr>
              <a:t>research and education programs and Centers</a:t>
            </a:r>
          </a:p>
          <a:p>
            <a:pPr marL="457200" marR="0" lvl="0"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pitchFamily="34" charset="0"/>
                <a:ea typeface="+mn-ea"/>
                <a:cs typeface="+mn-cs"/>
              </a:rPr>
              <a:t>DO</a:t>
            </a:r>
            <a:r>
              <a:rPr lang="en-US" sz="1600" dirty="0">
                <a:latin typeface="Calibri" panose="020F0502020204030204" pitchFamily="34" charset="0"/>
              </a:rPr>
              <a:t>E QIS research programs and Centers, quantum networking program, and user access program</a:t>
            </a:r>
          </a:p>
        </p:txBody>
      </p:sp>
      <p:pic>
        <p:nvPicPr>
          <p:cNvPr id="3" name="Picture 2">
            <a:extLst>
              <a:ext uri="{FF2B5EF4-FFF2-40B4-BE49-F238E27FC236}">
                <a16:creationId xmlns:a16="http://schemas.microsoft.com/office/drawing/2014/main" id="{B75CDDA5-B3F6-47A6-BEAF-40CA30AF1B94}"/>
              </a:ext>
            </a:extLst>
          </p:cNvPr>
          <p:cNvPicPr>
            <a:picLocks noChangeAspect="1"/>
          </p:cNvPicPr>
          <p:nvPr/>
        </p:nvPicPr>
        <p:blipFill>
          <a:blip r:embed="rId3"/>
          <a:stretch>
            <a:fillRect/>
          </a:stretch>
        </p:blipFill>
        <p:spPr>
          <a:xfrm>
            <a:off x="524299" y="1151379"/>
            <a:ext cx="2160705" cy="2794388"/>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BE4345F-62E6-40C4-B392-DF2E238EDEA8}"/>
              </a:ext>
            </a:extLst>
          </p:cNvPr>
          <p:cNvPicPr>
            <a:picLocks noChangeAspect="1"/>
          </p:cNvPicPr>
          <p:nvPr/>
        </p:nvPicPr>
        <p:blipFill>
          <a:blip r:embed="rId4"/>
          <a:stretch>
            <a:fillRect/>
          </a:stretch>
        </p:blipFill>
        <p:spPr>
          <a:xfrm>
            <a:off x="524299" y="3984177"/>
            <a:ext cx="2160705" cy="2794388"/>
          </a:xfrm>
          <a:prstGeom prst="rect">
            <a:avLst/>
          </a:prstGeom>
          <a:ln>
            <a:solidFill>
              <a:schemeClr val="tx1"/>
            </a:solidFill>
          </a:ln>
          <a:effectLst>
            <a:outerShdw blurRad="50800" dist="38100" dir="2700000" algn="tl" rotWithShape="0">
              <a:prstClr val="black">
                <a:alpha val="40000"/>
              </a:prstClr>
            </a:outerShdw>
          </a:effectLst>
        </p:spPr>
      </p:pic>
      <p:sp>
        <p:nvSpPr>
          <p:cNvPr id="12" name="Content Placeholder 1">
            <a:extLst>
              <a:ext uri="{FF2B5EF4-FFF2-40B4-BE49-F238E27FC236}">
                <a16:creationId xmlns:a16="http://schemas.microsoft.com/office/drawing/2014/main" id="{06AE6E3B-68CB-498B-9BD0-486EC75600B8}"/>
              </a:ext>
            </a:extLst>
          </p:cNvPr>
          <p:cNvSpPr>
            <a:spLocks noGrp="1"/>
          </p:cNvSpPr>
          <p:nvPr>
            <p:ph idx="1"/>
          </p:nvPr>
        </p:nvSpPr>
        <p:spPr>
          <a:xfrm>
            <a:off x="2720434" y="3987572"/>
            <a:ext cx="8892446" cy="2790991"/>
          </a:xfrm>
          <a:solidFill>
            <a:schemeClr val="bg2"/>
          </a:solidFill>
          <a:ln>
            <a:solidFill>
              <a:schemeClr val="tx1"/>
            </a:solidFill>
          </a:ln>
        </p:spPr>
        <p:txBody>
          <a:bodyPr>
            <a:noAutofit/>
          </a:bodyPr>
          <a:lstStyle/>
          <a:p>
            <a:pPr marL="0" indent="0">
              <a:buNone/>
            </a:pPr>
            <a:r>
              <a:rPr lang="en-US" sz="2000" b="1" dirty="0">
                <a:solidFill>
                  <a:srgbClr val="BF9000"/>
                </a:solidFill>
                <a:latin typeface="Calibri" panose="020F0502020204030204"/>
              </a:rPr>
              <a:t>Supplementing Legislation</a:t>
            </a:r>
            <a:endParaRPr kumimoji="0" lang="en-US" sz="2000" b="1" i="0" u="none" strike="noStrike" kern="1200" cap="none" spc="0" normalizeH="0" baseline="0" noProof="0" dirty="0">
              <a:ln>
                <a:noFill/>
              </a:ln>
              <a:solidFill>
                <a:srgbClr val="BF9000"/>
              </a:solidFill>
              <a:effectLst/>
              <a:uLnTx/>
              <a:uFillTx/>
              <a:latin typeface="Calibri" panose="020F0502020204030204"/>
              <a:ea typeface="+mn-ea"/>
              <a:cs typeface="+mn-cs"/>
            </a:endParaRPr>
          </a:p>
          <a:p>
            <a:pPr marL="0" indent="0">
              <a:spcBef>
                <a:spcPts val="600"/>
              </a:spcBef>
              <a:spcAft>
                <a:spcPts val="600"/>
              </a:spcAft>
              <a:buNone/>
            </a:pPr>
            <a:r>
              <a:rPr lang="en-US" sz="1800" dirty="0"/>
              <a:t>NDAAs</a:t>
            </a:r>
          </a:p>
          <a:p>
            <a:pPr marL="457200" lvl="1"/>
            <a:r>
              <a:rPr lang="en-US" sz="1600" dirty="0"/>
              <a:t>FY 2019: DOD QIS program</a:t>
            </a:r>
          </a:p>
          <a:p>
            <a:pPr marL="457200" lvl="1"/>
            <a:r>
              <a:rPr lang="en-US" sz="1600" dirty="0"/>
              <a:t>FY 2020: DOD QIS Centers, Coordinate efforts with broader NQI</a:t>
            </a:r>
          </a:p>
          <a:p>
            <a:pPr marL="457200" lvl="1"/>
            <a:r>
              <a:rPr lang="en-US" sz="1600" dirty="0"/>
              <a:t>FY 2022: Dual-use quantum technologies</a:t>
            </a:r>
          </a:p>
          <a:p>
            <a:pPr marL="0" indent="0">
              <a:spcBef>
                <a:spcPts val="600"/>
              </a:spcBef>
              <a:spcAft>
                <a:spcPts val="600"/>
              </a:spcAft>
              <a:buNone/>
            </a:pPr>
            <a:r>
              <a:rPr lang="en-US" sz="1800" dirty="0"/>
              <a:t>CHIPS and Science Act of 2022</a:t>
            </a:r>
          </a:p>
          <a:p>
            <a:pPr marL="457200" lvl="1"/>
            <a:r>
              <a:rPr lang="en-US" sz="1600" dirty="0"/>
              <a:t>NSF TIP directorate, key technology focus areas include QIS</a:t>
            </a:r>
          </a:p>
          <a:p>
            <a:pPr marL="457200" lvl="1"/>
            <a:r>
              <a:rPr lang="en-US" sz="1600" dirty="0"/>
              <a:t>NSF quantum workforce report and education program</a:t>
            </a:r>
          </a:p>
          <a:p>
            <a:pPr marL="457200" lvl="1"/>
            <a:r>
              <a:rPr lang="en-US" sz="1600" dirty="0"/>
              <a:t>Microelectronics Centers should coordinate with QIS Centers</a:t>
            </a:r>
          </a:p>
          <a:p>
            <a:pPr lvl="1"/>
            <a:endParaRPr lang="en-US" sz="1800" dirty="0"/>
          </a:p>
        </p:txBody>
      </p:sp>
      <p:sp>
        <p:nvSpPr>
          <p:cNvPr id="13" name="TextBox 12">
            <a:extLst>
              <a:ext uri="{FF2B5EF4-FFF2-40B4-BE49-F238E27FC236}">
                <a16:creationId xmlns:a16="http://schemas.microsoft.com/office/drawing/2014/main" id="{92C96D3E-AE18-49DA-B193-765422164C5C}"/>
              </a:ext>
            </a:extLst>
          </p:cNvPr>
          <p:cNvSpPr txBox="1"/>
          <p:nvPr/>
        </p:nvSpPr>
        <p:spPr>
          <a:xfrm>
            <a:off x="559729" y="3616408"/>
            <a:ext cx="208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BF9000"/>
                </a:solidFill>
                <a:latin typeface="Calibri" panose="020F0502020204030204"/>
              </a:rPr>
              <a:t>Available on </a:t>
            </a:r>
            <a:br>
              <a:rPr lang="en-US" b="1" dirty="0">
                <a:solidFill>
                  <a:srgbClr val="BF9000"/>
                </a:solidFill>
                <a:latin typeface="Calibri" panose="020F0502020204030204"/>
              </a:rPr>
            </a:br>
            <a:r>
              <a:rPr lang="en-US" b="1" dirty="0">
                <a:solidFill>
                  <a:srgbClr val="BF9000"/>
                </a:solidFill>
                <a:latin typeface="Calibri" panose="020F0502020204030204"/>
              </a:rPr>
              <a:t>quantum.gov</a:t>
            </a:r>
            <a:endParaRPr kumimoji="0" lang="en-US" b="1" i="0" u="none" strike="noStrike" kern="1200" cap="none" spc="0" normalizeH="0" baseline="0" noProof="0" dirty="0">
              <a:ln>
                <a:noFill/>
              </a:ln>
              <a:solidFill>
                <a:srgbClr val="BF9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04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45CEBD0-0ED8-40E4-9070-B444EE508165}"/>
              </a:ext>
            </a:extLst>
          </p:cNvPr>
          <p:cNvPicPr>
            <a:picLocks noChangeAspect="1"/>
          </p:cNvPicPr>
          <p:nvPr/>
        </p:nvPicPr>
        <p:blipFill>
          <a:blip r:embed="rId3"/>
          <a:stretch>
            <a:fillRect/>
          </a:stretch>
        </p:blipFill>
        <p:spPr>
          <a:xfrm>
            <a:off x="10710961" y="1275439"/>
            <a:ext cx="1087771" cy="1506582"/>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C32693F-639F-48BB-9D2C-2F80DEC9A1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3B913-F544-E945-AD8E-7BF776184C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C55349D-1357-4154-AE17-92ABEB9D482A}"/>
              </a:ext>
            </a:extLst>
          </p:cNvPr>
          <p:cNvPicPr>
            <a:picLocks noChangeAspect="1"/>
          </p:cNvPicPr>
          <p:nvPr/>
        </p:nvPicPr>
        <p:blipFill rotWithShape="1">
          <a:blip r:embed="rId4"/>
          <a:srcRect r="4255"/>
          <a:stretch/>
        </p:blipFill>
        <p:spPr>
          <a:xfrm>
            <a:off x="8167600" y="1277410"/>
            <a:ext cx="1118569" cy="1506582"/>
          </a:xfrm>
          <a:prstGeom prst="rect">
            <a:avLst/>
          </a:prstGeom>
          <a:ln>
            <a:noFill/>
          </a:ln>
          <a:effectLst>
            <a:outerShdw blurRad="292100" dist="139700" dir="2700000" algn="tl" rotWithShape="0">
              <a:srgbClr val="333333">
                <a:alpha val="65000"/>
              </a:srgbClr>
            </a:outerShdw>
          </a:effectLst>
        </p:spPr>
      </p:pic>
      <p:pic>
        <p:nvPicPr>
          <p:cNvPr id="25" name="Picture 2" descr="https://www.quantum.gov/wp-content/uploads/2020/10/QuantumFrontiers.png">
            <a:hlinkClick r:id="rId5"/>
            <a:extLst>
              <a:ext uri="{FF2B5EF4-FFF2-40B4-BE49-F238E27FC236}">
                <a16:creationId xmlns:a16="http://schemas.microsoft.com/office/drawing/2014/main" id="{B0819B73-E14B-4846-A0E1-42CA3BFA6142}"/>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418920" y="1277410"/>
            <a:ext cx="1159290" cy="1506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DD7A7AB-AE54-4AE6-989E-534069FE3D59}"/>
              </a:ext>
            </a:extLst>
          </p:cNvPr>
          <p:cNvPicPr>
            <a:picLocks noChangeAspect="1"/>
          </p:cNvPicPr>
          <p:nvPr/>
        </p:nvPicPr>
        <p:blipFill rotWithShape="1">
          <a:blip r:embed="rId7"/>
          <a:srcRect r="3887"/>
          <a:stretch/>
        </p:blipFill>
        <p:spPr>
          <a:xfrm>
            <a:off x="7965942" y="2150140"/>
            <a:ext cx="825572" cy="111868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DC177B29-EE83-4AE3-B049-DF61C4ED063D}"/>
              </a:ext>
            </a:extLst>
          </p:cNvPr>
          <p:cNvPicPr>
            <a:picLocks/>
          </p:cNvPicPr>
          <p:nvPr/>
        </p:nvPicPr>
        <p:blipFill>
          <a:blip r:embed="rId8"/>
          <a:stretch>
            <a:fillRect/>
          </a:stretch>
        </p:blipFill>
        <p:spPr>
          <a:xfrm>
            <a:off x="9718770" y="2136639"/>
            <a:ext cx="775119" cy="111190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33EC213B-E7D5-4E89-A017-CCD53E11E26D}"/>
              </a:ext>
            </a:extLst>
          </p:cNvPr>
          <p:cNvPicPr>
            <a:picLocks noChangeAspect="1"/>
          </p:cNvPicPr>
          <p:nvPr/>
        </p:nvPicPr>
        <p:blipFill rotWithShape="1">
          <a:blip r:embed="rId9"/>
          <a:srcRect r="7659" b="5280"/>
          <a:stretch/>
        </p:blipFill>
        <p:spPr>
          <a:xfrm>
            <a:off x="8827107" y="2150140"/>
            <a:ext cx="842727" cy="1118681"/>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294AD57-7BAE-4A1D-8C21-12540EDCFBD5}"/>
              </a:ext>
            </a:extLst>
          </p:cNvPr>
          <p:cNvPicPr>
            <a:picLocks noChangeAspect="1"/>
          </p:cNvPicPr>
          <p:nvPr/>
        </p:nvPicPr>
        <p:blipFill>
          <a:blip r:embed="rId10"/>
          <a:stretch>
            <a:fillRect/>
          </a:stretch>
        </p:blipFill>
        <p:spPr>
          <a:xfrm>
            <a:off x="4527640" y="1273355"/>
            <a:ext cx="3335147" cy="431128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1AD70AE-120D-404C-A714-8325801D0537}"/>
              </a:ext>
            </a:extLst>
          </p:cNvPr>
          <p:cNvSpPr txBox="1"/>
          <p:nvPr/>
        </p:nvSpPr>
        <p:spPr>
          <a:xfrm>
            <a:off x="4242202" y="6172554"/>
            <a:ext cx="64216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A2644"/>
                </a:solidFill>
                <a:effectLst/>
                <a:uLnTx/>
                <a:uFillTx/>
                <a:latin typeface="Calibri" panose="020F0502020204030204"/>
                <a:ea typeface="+mn-ea"/>
                <a:cs typeface="+mn-cs"/>
              </a:rPr>
              <a:t>Find all our strategy documents on </a:t>
            </a:r>
            <a:r>
              <a:rPr kumimoji="0" lang="en-US" sz="2400" b="1" i="0" u="sng" strike="noStrike" kern="1200" cap="none" spc="0" normalizeH="0" baseline="0" noProof="0" dirty="0">
                <a:ln>
                  <a:noFill/>
                </a:ln>
                <a:solidFill>
                  <a:srgbClr val="0A2644"/>
                </a:solidFill>
                <a:effectLst/>
                <a:uLnTx/>
                <a:uFillTx/>
                <a:latin typeface="Calibri" panose="020F0502020204030204"/>
                <a:ea typeface="+mn-ea"/>
                <a:cs typeface="+mn-cs"/>
              </a:rPr>
              <a:t>quantum.gov</a:t>
            </a:r>
          </a:p>
        </p:txBody>
      </p:sp>
      <p:pic>
        <p:nvPicPr>
          <p:cNvPr id="6" name="Picture 5">
            <a:extLst>
              <a:ext uri="{FF2B5EF4-FFF2-40B4-BE49-F238E27FC236}">
                <a16:creationId xmlns:a16="http://schemas.microsoft.com/office/drawing/2014/main" id="{1EEDB292-0A21-421E-AAB1-34A7B24EC1B8}"/>
              </a:ext>
            </a:extLst>
          </p:cNvPr>
          <p:cNvPicPr>
            <a:picLocks noChangeAspect="1"/>
          </p:cNvPicPr>
          <p:nvPr/>
        </p:nvPicPr>
        <p:blipFill rotWithShape="1">
          <a:blip r:embed="rId11"/>
          <a:srcRect l="9508" t="7119" r="9832" b="5161"/>
          <a:stretch/>
        </p:blipFill>
        <p:spPr>
          <a:xfrm>
            <a:off x="10519616" y="2133836"/>
            <a:ext cx="783505" cy="11021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B156FD9-FC00-443E-996D-1100CF7BF38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1333805" y="2150798"/>
            <a:ext cx="775120" cy="1102100"/>
          </a:xfrm>
          <a:prstGeom prst="rect">
            <a:avLst/>
          </a:prstGeom>
          <a:ln>
            <a:noFill/>
          </a:ln>
          <a:effectLst>
            <a:outerShdw blurRad="292100" dist="139700" dir="2700000" algn="tl" rotWithShape="0">
              <a:srgbClr val="333333">
                <a:alpha val="65000"/>
              </a:srgbClr>
            </a:outerShdw>
          </a:effectLst>
        </p:spPr>
      </p:pic>
      <p:sp>
        <p:nvSpPr>
          <p:cNvPr id="16" name="Slide Number Placeholder 3">
            <a:extLst>
              <a:ext uri="{FF2B5EF4-FFF2-40B4-BE49-F238E27FC236}">
                <a16:creationId xmlns:a16="http://schemas.microsoft.com/office/drawing/2014/main" id="{70623764-956E-4614-BF8B-3B230D9E0598}"/>
              </a:ext>
            </a:extLst>
          </p:cNvPr>
          <p:cNvSpPr txBox="1">
            <a:spLocks/>
          </p:cNvSpPr>
          <p:nvPr/>
        </p:nvSpPr>
        <p:spPr>
          <a:xfrm>
            <a:off x="11729114" y="6465824"/>
            <a:ext cx="4628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FFB7CE6-175D-4E3E-B73D-4DF4D45580BF}"/>
              </a:ext>
            </a:extLst>
          </p:cNvPr>
          <p:cNvPicPr>
            <a:picLocks noChangeAspect="1"/>
          </p:cNvPicPr>
          <p:nvPr/>
        </p:nvPicPr>
        <p:blipFill rotWithShape="1">
          <a:blip r:embed="rId13"/>
          <a:srcRect l="4612" t="13336" r="1991"/>
          <a:stretch/>
        </p:blipFill>
        <p:spPr>
          <a:xfrm>
            <a:off x="8112086" y="3514350"/>
            <a:ext cx="3772958" cy="2149762"/>
          </a:xfrm>
          <a:prstGeom prst="rect">
            <a:avLst/>
          </a:prstGeom>
          <a:ln w="28575">
            <a:solidFill>
              <a:schemeClr val="tx1"/>
            </a:solidFill>
          </a:ln>
        </p:spPr>
      </p:pic>
      <p:sp>
        <p:nvSpPr>
          <p:cNvPr id="20" name="Title 1">
            <a:extLst>
              <a:ext uri="{FF2B5EF4-FFF2-40B4-BE49-F238E27FC236}">
                <a16:creationId xmlns:a16="http://schemas.microsoft.com/office/drawing/2014/main" id="{203BB640-3EF3-41B9-9D1F-6EA0C9AA6721}"/>
              </a:ext>
            </a:extLst>
          </p:cNvPr>
          <p:cNvSpPr>
            <a:spLocks noGrp="1"/>
          </p:cNvSpPr>
          <p:nvPr>
            <p:ph type="title"/>
          </p:nvPr>
        </p:nvSpPr>
        <p:spPr>
          <a:xfrm>
            <a:off x="524299" y="79435"/>
            <a:ext cx="11158184" cy="928750"/>
          </a:xfrm>
        </p:spPr>
        <p:txBody>
          <a:bodyPr>
            <a:noAutofit/>
          </a:bodyPr>
          <a:lstStyle/>
          <a:p>
            <a:r>
              <a:rPr lang="en-US" sz="4400" b="1" dirty="0"/>
              <a:t>U.S. National Strategy for QIS</a:t>
            </a:r>
            <a:endParaRPr lang="en-US" b="1" dirty="0"/>
          </a:p>
        </p:txBody>
      </p:sp>
      <p:sp>
        <p:nvSpPr>
          <p:cNvPr id="19" name="Content Placeholder 2">
            <a:extLst>
              <a:ext uri="{FF2B5EF4-FFF2-40B4-BE49-F238E27FC236}">
                <a16:creationId xmlns:a16="http://schemas.microsoft.com/office/drawing/2014/main" id="{809D10E6-8EDC-43A7-9618-FD21A3F53291}"/>
              </a:ext>
            </a:extLst>
          </p:cNvPr>
          <p:cNvSpPr>
            <a:spLocks noGrp="1"/>
          </p:cNvSpPr>
          <p:nvPr>
            <p:ph idx="1"/>
          </p:nvPr>
        </p:nvSpPr>
        <p:spPr>
          <a:xfrm>
            <a:off x="143897" y="1187591"/>
            <a:ext cx="4388778" cy="5278233"/>
          </a:xfrm>
        </p:spPr>
        <p:txBody>
          <a:bodyPr>
            <a:noAutofit/>
          </a:bodyPr>
          <a:lstStyle/>
          <a:p>
            <a:pPr marL="0" indent="0">
              <a:spcAft>
                <a:spcPts val="1200"/>
              </a:spcAft>
              <a:buNone/>
            </a:pPr>
            <a:r>
              <a:rPr lang="en-US" sz="2400" b="1" dirty="0"/>
              <a:t>Six Policy Pillars:</a:t>
            </a:r>
          </a:p>
          <a:p>
            <a:pPr marL="292100" indent="-292100">
              <a:spcAft>
                <a:spcPts val="1200"/>
              </a:spcAft>
              <a:buFont typeface="+mj-lt"/>
              <a:buAutoNum type="arabicPeriod"/>
            </a:pPr>
            <a:r>
              <a:rPr lang="en-US" sz="2000" dirty="0"/>
              <a:t>Take a </a:t>
            </a:r>
            <a:r>
              <a:rPr lang="en-US" sz="2000" b="1" dirty="0"/>
              <a:t>science-first</a:t>
            </a:r>
            <a:r>
              <a:rPr lang="en-US" sz="2000" dirty="0"/>
              <a:t> approach</a:t>
            </a:r>
          </a:p>
          <a:p>
            <a:pPr marL="292100" indent="-292100">
              <a:spcAft>
                <a:spcPts val="1200"/>
              </a:spcAft>
              <a:buFont typeface="+mj-lt"/>
              <a:buAutoNum type="arabicPeriod"/>
            </a:pPr>
            <a:r>
              <a:rPr lang="en-US" sz="2000" dirty="0"/>
              <a:t>Provide the key </a:t>
            </a:r>
            <a:r>
              <a:rPr lang="en-US" sz="2000" b="1" dirty="0"/>
              <a:t>infrastructure</a:t>
            </a:r>
          </a:p>
          <a:p>
            <a:pPr marL="292100" indent="-292100">
              <a:spcAft>
                <a:spcPts val="1200"/>
              </a:spcAft>
              <a:buFont typeface="+mj-lt"/>
              <a:buAutoNum type="arabicPeriod"/>
            </a:pPr>
            <a:r>
              <a:rPr lang="en-US" sz="2000" dirty="0"/>
              <a:t>Build a quantum-capable and diverse </a:t>
            </a:r>
            <a:r>
              <a:rPr lang="en-US" sz="2000" b="1" dirty="0"/>
              <a:t>workforce</a:t>
            </a:r>
          </a:p>
          <a:p>
            <a:pPr marL="292100" indent="-292100">
              <a:spcAft>
                <a:spcPts val="1200"/>
              </a:spcAft>
              <a:buFont typeface="+mj-lt"/>
              <a:buAutoNum type="arabicPeriod"/>
            </a:pPr>
            <a:r>
              <a:rPr lang="en-US" sz="2000" dirty="0"/>
              <a:t>Nurture the nascent quantum </a:t>
            </a:r>
            <a:r>
              <a:rPr lang="en-US" sz="2000" b="1" dirty="0"/>
              <a:t>industry</a:t>
            </a:r>
          </a:p>
          <a:p>
            <a:pPr marL="292100" indent="-292100">
              <a:spcAft>
                <a:spcPts val="1200"/>
              </a:spcAft>
              <a:buFont typeface="+mj-lt"/>
              <a:buAutoNum type="arabicPeriod"/>
            </a:pPr>
            <a:r>
              <a:rPr lang="en-US" sz="2000" dirty="0"/>
              <a:t>Balance </a:t>
            </a:r>
            <a:r>
              <a:rPr lang="en-US" sz="2000" b="1" dirty="0"/>
              <a:t>economic</a:t>
            </a:r>
            <a:r>
              <a:rPr lang="en-US" sz="2000" dirty="0"/>
              <a:t> and </a:t>
            </a:r>
            <a:r>
              <a:rPr lang="en-US" sz="2000" b="1" dirty="0"/>
              <a:t>national security </a:t>
            </a:r>
          </a:p>
          <a:p>
            <a:pPr marL="292100" indent="-292100">
              <a:spcAft>
                <a:spcPts val="1200"/>
              </a:spcAft>
              <a:buFont typeface="+mj-lt"/>
              <a:buAutoNum type="arabicPeriod"/>
            </a:pPr>
            <a:r>
              <a:rPr lang="en-US" sz="2000" dirty="0"/>
              <a:t>Continue to develop </a:t>
            </a:r>
            <a:r>
              <a:rPr lang="en-US" sz="2000" b="1" dirty="0"/>
              <a:t>international collaboration</a:t>
            </a:r>
            <a:r>
              <a:rPr lang="en-US" sz="2000" dirty="0"/>
              <a:t> and cooperation</a:t>
            </a:r>
          </a:p>
          <a:p>
            <a:pPr marL="0" indent="0">
              <a:spcAft>
                <a:spcPts val="1200"/>
              </a:spcAft>
              <a:buNone/>
            </a:pPr>
            <a:endParaRPr lang="en-US" dirty="0"/>
          </a:p>
        </p:txBody>
      </p:sp>
    </p:spTree>
    <p:extLst>
      <p:ext uri="{BB962C8B-B14F-4D97-AF65-F5344CB8AC3E}">
        <p14:creationId xmlns:p14="http://schemas.microsoft.com/office/powerpoint/2010/main" val="4026930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45CEBD0-0ED8-40E4-9070-B444EE508165}"/>
              </a:ext>
            </a:extLst>
          </p:cNvPr>
          <p:cNvPicPr>
            <a:picLocks noChangeAspect="1"/>
          </p:cNvPicPr>
          <p:nvPr/>
        </p:nvPicPr>
        <p:blipFill>
          <a:blip r:embed="rId3"/>
          <a:stretch>
            <a:fillRect/>
          </a:stretch>
        </p:blipFill>
        <p:spPr>
          <a:xfrm>
            <a:off x="10710961" y="1275439"/>
            <a:ext cx="1087771" cy="1506582"/>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9AFC5A69-95F3-4BD3-B78D-9E067672C618}"/>
              </a:ext>
            </a:extLst>
          </p:cNvPr>
          <p:cNvSpPr>
            <a:spLocks noGrp="1"/>
          </p:cNvSpPr>
          <p:nvPr>
            <p:ph idx="1"/>
          </p:nvPr>
        </p:nvSpPr>
        <p:spPr>
          <a:xfrm>
            <a:off x="128635" y="1380491"/>
            <a:ext cx="4295850" cy="5253728"/>
          </a:xfrm>
        </p:spPr>
        <p:txBody>
          <a:bodyPr>
            <a:noAutofit/>
          </a:bodyPr>
          <a:lstStyle/>
          <a:p>
            <a:pPr marL="0" lvl="0" indent="0">
              <a:spcAft>
                <a:spcPts val="1200"/>
              </a:spcAft>
              <a:buNone/>
            </a:pPr>
            <a:r>
              <a:rPr lang="en-US" sz="2000" dirty="0">
                <a:latin typeface="Calibri" panose="020F0502020204030204" pitchFamily="34" charset="0"/>
                <a:cs typeface="Calibri" panose="020F0502020204030204" pitchFamily="34" charset="0"/>
              </a:rPr>
              <a:t>͏</a:t>
            </a:r>
            <a:r>
              <a:rPr lang="en-US" sz="2000" b="1" dirty="0"/>
              <a:t>Getting the science right</a:t>
            </a:r>
            <a:r>
              <a:rPr lang="en-US" sz="2000" dirty="0"/>
              <a:t> by understanding the applications and timelines by which QIST will benefit our society, and roadblocks we must overcome to get there;</a:t>
            </a:r>
          </a:p>
          <a:p>
            <a:pPr marL="0" lvl="0" indent="0">
              <a:spcAft>
                <a:spcPts val="1200"/>
              </a:spcAft>
              <a:buNone/>
            </a:pPr>
            <a:r>
              <a:rPr lang="en-US" sz="2000" dirty="0">
                <a:latin typeface="Calibri" panose="020F0502020204030204" pitchFamily="34" charset="0"/>
                <a:cs typeface="Calibri" panose="020F0502020204030204" pitchFamily="34" charset="0"/>
              </a:rPr>
              <a:t>͏</a:t>
            </a:r>
            <a:r>
              <a:rPr lang="en-US" sz="2000" b="1" dirty="0"/>
              <a:t>Enhancing competitiveness</a:t>
            </a:r>
            <a:r>
              <a:rPr lang="en-US" sz="2000" dirty="0"/>
              <a:t> by accelerating technology development toward useful economic and mission applications while also protecting our national security; and </a:t>
            </a:r>
          </a:p>
          <a:p>
            <a:pPr marL="0" lvl="0" indent="0">
              <a:spcAft>
                <a:spcPts val="1200"/>
              </a:spcAft>
              <a:buNone/>
            </a:pPr>
            <a:r>
              <a:rPr lang="en-US" sz="2000" dirty="0">
                <a:latin typeface="Calibri" panose="020F0502020204030204" pitchFamily="34" charset="0"/>
                <a:cs typeface="Calibri" panose="020F0502020204030204" pitchFamily="34" charset="0"/>
              </a:rPr>
              <a:t>͏</a:t>
            </a:r>
            <a:r>
              <a:rPr lang="en-US" sz="2000" b="1" dirty="0"/>
              <a:t>Enabling people</a:t>
            </a:r>
            <a:r>
              <a:rPr lang="en-US" sz="2000" dirty="0"/>
              <a:t> by building the necessary talent pipeline and ensuring that this field creates new opportunities for all Americans.</a:t>
            </a:r>
          </a:p>
          <a:p>
            <a:pPr marL="0" indent="0">
              <a:buNone/>
            </a:pPr>
            <a:endParaRPr lang="en-US" dirty="0"/>
          </a:p>
        </p:txBody>
      </p:sp>
      <p:sp>
        <p:nvSpPr>
          <p:cNvPr id="4" name="Slide Number Placeholder 3">
            <a:extLst>
              <a:ext uri="{FF2B5EF4-FFF2-40B4-BE49-F238E27FC236}">
                <a16:creationId xmlns:a16="http://schemas.microsoft.com/office/drawing/2014/main" id="{AC32693F-639F-48BB-9D2C-2F80DEC9A1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3B913-F544-E945-AD8E-7BF776184C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C55349D-1357-4154-AE17-92ABEB9D482A}"/>
              </a:ext>
            </a:extLst>
          </p:cNvPr>
          <p:cNvPicPr>
            <a:picLocks noChangeAspect="1"/>
          </p:cNvPicPr>
          <p:nvPr/>
        </p:nvPicPr>
        <p:blipFill rotWithShape="1">
          <a:blip r:embed="rId4"/>
          <a:srcRect r="4255"/>
          <a:stretch/>
        </p:blipFill>
        <p:spPr>
          <a:xfrm>
            <a:off x="8167600" y="1277410"/>
            <a:ext cx="1118569" cy="1506582"/>
          </a:xfrm>
          <a:prstGeom prst="rect">
            <a:avLst/>
          </a:prstGeom>
          <a:ln>
            <a:noFill/>
          </a:ln>
          <a:effectLst>
            <a:outerShdw blurRad="292100" dist="139700" dir="2700000" algn="tl" rotWithShape="0">
              <a:srgbClr val="333333">
                <a:alpha val="65000"/>
              </a:srgbClr>
            </a:outerShdw>
          </a:effectLst>
        </p:spPr>
      </p:pic>
      <p:pic>
        <p:nvPicPr>
          <p:cNvPr id="25" name="Picture 2" descr="https://www.quantum.gov/wp-content/uploads/2020/10/QuantumFrontiers.png">
            <a:hlinkClick r:id="rId5"/>
            <a:extLst>
              <a:ext uri="{FF2B5EF4-FFF2-40B4-BE49-F238E27FC236}">
                <a16:creationId xmlns:a16="http://schemas.microsoft.com/office/drawing/2014/main" id="{B0819B73-E14B-4846-A0E1-42CA3BFA6142}"/>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418920" y="1277410"/>
            <a:ext cx="1159290" cy="1506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DD7A7AB-AE54-4AE6-989E-534069FE3D59}"/>
              </a:ext>
            </a:extLst>
          </p:cNvPr>
          <p:cNvPicPr>
            <a:picLocks noChangeAspect="1"/>
          </p:cNvPicPr>
          <p:nvPr/>
        </p:nvPicPr>
        <p:blipFill rotWithShape="1">
          <a:blip r:embed="rId7"/>
          <a:srcRect r="3887"/>
          <a:stretch/>
        </p:blipFill>
        <p:spPr>
          <a:xfrm>
            <a:off x="7965942" y="2150140"/>
            <a:ext cx="825572" cy="111868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DC177B29-EE83-4AE3-B049-DF61C4ED063D}"/>
              </a:ext>
            </a:extLst>
          </p:cNvPr>
          <p:cNvPicPr>
            <a:picLocks/>
          </p:cNvPicPr>
          <p:nvPr/>
        </p:nvPicPr>
        <p:blipFill>
          <a:blip r:embed="rId8"/>
          <a:stretch>
            <a:fillRect/>
          </a:stretch>
        </p:blipFill>
        <p:spPr>
          <a:xfrm>
            <a:off x="9718770" y="2136639"/>
            <a:ext cx="775119" cy="111190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33EC213B-E7D5-4E89-A017-CCD53E11E26D}"/>
              </a:ext>
            </a:extLst>
          </p:cNvPr>
          <p:cNvPicPr>
            <a:picLocks noChangeAspect="1"/>
          </p:cNvPicPr>
          <p:nvPr/>
        </p:nvPicPr>
        <p:blipFill rotWithShape="1">
          <a:blip r:embed="rId9"/>
          <a:srcRect r="7659" b="5280"/>
          <a:stretch/>
        </p:blipFill>
        <p:spPr>
          <a:xfrm>
            <a:off x="8827107" y="2150140"/>
            <a:ext cx="842727" cy="1118681"/>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294AD57-7BAE-4A1D-8C21-12540EDCFBD5}"/>
              </a:ext>
            </a:extLst>
          </p:cNvPr>
          <p:cNvPicPr>
            <a:picLocks noChangeAspect="1"/>
          </p:cNvPicPr>
          <p:nvPr/>
        </p:nvPicPr>
        <p:blipFill>
          <a:blip r:embed="rId10"/>
          <a:stretch>
            <a:fillRect/>
          </a:stretch>
        </p:blipFill>
        <p:spPr>
          <a:xfrm>
            <a:off x="4527640" y="1273355"/>
            <a:ext cx="3335147" cy="431128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1AD70AE-120D-404C-A714-8325801D0537}"/>
              </a:ext>
            </a:extLst>
          </p:cNvPr>
          <p:cNvSpPr txBox="1"/>
          <p:nvPr/>
        </p:nvSpPr>
        <p:spPr>
          <a:xfrm>
            <a:off x="4242202" y="6172554"/>
            <a:ext cx="64216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A2644"/>
                </a:solidFill>
                <a:effectLst/>
                <a:uLnTx/>
                <a:uFillTx/>
                <a:latin typeface="Calibri" panose="020F0502020204030204"/>
                <a:ea typeface="+mn-ea"/>
                <a:cs typeface="+mn-cs"/>
              </a:rPr>
              <a:t>Find all our strategy documents on </a:t>
            </a:r>
            <a:r>
              <a:rPr kumimoji="0" lang="en-US" sz="2400" b="1" i="0" u="sng" strike="noStrike" kern="1200" cap="none" spc="0" normalizeH="0" baseline="0" noProof="0" dirty="0">
                <a:ln>
                  <a:noFill/>
                </a:ln>
                <a:solidFill>
                  <a:srgbClr val="0A2644"/>
                </a:solidFill>
                <a:effectLst/>
                <a:uLnTx/>
                <a:uFillTx/>
                <a:latin typeface="Calibri" panose="020F0502020204030204"/>
                <a:ea typeface="+mn-ea"/>
                <a:cs typeface="+mn-cs"/>
              </a:rPr>
              <a:t>quantum.gov</a:t>
            </a:r>
          </a:p>
        </p:txBody>
      </p:sp>
      <p:pic>
        <p:nvPicPr>
          <p:cNvPr id="6" name="Picture 5">
            <a:extLst>
              <a:ext uri="{FF2B5EF4-FFF2-40B4-BE49-F238E27FC236}">
                <a16:creationId xmlns:a16="http://schemas.microsoft.com/office/drawing/2014/main" id="{1EEDB292-0A21-421E-AAB1-34A7B24EC1B8}"/>
              </a:ext>
            </a:extLst>
          </p:cNvPr>
          <p:cNvPicPr>
            <a:picLocks noChangeAspect="1"/>
          </p:cNvPicPr>
          <p:nvPr/>
        </p:nvPicPr>
        <p:blipFill rotWithShape="1">
          <a:blip r:embed="rId11"/>
          <a:srcRect l="9508" t="7119" r="9832" b="5161"/>
          <a:stretch/>
        </p:blipFill>
        <p:spPr>
          <a:xfrm>
            <a:off x="10519616" y="2133836"/>
            <a:ext cx="783505" cy="11021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B156FD9-FC00-443E-996D-1100CF7BF38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1333805" y="2150798"/>
            <a:ext cx="775120" cy="1102100"/>
          </a:xfrm>
          <a:prstGeom prst="rect">
            <a:avLst/>
          </a:prstGeom>
          <a:ln>
            <a:noFill/>
          </a:ln>
          <a:effectLst>
            <a:outerShdw blurRad="292100" dist="139700" dir="2700000" algn="tl" rotWithShape="0">
              <a:srgbClr val="333333">
                <a:alpha val="65000"/>
              </a:srgbClr>
            </a:outerShdw>
          </a:effectLst>
        </p:spPr>
      </p:pic>
      <p:sp>
        <p:nvSpPr>
          <p:cNvPr id="16" name="Slide Number Placeholder 3">
            <a:extLst>
              <a:ext uri="{FF2B5EF4-FFF2-40B4-BE49-F238E27FC236}">
                <a16:creationId xmlns:a16="http://schemas.microsoft.com/office/drawing/2014/main" id="{70623764-956E-4614-BF8B-3B230D9E0598}"/>
              </a:ext>
            </a:extLst>
          </p:cNvPr>
          <p:cNvSpPr txBox="1">
            <a:spLocks/>
          </p:cNvSpPr>
          <p:nvPr/>
        </p:nvSpPr>
        <p:spPr>
          <a:xfrm>
            <a:off x="11729114" y="6465824"/>
            <a:ext cx="46288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A17F452-B3E1-4D0D-BB4C-7C9C686C8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FFB7CE6-175D-4E3E-B73D-4DF4D45580BF}"/>
              </a:ext>
            </a:extLst>
          </p:cNvPr>
          <p:cNvPicPr>
            <a:picLocks noChangeAspect="1"/>
          </p:cNvPicPr>
          <p:nvPr/>
        </p:nvPicPr>
        <p:blipFill rotWithShape="1">
          <a:blip r:embed="rId13"/>
          <a:srcRect l="4612" t="13336" r="1991"/>
          <a:stretch/>
        </p:blipFill>
        <p:spPr>
          <a:xfrm>
            <a:off x="8112086" y="3514350"/>
            <a:ext cx="3772958" cy="2149762"/>
          </a:xfrm>
          <a:prstGeom prst="rect">
            <a:avLst/>
          </a:prstGeom>
          <a:ln w="28575">
            <a:solidFill>
              <a:schemeClr val="tx1"/>
            </a:solidFill>
          </a:ln>
        </p:spPr>
      </p:pic>
      <p:sp>
        <p:nvSpPr>
          <p:cNvPr id="20" name="Title 1">
            <a:extLst>
              <a:ext uri="{FF2B5EF4-FFF2-40B4-BE49-F238E27FC236}">
                <a16:creationId xmlns:a16="http://schemas.microsoft.com/office/drawing/2014/main" id="{203BB640-3EF3-41B9-9D1F-6EA0C9AA6721}"/>
              </a:ext>
            </a:extLst>
          </p:cNvPr>
          <p:cNvSpPr>
            <a:spLocks noGrp="1"/>
          </p:cNvSpPr>
          <p:nvPr>
            <p:ph type="title"/>
          </p:nvPr>
        </p:nvSpPr>
        <p:spPr>
          <a:xfrm>
            <a:off x="524299" y="79435"/>
            <a:ext cx="11158184" cy="928750"/>
          </a:xfrm>
        </p:spPr>
        <p:txBody>
          <a:bodyPr>
            <a:noAutofit/>
          </a:bodyPr>
          <a:lstStyle/>
          <a:p>
            <a:r>
              <a:rPr lang="en-US" sz="4400" b="1" dirty="0"/>
              <a:t>U.S. National Strategy for QIS</a:t>
            </a:r>
            <a:endParaRPr lang="en-US" b="1" dirty="0"/>
          </a:p>
        </p:txBody>
      </p:sp>
    </p:spTree>
    <p:extLst>
      <p:ext uri="{BB962C8B-B14F-4D97-AF65-F5344CB8AC3E}">
        <p14:creationId xmlns:p14="http://schemas.microsoft.com/office/powerpoint/2010/main" val="165532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5CAA99-6BC1-4F69-A01F-721A5E5934FE}"/>
              </a:ext>
            </a:extLst>
          </p:cNvPr>
          <p:cNvPicPr>
            <a:picLocks noChangeAspect="1"/>
          </p:cNvPicPr>
          <p:nvPr/>
        </p:nvPicPr>
        <p:blipFill rotWithShape="1">
          <a:blip r:embed="rId2"/>
          <a:srcRect l="4985" t="11217" r="5162"/>
          <a:stretch/>
        </p:blipFill>
        <p:spPr>
          <a:xfrm>
            <a:off x="3127998" y="1442600"/>
            <a:ext cx="2037973" cy="2640929"/>
          </a:xfrm>
          <a:prstGeom prst="rect">
            <a:avLst/>
          </a:prstGeom>
        </p:spPr>
      </p:pic>
      <p:pic>
        <p:nvPicPr>
          <p:cNvPr id="29" name="Picture 2">
            <a:extLst>
              <a:ext uri="{FF2B5EF4-FFF2-40B4-BE49-F238E27FC236}">
                <a16:creationId xmlns:a16="http://schemas.microsoft.com/office/drawing/2014/main" id="{45DBB8C8-985E-4C47-BE92-7729D27DA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494" y="1406037"/>
            <a:ext cx="2037973" cy="26351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878B1EB-77E6-412E-B7B4-72175201E3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293B913-F544-E945-AD8E-7BF776184C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630AF29-E328-4516-AB37-987578519CE0}"/>
              </a:ext>
            </a:extLst>
          </p:cNvPr>
          <p:cNvSpPr>
            <a:spLocks noGrp="1"/>
          </p:cNvSpPr>
          <p:nvPr>
            <p:ph type="title"/>
          </p:nvPr>
        </p:nvSpPr>
        <p:spPr/>
        <p:txBody>
          <a:bodyPr>
            <a:normAutofit fontScale="90000"/>
          </a:bodyPr>
          <a:lstStyle/>
          <a:p>
            <a:r>
              <a:rPr lang="en-US" dirty="0"/>
              <a:t>Getting the Science Right - Augmenting the National Strategic Overview</a:t>
            </a:r>
          </a:p>
        </p:txBody>
      </p:sp>
      <p:sp>
        <p:nvSpPr>
          <p:cNvPr id="14" name="Rectangle 13">
            <a:extLst>
              <a:ext uri="{FF2B5EF4-FFF2-40B4-BE49-F238E27FC236}">
                <a16:creationId xmlns:a16="http://schemas.microsoft.com/office/drawing/2014/main" id="{2C882717-CFBD-46B7-A8BB-43A10B82F5F4}"/>
              </a:ext>
            </a:extLst>
          </p:cNvPr>
          <p:cNvSpPr/>
          <p:nvPr/>
        </p:nvSpPr>
        <p:spPr>
          <a:xfrm>
            <a:off x="6265715" y="1423480"/>
            <a:ext cx="3857977" cy="1692771"/>
          </a:xfrm>
          <a:prstGeom prst="rect">
            <a:avLst/>
          </a:prstGeom>
          <a:solidFill>
            <a:srgbClr val="AE910E"/>
          </a:solidFill>
        </p:spPr>
        <p:txBody>
          <a:bodyPr wrap="square">
            <a:spAutoFit/>
          </a:bodyPr>
          <a:lstStyle/>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QIST to Benefit Society</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Building Quantum Engineering</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Materials Science for QIST</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Quantum Mechanics using Quantum Simulations</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QIST for Precision Measurement</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Quantum Entanglement for New Applications</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Quantum Errors</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The Universe through Quantum Information</a:t>
            </a:r>
          </a:p>
        </p:txBody>
      </p:sp>
      <p:pic>
        <p:nvPicPr>
          <p:cNvPr id="15" name="Picture 2" descr="https://www.quantum.gov/wp-content/uploads/2020/10/QuantumFrontiers.png">
            <a:hlinkClick r:id="rId4"/>
            <a:extLst>
              <a:ext uri="{FF2B5EF4-FFF2-40B4-BE49-F238E27FC236}">
                <a16:creationId xmlns:a16="http://schemas.microsoft.com/office/drawing/2014/main" id="{2EB2F7DF-ADD4-4AF1-BF01-067B9F00B2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58251" y="1406037"/>
            <a:ext cx="1256807" cy="1633310"/>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1C5E3E35-9E23-4DEE-8CDE-E3E0CCE47271}"/>
              </a:ext>
            </a:extLst>
          </p:cNvPr>
          <p:cNvSpPr/>
          <p:nvPr/>
        </p:nvSpPr>
        <p:spPr>
          <a:xfrm>
            <a:off x="6265716" y="3437199"/>
            <a:ext cx="3857977" cy="1492716"/>
          </a:xfrm>
          <a:prstGeom prst="rect">
            <a:avLst/>
          </a:prstGeom>
          <a:solidFill>
            <a:srgbClr val="AE910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TR 1: Continue Research on Use Cases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TR 2: Prioritize Cross-Beneficial Core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TR 3: Improve Classical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TR 4: Leverage “Right-Sized” Quantum Testbeds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PR 1: Increase Interagency Coordination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PR 2: Establish Timetables for R&amp;D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PR 3: Facilitate International Cooperation</a:t>
            </a:r>
          </a:p>
        </p:txBody>
      </p:sp>
      <p:pic>
        <p:nvPicPr>
          <p:cNvPr id="20" name="Picture 19">
            <a:extLst>
              <a:ext uri="{FF2B5EF4-FFF2-40B4-BE49-F238E27FC236}">
                <a16:creationId xmlns:a16="http://schemas.microsoft.com/office/drawing/2014/main" id="{5B4B2E53-0E81-493F-9C74-9FD3F576EF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58253" y="3237143"/>
            <a:ext cx="1256807" cy="1692772"/>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8AE2D823-026E-4F0B-A10E-3BFAA527B39E}"/>
              </a:ext>
            </a:extLst>
          </p:cNvPr>
          <p:cNvSpPr txBox="1"/>
          <p:nvPr/>
        </p:nvSpPr>
        <p:spPr>
          <a:xfrm>
            <a:off x="6177917" y="1096893"/>
            <a:ext cx="1896801"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BF9000"/>
                </a:solidFill>
                <a:effectLst/>
                <a:uLnTx/>
                <a:uFillTx/>
                <a:latin typeface="Calibri" panose="020F0502020204030204"/>
                <a:ea typeface="+mn-ea"/>
                <a:cs typeface="+mn-cs"/>
              </a:rPr>
              <a:t>Quantum Frontiers</a:t>
            </a:r>
          </a:p>
        </p:txBody>
      </p:sp>
      <p:sp>
        <p:nvSpPr>
          <p:cNvPr id="23" name="TextBox 22">
            <a:extLst>
              <a:ext uri="{FF2B5EF4-FFF2-40B4-BE49-F238E27FC236}">
                <a16:creationId xmlns:a16="http://schemas.microsoft.com/office/drawing/2014/main" id="{5775B254-A099-4597-A4BF-E94CB9B60653}"/>
              </a:ext>
            </a:extLst>
          </p:cNvPr>
          <p:cNvSpPr txBox="1"/>
          <p:nvPr/>
        </p:nvSpPr>
        <p:spPr>
          <a:xfrm>
            <a:off x="6177917" y="3088895"/>
            <a:ext cx="2151038"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BF9000"/>
                </a:solidFill>
                <a:effectLst/>
                <a:uLnTx/>
                <a:uFillTx/>
                <a:latin typeface="Calibri" panose="020F0502020204030204"/>
                <a:ea typeface="+mn-ea"/>
                <a:cs typeface="+mn-cs"/>
              </a:rPr>
              <a:t>Quantum Networking</a:t>
            </a:r>
          </a:p>
        </p:txBody>
      </p:sp>
      <p:pic>
        <p:nvPicPr>
          <p:cNvPr id="16" name="Picture 15">
            <a:extLst>
              <a:ext uri="{FF2B5EF4-FFF2-40B4-BE49-F238E27FC236}">
                <a16:creationId xmlns:a16="http://schemas.microsoft.com/office/drawing/2014/main" id="{E1C547E3-C62B-4BD9-9A35-A7969689D4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58251" y="5108877"/>
            <a:ext cx="1256807" cy="169277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E893F72-7033-4638-8550-CE12099830A6}"/>
              </a:ext>
            </a:extLst>
          </p:cNvPr>
          <p:cNvSpPr txBox="1"/>
          <p:nvPr/>
        </p:nvSpPr>
        <p:spPr>
          <a:xfrm>
            <a:off x="6265715" y="5296442"/>
            <a:ext cx="3869957" cy="1492716"/>
          </a:xfrm>
          <a:prstGeom prst="rect">
            <a:avLst/>
          </a:prstGeom>
          <a:solidFill>
            <a:srgbClr val="AE910E"/>
          </a:solidFill>
        </p:spPr>
        <p:txBody>
          <a:bodyPr wrap="square">
            <a:spAutoFit/>
          </a:bodyPr>
          <a:lstStyle>
            <a:defPPr>
              <a:defRPr lang="en-US"/>
            </a:defPPr>
            <a:lvl1pPr marL="182880" indent="-182880">
              <a:buFont typeface="+mj-lt"/>
              <a:buAutoNum type="arabicPeriod"/>
              <a:defRPr sz="1300">
                <a:solidFill>
                  <a:srgbClr val="FFFFFF"/>
                </a:solidFill>
              </a:defRPr>
            </a:lvl1pPr>
          </a:lstStyle>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QIST R&amp;D leaders should partner with end-users to raise the TRL of new quantum sensors</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Agencies using sensors should jointly test quantum prototypes with QIST R&amp;D  leaders</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Develop broadly applicable components and subsystems</a:t>
            </a:r>
          </a:p>
          <a:p>
            <a:pPr marL="18288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Streamline tech transfer and acquisition practices</a:t>
            </a:r>
          </a:p>
        </p:txBody>
      </p:sp>
      <p:sp>
        <p:nvSpPr>
          <p:cNvPr id="18" name="TextBox 17">
            <a:extLst>
              <a:ext uri="{FF2B5EF4-FFF2-40B4-BE49-F238E27FC236}">
                <a16:creationId xmlns:a16="http://schemas.microsoft.com/office/drawing/2014/main" id="{56789F98-EC17-4071-B5B0-FE4BF937646E}"/>
              </a:ext>
            </a:extLst>
          </p:cNvPr>
          <p:cNvSpPr txBox="1"/>
          <p:nvPr/>
        </p:nvSpPr>
        <p:spPr>
          <a:xfrm>
            <a:off x="6177917" y="4931906"/>
            <a:ext cx="1780809"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BF9000"/>
                </a:solidFill>
                <a:effectLst/>
                <a:uLnTx/>
                <a:uFillTx/>
                <a:latin typeface="Calibri" panose="020F0502020204030204"/>
                <a:ea typeface="+mn-ea"/>
                <a:cs typeface="+mn-cs"/>
              </a:rPr>
              <a:t>Quantum Sensing</a:t>
            </a:r>
          </a:p>
        </p:txBody>
      </p:sp>
      <p:pic>
        <p:nvPicPr>
          <p:cNvPr id="25" name="Picture 8">
            <a:extLst>
              <a:ext uri="{FF2B5EF4-FFF2-40B4-BE49-F238E27FC236}">
                <a16:creationId xmlns:a16="http://schemas.microsoft.com/office/drawing/2014/main" id="{FF88D878-7FD7-491C-B079-7D1E5AD51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95" y="3615227"/>
            <a:ext cx="1900726" cy="26351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ABFD0142-9D8E-4302-8F5A-C29239D0F3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1007" y="3609451"/>
            <a:ext cx="1904892" cy="2640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25980E4-91FF-4771-9721-9BFB4C787415}"/>
              </a:ext>
            </a:extLst>
          </p:cNvPr>
          <p:cNvPicPr>
            <a:picLocks noChangeAspect="1"/>
          </p:cNvPicPr>
          <p:nvPr/>
        </p:nvPicPr>
        <p:blipFill rotWithShape="1">
          <a:blip r:embed="rId10"/>
          <a:srcRect r="7659" b="5280"/>
          <a:stretch/>
        </p:blipFill>
        <p:spPr>
          <a:xfrm>
            <a:off x="4092014" y="3590591"/>
            <a:ext cx="1989469" cy="2640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890495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STP Master Title Slide">
  <a:themeElements>
    <a:clrScheme name="WH Style Guide Colors 1">
      <a:dk1>
        <a:srgbClr val="0A2644"/>
      </a:dk1>
      <a:lt1>
        <a:srgbClr val="D1D3D4"/>
      </a:lt1>
      <a:dk2>
        <a:srgbClr val="333B46"/>
      </a:dk2>
      <a:lt2>
        <a:srgbClr val="BCE3F8"/>
      </a:lt2>
      <a:accent1>
        <a:srgbClr val="33689A"/>
      </a:accent1>
      <a:accent2>
        <a:srgbClr val="56616D"/>
      </a:accent2>
      <a:accent3>
        <a:srgbClr val="032E41"/>
      </a:accent3>
      <a:accent4>
        <a:srgbClr val="A58B5D"/>
      </a:accent4>
      <a:accent5>
        <a:srgbClr val="2D5A4F"/>
      </a:accent5>
      <a:accent6>
        <a:srgbClr val="910A0A"/>
      </a:accent6>
      <a:hlink>
        <a:srgbClr val="0563C1"/>
      </a:hlink>
      <a:folHlink>
        <a:srgbClr val="954F72"/>
      </a:folHlink>
    </a:clrScheme>
    <a:fontScheme name="OSTP Primary">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061016D-FAE1-42EF-B461-AB4AEEA9601A}" vid="{92540718-599C-475A-A4B5-6275FEEF4CE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e79cc8a-b2b4-45e6-ac67-7a7a30246dfa">5JCHQFVTEN7W-37-11921</_dlc_DocId>
    <_dlc_DocIdUrl xmlns="0e79cc8a-b2b4-45e6-ac67-7a7a30246dfa">
      <Url>https://ostp.sites.eop.gov/nsia/_layouts/15/DocIdRedir.aspx?ID=5JCHQFVTEN7W-37-11921</Url>
      <Description>5JCHQFVTEN7W-37-11921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C202BD1B7736FE4F8820AF3B92B6319D" ma:contentTypeVersion="3" ma:contentTypeDescription="Create a new document." ma:contentTypeScope="" ma:versionID="bd8ed645481be444920c3598d3b549a8">
  <xsd:schema xmlns:xsd="http://www.w3.org/2001/XMLSchema" xmlns:xs="http://www.w3.org/2001/XMLSchema" xmlns:p="http://schemas.microsoft.com/office/2006/metadata/properties" xmlns:ns2="0e79cc8a-b2b4-45e6-ac67-7a7a30246dfa" targetNamespace="http://schemas.microsoft.com/office/2006/metadata/properties" ma:root="true" ma:fieldsID="b07c6a1a65ee12044f005495e35de804" ns2:_="">
    <xsd:import namespace="0e79cc8a-b2b4-45e6-ac67-7a7a30246dfa"/>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79cc8a-b2b4-45e6-ac67-7a7a30246df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63EE0-4D1D-48FF-8912-D5EB49BAEE09}">
  <ds:schemaRefs>
    <ds:schemaRef ds:uri="http://schemas.microsoft.com/sharepoint/v3/contenttype/forms"/>
  </ds:schemaRefs>
</ds:datastoreItem>
</file>

<file path=customXml/itemProps2.xml><?xml version="1.0" encoding="utf-8"?>
<ds:datastoreItem xmlns:ds="http://schemas.openxmlformats.org/officeDocument/2006/customXml" ds:itemID="{9B57FBA7-248F-46E8-A836-87CA2799137B}">
  <ds:schemaRef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purl.org/dc/terms/"/>
    <ds:schemaRef ds:uri="http://schemas.microsoft.com/office/2006/documentManagement/types"/>
    <ds:schemaRef ds:uri="http://schemas.openxmlformats.org/package/2006/metadata/core-properties"/>
    <ds:schemaRef ds:uri="0e79cc8a-b2b4-45e6-ac67-7a7a30246dfa"/>
  </ds:schemaRefs>
</ds:datastoreItem>
</file>

<file path=customXml/itemProps3.xml><?xml version="1.0" encoding="utf-8"?>
<ds:datastoreItem xmlns:ds="http://schemas.openxmlformats.org/officeDocument/2006/customXml" ds:itemID="{2DACC672-B56D-4EC7-9E61-13D24A8C9D8E}">
  <ds:schemaRefs>
    <ds:schemaRef ds:uri="http://schemas.microsoft.com/sharepoint/events"/>
  </ds:schemaRefs>
</ds:datastoreItem>
</file>

<file path=customXml/itemProps4.xml><?xml version="1.0" encoding="utf-8"?>
<ds:datastoreItem xmlns:ds="http://schemas.openxmlformats.org/officeDocument/2006/customXml" ds:itemID="{D8A44EEC-6300-468F-B14A-4C313CE2F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79cc8a-b2b4-45e6-ac67-7a7a30246d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4589</TotalTime>
  <Words>3322</Words>
  <Application>Microsoft Office PowerPoint</Application>
  <PresentationFormat>Widescreen</PresentationFormat>
  <Paragraphs>395</Paragraphs>
  <Slides>25</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Arial</vt:lpstr>
      <vt:lpstr>Barlow</vt:lpstr>
      <vt:lpstr>Calibri</vt:lpstr>
      <vt:lpstr>Calibri Light</vt:lpstr>
      <vt:lpstr>Courier New</vt:lpstr>
      <vt:lpstr>Garamond</vt:lpstr>
      <vt:lpstr>Merriweather</vt:lpstr>
      <vt:lpstr>Source Sans Pro</vt:lpstr>
      <vt:lpstr>Wingdings</vt:lpstr>
      <vt:lpstr>2_Office Theme</vt:lpstr>
      <vt:lpstr>2_OSTP Master Title Slide</vt:lpstr>
      <vt:lpstr>1_Office Theme</vt:lpstr>
      <vt:lpstr>PowerPoint Presentation</vt:lpstr>
      <vt:lpstr>The National Quantum Initiative (NQI) Act</vt:lpstr>
      <vt:lpstr>The National Quantum Initiative</vt:lpstr>
      <vt:lpstr>Federal Agencies in the QIS Ecosystem</vt:lpstr>
      <vt:lpstr>National Science and Technology Council (NSTC) Quantum Subcommittees</vt:lpstr>
      <vt:lpstr>Quantum Legislation</vt:lpstr>
      <vt:lpstr>U.S. National Strategy for QIS</vt:lpstr>
      <vt:lpstr>U.S. National Strategy for QIS</vt:lpstr>
      <vt:lpstr>Getting the Science Right - Augmenting the National Strategic Overview</vt:lpstr>
      <vt:lpstr>Getting the Science Right: Centers</vt:lpstr>
      <vt:lpstr>Getting the Science Right: Programs and Workshops</vt:lpstr>
      <vt:lpstr>Getting the Science Right:  Bringing Quantum Sensors to Fruition</vt:lpstr>
      <vt:lpstr>Enhancing Competitiveness: NSM-10</vt:lpstr>
      <vt:lpstr>Enhancing Competitiveness: Security</vt:lpstr>
      <vt:lpstr>Enhancing Competitiveness: International Cooperation</vt:lpstr>
      <vt:lpstr>EntanglementExchange.org</vt:lpstr>
      <vt:lpstr>Enabling People: Federal Workforce Activities in QIS</vt:lpstr>
      <vt:lpstr>Enabling People: Inspire + Education + Experiences =&gt; Careers</vt:lpstr>
      <vt:lpstr>National Quantum Initiative Advisory Committee</vt:lpstr>
      <vt:lpstr>NQIAC Report: Renewing the NQI</vt:lpstr>
      <vt:lpstr>NQI Reauthorization</vt:lpstr>
      <vt:lpstr>NQI Reauthorization: House Committee on Science, Space, and Technology</vt:lpstr>
      <vt:lpstr>QIS is an Administration Priority</vt:lpstr>
      <vt:lpstr>QIS is an Administration Priority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Crowder, Tanner J. EOP/OSTP</dc:creator>
  <cp:lastModifiedBy>Campbell, Gretchen K. EOP/OSTP</cp:lastModifiedBy>
  <cp:revision>342</cp:revision>
  <cp:lastPrinted>2023-03-24T11:21:36Z</cp:lastPrinted>
  <dcterms:created xsi:type="dcterms:W3CDTF">2022-11-28T21:18:17Z</dcterms:created>
  <dcterms:modified xsi:type="dcterms:W3CDTF">2024-06-23T18:41:11Z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0x010100C202BD1B7736FE4F8820AF3B92B6319D</vt:lpwstr>
  </property>
  <property fmtid="{D5CDD505-2E9C-101B-9397-08002B2CF9AE}" pid="3" name="_dlc_DocIdItemGuid">
    <vt:lpwstr>72f84eb6-1f64-4605-a828-4e94e730f6db</vt:lpwstr>
  </property>
</Properties>
</file>